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3.xml" ContentType="application/inkml+xml"/>
  <Override PartName="/ppt/ink/ink22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4.xml" ContentType="application/inkml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6" r:id="rId3"/>
    <p:sldId id="263" r:id="rId4"/>
    <p:sldId id="310" r:id="rId5"/>
    <p:sldId id="306" r:id="rId6"/>
    <p:sldId id="297" r:id="rId7"/>
    <p:sldId id="314" r:id="rId8"/>
    <p:sldId id="298" r:id="rId9"/>
    <p:sldId id="303" r:id="rId10"/>
    <p:sldId id="304" r:id="rId11"/>
    <p:sldId id="305" r:id="rId12"/>
    <p:sldId id="307" r:id="rId13"/>
    <p:sldId id="308" r:id="rId14"/>
    <p:sldId id="309" r:id="rId15"/>
    <p:sldId id="300" r:id="rId16"/>
    <p:sldId id="312" r:id="rId17"/>
    <p:sldId id="301" r:id="rId18"/>
    <p:sldId id="302" r:id="rId19"/>
    <p:sldId id="31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2:04:13.707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0 2638 24461,'1888'-2638'0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24:23.307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2103 1 24086,'-2103'3769'0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24:30.648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2295 1 24342,'-2294'3933'0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24:42.150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2377 0 24347,'-2376'4124'0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24:48.741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2430 0 23977,'-2430'4206'0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24:56.668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2239 0 24362,'-2239'3960'0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25:03.317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1666 1 24279,'-1666'3305'0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25:12.674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1257 0 24398,'-1257'2267'0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25:32.106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25:32.106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38:50.479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0 1665 24215,'629'-1665'0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2:04:39.486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0 4504 24461,'3224'-4504'0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38:56.583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0 2459 24119,'1121'-2458'0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39:01.597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 2622 24285,'1639'-2622'0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39:20.817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0 2594 24461,'1857'-2594'0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39:29.666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 2731 24442,'2185'-2730'0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39:36.095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0 2539 22391,'2077'-2539'0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39:41.670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0 2241 24200,'2241'-2241'0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39:47.673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2 1531 23902,'1776'-1529'0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39:54.139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5 740 24023,'328'-738'0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2:04:39.687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0 6377 24461,'4565'-6377'0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2:04:39.869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0 7580 24461,'5427'-7580'0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2:05:17.424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0 9464 24461,'6775'-9464'0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23:53.218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929 0 24444,'-929'1366'0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23:56.934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1502 1 24140,'-1502'2514'0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24:09.848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1720 0 23852,'-1719'2977'0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1:24:15.863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2103 1 24263,'-2102'3524'0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C74B7-7120-4A7D-9E7D-5890FFA7307F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3548D-5B54-43ED-A4FD-21654C367D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43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91581-0ADF-470F-AAC7-05EDE80DB3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A29BD-0FEE-5125-AF84-4960D7798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E7FAEB-099D-17D0-1221-C193B87A0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16A46D-AFE2-B1D1-FC20-72FA7D18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5036-6F27-47B3-8001-18F5FB4E029A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B87F6F-1FE3-E606-5B55-F90F470B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B14262-28DD-42C6-5326-13C08D0D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7585-8D3F-436E-AC66-5EF4211BCB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21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F6BADB-EB9D-9E83-626D-DBF01543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8FFB34-4359-77B7-64CD-F2884770E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78980-490F-4016-D643-B93A1AEC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5036-6F27-47B3-8001-18F5FB4E029A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F2F4F2-9C0F-6AA6-0284-0FEAB213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0F4E85-272F-FFAD-761E-971D1609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7585-8D3F-436E-AC66-5EF4211BCB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57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053253-176B-8DAF-BE98-C27A355D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3E47F3-708F-B758-AF74-50DDF4140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74A982-D47A-E39E-1841-5449D4DE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5036-6F27-47B3-8001-18F5FB4E029A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E24709-FE5C-1716-A1E4-896BFBBD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34C980-8B72-DA09-0F61-4C7E4D23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7585-8D3F-436E-AC66-5EF4211BCB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990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57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79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BC76D-83F3-CEC3-A6DB-6B480D40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2BAF9C-3484-3A07-38FB-006F4728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F5A594-F674-4FA7-41A9-80F5819C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5036-6F27-47B3-8001-18F5FB4E029A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BA7BA4-6C32-2ED1-1586-035312AE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23EB3A-742A-F7D2-F43B-3353D5BF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7585-8D3F-436E-AC66-5EF4211BCB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23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CAEB05-99BF-6340-A500-9C58DD68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6FFC9F-B79C-9866-DBA3-03FACA516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65FF96-87F3-8579-7385-7192817B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5036-6F27-47B3-8001-18F5FB4E029A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D8103-969B-F8C3-0378-A6ED4AC9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05D8DF-9988-721E-3BA1-EFE37D4D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7585-8D3F-436E-AC66-5EF4211BCB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493BC0-0A92-082C-5CB5-A9938B5C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080B9-6C59-0F50-6C6E-2364A5D6A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BBE982-FE9D-0107-4B0A-B49C0D037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1C0096-E25B-C65D-907D-243B7EDB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5036-6F27-47B3-8001-18F5FB4E029A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561A80-667D-E0B6-2633-C0D8CD2F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83393B-D074-4B2E-85EE-FB62BEA4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7585-8D3F-436E-AC66-5EF4211BCB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51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EFF323-3A5F-6008-F662-1C1A624E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D680A9-B32A-12B7-4248-AEC554715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5914C2-33E0-78BE-0598-9852E98E6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171C23-573D-C9BE-874F-13687C59D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222B009-6A96-FA81-DD8B-DB203D578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D89D1F2-1D3E-E99B-1B94-BF244CDB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5036-6F27-47B3-8001-18F5FB4E029A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B3BAED-F9EF-5F23-8A73-6C7D04F2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B03149-2556-53ED-5F66-20A35234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7585-8D3F-436E-AC66-5EF4211BCB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55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DCE1F-3539-D973-B523-E2B40C0A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89FEC26-D04A-5856-A403-E7B0DCC8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5036-6F27-47B3-8001-18F5FB4E029A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273A0A-A1FF-737E-47A1-ACA4608F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4779E5-EAA5-64E6-E593-ABA73D98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7585-8D3F-436E-AC66-5EF4211BCB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99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A8157C-CAEE-5C2E-BB2C-CF98717C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5036-6F27-47B3-8001-18F5FB4E029A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179CC5-850F-3C84-7CEB-365B50CA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2A8664-3801-5FAB-C824-364E4F18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7585-8D3F-436E-AC66-5EF4211BCB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7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E6FBAE-29DD-D96F-C74C-509D3A840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A88050-00D6-B9EC-BCC7-DFA802FD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985EC8-5ABF-1378-996D-310D1966A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349534-F736-E1AA-0F5B-451505489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5036-6F27-47B3-8001-18F5FB4E029A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B005D6-5870-1B24-D5CF-B17DF24C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51C031-8E33-E307-CB82-B169BD60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7585-8D3F-436E-AC66-5EF4211BCB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56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A9177-D091-C9BC-E1BB-3BFE2369A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D0161D-DF96-F626-542D-B6E650E5F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CDF90E-0D06-3502-FEDD-11ED67F99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033F11-698B-8A77-984C-648525D1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5036-6F27-47B3-8001-18F5FB4E029A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30E909-964C-EAD5-3BB9-F0428FF0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194A25-C28C-101F-04BE-1981ADFE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7585-8D3F-436E-AC66-5EF4211BCB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22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9869F27-2EDF-21DD-094F-4371FA7E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430ECE-3F12-3302-4AA2-C8AC76D61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EE0E03-F2E6-5229-C953-5DC1F6102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5036-6F27-47B3-8001-18F5FB4E029A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B06BCA-F8EB-29D7-5708-BE9A2E6DE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EE83D-D5B6-F308-A40B-45AD33D64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D7585-8D3F-436E-AC66-5EF4211BCB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44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53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11.xml"/><Relationship Id="rId18" Type="http://schemas.openxmlformats.org/officeDocument/2006/relationships/image" Target="../media/image31.png"/><Relationship Id="rId3" Type="http://schemas.openxmlformats.org/officeDocument/2006/relationships/customXml" Target="../ink/ink6.xml"/><Relationship Id="rId21" Type="http://schemas.openxmlformats.org/officeDocument/2006/relationships/customXml" Target="../ink/ink15.xml"/><Relationship Id="rId7" Type="http://schemas.openxmlformats.org/officeDocument/2006/relationships/customXml" Target="../ink/ink8.xml"/><Relationship Id="rId12" Type="http://schemas.openxmlformats.org/officeDocument/2006/relationships/image" Target="../media/image28.png"/><Relationship Id="rId17" Type="http://schemas.openxmlformats.org/officeDocument/2006/relationships/customXml" Target="../ink/ink13.xml"/><Relationship Id="rId2" Type="http://schemas.openxmlformats.org/officeDocument/2006/relationships/image" Target="../media/image23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customXml" Target="../ink/ink10.xml"/><Relationship Id="rId24" Type="http://schemas.openxmlformats.org/officeDocument/2006/relationships/image" Target="../media/image34.png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10" Type="http://schemas.openxmlformats.org/officeDocument/2006/relationships/image" Target="../media/image27.png"/><Relationship Id="rId19" Type="http://schemas.openxmlformats.org/officeDocument/2006/relationships/customXml" Target="../ink/ink14.xml"/><Relationship Id="rId4" Type="http://schemas.openxmlformats.org/officeDocument/2006/relationships/image" Target="../media/image24.png"/><Relationship Id="rId9" Type="http://schemas.openxmlformats.org/officeDocument/2006/relationships/customXml" Target="../ink/ink9.xml"/><Relationship Id="rId14" Type="http://schemas.openxmlformats.org/officeDocument/2006/relationships/image" Target="../media/image29.png"/><Relationship Id="rId2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customXml" Target="../ink/ink24.xml"/><Relationship Id="rId18" Type="http://schemas.openxmlformats.org/officeDocument/2006/relationships/image" Target="../media/image46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12" Type="http://schemas.openxmlformats.org/officeDocument/2006/relationships/image" Target="../media/image43.png"/><Relationship Id="rId17" Type="http://schemas.openxmlformats.org/officeDocument/2006/relationships/customXml" Target="../ink/ink26.xml"/><Relationship Id="rId2" Type="http://schemas.openxmlformats.org/officeDocument/2006/relationships/image" Target="../media/image38.png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10" Type="http://schemas.openxmlformats.org/officeDocument/2006/relationships/image" Target="../media/image42.png"/><Relationship Id="rId19" Type="http://schemas.openxmlformats.org/officeDocument/2006/relationships/customXml" Target="../ink/ink27.xml"/><Relationship Id="rId4" Type="http://schemas.openxmlformats.org/officeDocument/2006/relationships/image" Target="../media/image39.png"/><Relationship Id="rId9" Type="http://schemas.openxmlformats.org/officeDocument/2006/relationships/customXml" Target="../ink/ink22.xml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387475" y="1733550"/>
            <a:ext cx="10804525" cy="195897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/>
              <a:t>Lesson slides</a:t>
            </a:r>
            <a:br>
              <a:rPr lang="en-GB" sz="2800" b="1" dirty="0"/>
            </a:br>
            <a:r>
              <a:rPr lang="en-GB" sz="2600" dirty="0"/>
              <a:t>Topic: Complex Number</a:t>
            </a:r>
            <a:br>
              <a:rPr lang="en-GB" sz="2600" dirty="0"/>
            </a:br>
            <a:r>
              <a:rPr lang="en-GB" sz="2600" dirty="0"/>
              <a:t>Lesson 4: </a:t>
            </a:r>
            <a:r>
              <a:rPr lang="en-US" sz="2600" dirty="0"/>
              <a:t>L</a:t>
            </a:r>
            <a:r>
              <a:rPr lang="en-US" altLang="zh-CN" sz="2600" dirty="0"/>
              <a:t>ocus in Argand Diagram</a:t>
            </a:r>
            <a:endParaRPr lang="en-GB" sz="26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7C8A7-3FD5-9038-4EAA-45E514B13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23FC02-E18A-B7A2-EBF4-3A567A76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Mathematical Proof 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930552C3-B3B1-C004-E0FA-B1812C56FEE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. The endpoints of vectors to represent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are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dirty="0"/>
                  <a:t> correspondingly. Let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 means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This is the circle with center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radius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930552C3-B3B1-C004-E0FA-B1812C56F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10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2E70E7-34F0-CCD8-24FE-97A440B0F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Preparation Notes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B7E6FE82-D2F8-4898-632B-FBBF6641018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There are questions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zh-CN" dirty="0"/>
                  <a:t>, this means the locus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on the region which is closer to point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after drawing the perpendicular bisector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If there is no equal sign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) in the inequality, all the border should be plotted with dotted lines. For example,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B7E6FE82-D2F8-4898-632B-FBBF664101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 r="-15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98201A47-A04F-9F06-9FA3-E90F8D3FA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192" y="3524050"/>
            <a:ext cx="3153215" cy="2857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627ED0E-7BBA-64EE-CBB4-3FC772E1F4A5}"/>
                  </a:ext>
                </a:extLst>
              </p:cNvPr>
              <p:cNvSpPr txBox="1"/>
              <p:nvPr/>
            </p:nvSpPr>
            <p:spPr>
              <a:xfrm>
                <a:off x="1196339" y="6334780"/>
                <a:ext cx="409702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2+3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</m:d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627ED0E-7BBA-64EE-CBB4-3FC772E1F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39" y="6334780"/>
                <a:ext cx="40970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80A28C11-9775-8072-4B68-922D166C65C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030720" y="3312956"/>
            <a:ext cx="2929193" cy="3068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4FECA7B-8F02-1523-0BBE-B7CDC91839E6}"/>
                  </a:ext>
                </a:extLst>
              </p:cNvPr>
              <p:cNvSpPr txBox="1"/>
              <p:nvPr/>
            </p:nvSpPr>
            <p:spPr>
              <a:xfrm>
                <a:off x="6446805" y="6334780"/>
                <a:ext cx="409702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2+3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</m:d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4FECA7B-8F02-1523-0BBE-B7CDC9183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805" y="6334780"/>
                <a:ext cx="40970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53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8B5F9-E7AA-928E-A206-C12D4EEDC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FA01C-EAEA-AB54-6084-6BA84372B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 Style Question 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89020B3-6DF5-C2CA-1E12-71A7BC7EEA6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On a sketch of an Argand diagram, shade the region whose points represent complex number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 satisfying both the inequalities: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altLang="zh-CN" dirty="0"/>
                  <a:t>. (adopted from 2017 MJ P32, Q6)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&lt;1</m:t>
                    </m:r>
                    <m:r>
                      <m:rPr>
                        <m:nor/>
                      </m:rPr>
                      <a:rPr lang="en-US" altLang="zh-CN" dirty="0"/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means</m:t>
                    </m:r>
                    <m:r>
                      <m:rPr>
                        <m:nor/>
                      </m:rPr>
                      <a:rPr lang="en-US" altLang="zh-CN" dirty="0"/>
                      <m:t>: 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m:rPr>
                        <m:nor/>
                      </m:rPr>
                      <a:rPr lang="zh-CN" altLang="en-US" dirty="0"/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means</m:t>
                    </m:r>
                    <m:r>
                      <m:rPr>
                        <m:nor/>
                      </m:rPr>
                      <a:rPr lang="en-US" altLang="zh-CN" dirty="0"/>
                      <m:t>: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89020B3-6DF5-C2CA-1E12-71A7BC7EEA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77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6BB94-09E3-E974-5298-668950AF1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CD2ED-AB8C-C57D-B2BC-1CF1A8CC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 Style Question 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975C5B94-4F49-F043-7BD4-F65FE034144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On a sketch of an Argand diagram, shade the region whose points represent complex number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 satisfying both the inequalities: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altLang="zh-CN" dirty="0"/>
                  <a:t>. (adopted from 2017 MJ P32, Q6)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&lt;1</m:t>
                    </m:r>
                    <m:r>
                      <m:rPr>
                        <m:nor/>
                      </m:rPr>
                      <a:rPr lang="en-US" altLang="zh-CN" dirty="0"/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means</m:t>
                    </m:r>
                    <m:r>
                      <m:rPr>
                        <m:nor/>
                      </m:rPr>
                      <a:rPr lang="en-US" altLang="zh-CN" dirty="0"/>
                      <m:t>: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lies in a circle </a:t>
                </a:r>
                <a:br>
                  <a:rPr lang="en-US" altLang="zh-CN" dirty="0"/>
                </a:br>
                <a:r>
                  <a:rPr lang="en-US" altLang="zh-CN" dirty="0"/>
                  <a:t>with center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2,−1</m:t>
                        </m:r>
                      </m:e>
                    </m:d>
                  </m:oMath>
                </a14:m>
                <a:r>
                  <a:rPr lang="en-US" altLang="zh-CN" dirty="0"/>
                  <a:t> and radius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m:rPr>
                        <m:nor/>
                      </m:rPr>
                      <a:rPr lang="zh-CN" altLang="en-US" dirty="0"/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means</m:t>
                    </m:r>
                    <m:r>
                      <m:rPr>
                        <m:nor/>
                      </m:rPr>
                      <a:rPr lang="en-US" altLang="zh-CN" dirty="0"/>
                      <m:t>: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lies on the side of </a:t>
                </a:r>
                <a:br>
                  <a:rPr lang="en-US" altLang="zh-CN" dirty="0"/>
                </a:br>
                <a:r>
                  <a:rPr lang="en-US" altLang="zh-CN" dirty="0"/>
                  <a:t>perpendicular bisector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br>
                  <a:rPr lang="en-US" altLang="zh-CN" dirty="0"/>
                </a:br>
                <a:r>
                  <a:rPr lang="en-US" altLang="zh-CN" dirty="0"/>
                  <a:t>which is closer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0,−1</m:t>
                        </m:r>
                      </m:e>
                    </m:d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Plot in the Argand diagram.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975C5B94-4F49-F043-7BD4-F65FE03414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FD5C17F-2169-7275-29B2-F5FE104BC0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810"/>
          <a:stretch/>
        </p:blipFill>
        <p:spPr>
          <a:xfrm>
            <a:off x="7639806" y="3044106"/>
            <a:ext cx="3873770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1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F31E9-26A0-3A4A-2E47-541C46B6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 Style Question 1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5BA7D7-DDF3-2409-A2E3-6EBF316FC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Then, shade the region accordingly. 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1A50FBF-7777-7F25-418F-C4B5ECB5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0"/>
          <a:stretch/>
        </p:blipFill>
        <p:spPr>
          <a:xfrm>
            <a:off x="2959650" y="2100210"/>
            <a:ext cx="4591523" cy="29722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47638379-2582-2E92-2140-AB55D0C2A2CC}"/>
                  </a:ext>
                </a:extLst>
              </p14:cNvPr>
              <p14:cNvContentPartPr/>
              <p14:nvPr/>
            </p14:nvContentPartPr>
            <p14:xfrm>
              <a:off x="4277090" y="3018581"/>
              <a:ext cx="334800" cy="492120"/>
            </p14:xfrm>
          </p:contentPart>
        </mc:Choice>
        <mc:Fallback xmlns=""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47638379-2582-2E92-2140-AB55D0C2A2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0970" y="3012101"/>
                <a:ext cx="34704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墨迹 10">
                <a:extLst>
                  <a:ext uri="{FF2B5EF4-FFF2-40B4-BE49-F238E27FC236}">
                    <a16:creationId xmlns:a16="http://schemas.microsoft.com/office/drawing/2014/main" id="{84317DDF-0DB7-2B5B-AC4F-4BDEA9DA0662}"/>
                  </a:ext>
                </a:extLst>
              </p14:cNvPr>
              <p14:cNvContentPartPr/>
              <p14:nvPr/>
            </p14:nvContentPartPr>
            <p14:xfrm>
              <a:off x="4316330" y="2998421"/>
              <a:ext cx="541080" cy="905400"/>
            </p14:xfrm>
          </p:contentPart>
        </mc:Choice>
        <mc:Fallback xmlns="">
          <p:pic>
            <p:nvPicPr>
              <p:cNvPr id="11" name="墨迹 10">
                <a:extLst>
                  <a:ext uri="{FF2B5EF4-FFF2-40B4-BE49-F238E27FC236}">
                    <a16:creationId xmlns:a16="http://schemas.microsoft.com/office/drawing/2014/main" id="{84317DDF-0DB7-2B5B-AC4F-4BDEA9DA06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0210" y="2992301"/>
                <a:ext cx="55332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AB262FA6-AB75-A7DF-10ED-BAF2326B1B7A}"/>
                  </a:ext>
                </a:extLst>
              </p14:cNvPr>
              <p14:cNvContentPartPr/>
              <p14:nvPr/>
            </p14:nvContentPartPr>
            <p14:xfrm>
              <a:off x="4444130" y="3028301"/>
              <a:ext cx="619560" cy="1072080"/>
            </p14:xfrm>
          </p:contentPart>
        </mc:Choice>
        <mc:Fallback xmlns=""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AB262FA6-AB75-A7DF-10ED-BAF2326B1B7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8010" y="3022181"/>
                <a:ext cx="631800" cy="10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C469D4D8-9910-75EE-3200-4B633B56DC23}"/>
                  </a:ext>
                </a:extLst>
              </p14:cNvPr>
              <p14:cNvContentPartPr/>
              <p14:nvPr/>
            </p14:nvContentPartPr>
            <p14:xfrm>
              <a:off x="4591370" y="2998421"/>
              <a:ext cx="757440" cy="1269000"/>
            </p14:xfrm>
          </p:contentPart>
        </mc:Choice>
        <mc:Fallback xmlns=""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C469D4D8-9910-75EE-3200-4B633B56DC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5250" y="2992301"/>
                <a:ext cx="769680" cy="12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墨迹 17">
                <a:extLst>
                  <a:ext uri="{FF2B5EF4-FFF2-40B4-BE49-F238E27FC236}">
                    <a16:creationId xmlns:a16="http://schemas.microsoft.com/office/drawing/2014/main" id="{146C013E-C441-852B-7469-AC3CB2B7F4DA}"/>
                  </a:ext>
                </a:extLst>
              </p14:cNvPr>
              <p14:cNvContentPartPr/>
              <p14:nvPr/>
            </p14:nvContentPartPr>
            <p14:xfrm>
              <a:off x="4749050" y="2998421"/>
              <a:ext cx="757440" cy="1357200"/>
            </p14:xfrm>
          </p:contentPart>
        </mc:Choice>
        <mc:Fallback xmlns="">
          <p:pic>
            <p:nvPicPr>
              <p:cNvPr id="18" name="墨迹 17">
                <a:extLst>
                  <a:ext uri="{FF2B5EF4-FFF2-40B4-BE49-F238E27FC236}">
                    <a16:creationId xmlns:a16="http://schemas.microsoft.com/office/drawing/2014/main" id="{146C013E-C441-852B-7469-AC3CB2B7F4D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2930" y="2992301"/>
                <a:ext cx="769680" cy="13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墨迹 19">
                <a:extLst>
                  <a:ext uri="{FF2B5EF4-FFF2-40B4-BE49-F238E27FC236}">
                    <a16:creationId xmlns:a16="http://schemas.microsoft.com/office/drawing/2014/main" id="{81D365F6-A8EE-2DC4-8EBB-8E836DA5ADD7}"/>
                  </a:ext>
                </a:extLst>
              </p14:cNvPr>
              <p14:cNvContentPartPr/>
              <p14:nvPr/>
            </p14:nvContentPartPr>
            <p14:xfrm>
              <a:off x="4857050" y="3047741"/>
              <a:ext cx="826200" cy="1416240"/>
            </p14:xfrm>
          </p:contentPart>
        </mc:Choice>
        <mc:Fallback xmlns="">
          <p:pic>
            <p:nvPicPr>
              <p:cNvPr id="20" name="墨迹 19">
                <a:extLst>
                  <a:ext uri="{FF2B5EF4-FFF2-40B4-BE49-F238E27FC236}">
                    <a16:creationId xmlns:a16="http://schemas.microsoft.com/office/drawing/2014/main" id="{81D365F6-A8EE-2DC4-8EBB-8E836DA5ADD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50930" y="3041621"/>
                <a:ext cx="838440" cy="14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墨迹 21">
                <a:extLst>
                  <a:ext uri="{FF2B5EF4-FFF2-40B4-BE49-F238E27FC236}">
                    <a16:creationId xmlns:a16="http://schemas.microsoft.com/office/drawing/2014/main" id="{6C6D3F69-ADDF-BC32-C9DA-EBD01387D9F6}"/>
                  </a:ext>
                </a:extLst>
              </p14:cNvPr>
              <p14:cNvContentPartPr/>
              <p14:nvPr/>
            </p14:nvContentPartPr>
            <p14:xfrm>
              <a:off x="5063330" y="3028301"/>
              <a:ext cx="855720" cy="1485000"/>
            </p14:xfrm>
          </p:contentPart>
        </mc:Choice>
        <mc:Fallback xmlns="">
          <p:pic>
            <p:nvPicPr>
              <p:cNvPr id="22" name="墨迹 21">
                <a:extLst>
                  <a:ext uri="{FF2B5EF4-FFF2-40B4-BE49-F238E27FC236}">
                    <a16:creationId xmlns:a16="http://schemas.microsoft.com/office/drawing/2014/main" id="{6C6D3F69-ADDF-BC32-C9DA-EBD01387D9F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57210" y="3022181"/>
                <a:ext cx="867960" cy="14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墨迹 23">
                <a:extLst>
                  <a:ext uri="{FF2B5EF4-FFF2-40B4-BE49-F238E27FC236}">
                    <a16:creationId xmlns:a16="http://schemas.microsoft.com/office/drawing/2014/main" id="{86C20983-893D-C723-A492-883E1E39D344}"/>
                  </a:ext>
                </a:extLst>
              </p14:cNvPr>
              <p14:cNvContentPartPr/>
              <p14:nvPr/>
            </p14:nvContentPartPr>
            <p14:xfrm>
              <a:off x="5230730" y="3018581"/>
              <a:ext cx="875160" cy="1514520"/>
            </p14:xfrm>
          </p:contentPart>
        </mc:Choice>
        <mc:Fallback xmlns="">
          <p:pic>
            <p:nvPicPr>
              <p:cNvPr id="24" name="墨迹 23">
                <a:extLst>
                  <a:ext uri="{FF2B5EF4-FFF2-40B4-BE49-F238E27FC236}">
                    <a16:creationId xmlns:a16="http://schemas.microsoft.com/office/drawing/2014/main" id="{86C20983-893D-C723-A492-883E1E39D34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24610" y="3012101"/>
                <a:ext cx="887400" cy="15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墨迹 25">
                <a:extLst>
                  <a:ext uri="{FF2B5EF4-FFF2-40B4-BE49-F238E27FC236}">
                    <a16:creationId xmlns:a16="http://schemas.microsoft.com/office/drawing/2014/main" id="{D00E0B95-410B-33EF-686C-E05202D3A389}"/>
                  </a:ext>
                </a:extLst>
              </p14:cNvPr>
              <p14:cNvContentPartPr/>
              <p14:nvPr/>
            </p14:nvContentPartPr>
            <p14:xfrm>
              <a:off x="5437370" y="3097061"/>
              <a:ext cx="806400" cy="1425960"/>
            </p14:xfrm>
          </p:contentPart>
        </mc:Choice>
        <mc:Fallback xmlns="">
          <p:pic>
            <p:nvPicPr>
              <p:cNvPr id="26" name="墨迹 25">
                <a:extLst>
                  <a:ext uri="{FF2B5EF4-FFF2-40B4-BE49-F238E27FC236}">
                    <a16:creationId xmlns:a16="http://schemas.microsoft.com/office/drawing/2014/main" id="{D00E0B95-410B-33EF-686C-E05202D3A38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31250" y="3090941"/>
                <a:ext cx="818640" cy="14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墨迹 27">
                <a:extLst>
                  <a:ext uri="{FF2B5EF4-FFF2-40B4-BE49-F238E27FC236}">
                    <a16:creationId xmlns:a16="http://schemas.microsoft.com/office/drawing/2014/main" id="{4AB4AB94-E4AD-5139-619A-97EE542760CD}"/>
                  </a:ext>
                </a:extLst>
              </p14:cNvPr>
              <p14:cNvContentPartPr/>
              <p14:nvPr/>
            </p14:nvContentPartPr>
            <p14:xfrm>
              <a:off x="5702690" y="3283541"/>
              <a:ext cx="600120" cy="1190160"/>
            </p14:xfrm>
          </p:contentPart>
        </mc:Choice>
        <mc:Fallback xmlns="">
          <p:pic>
            <p:nvPicPr>
              <p:cNvPr id="28" name="墨迹 27">
                <a:extLst>
                  <a:ext uri="{FF2B5EF4-FFF2-40B4-BE49-F238E27FC236}">
                    <a16:creationId xmlns:a16="http://schemas.microsoft.com/office/drawing/2014/main" id="{4AB4AB94-E4AD-5139-619A-97EE542760C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96570" y="3277421"/>
                <a:ext cx="61236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墨迹 29">
                <a:extLst>
                  <a:ext uri="{FF2B5EF4-FFF2-40B4-BE49-F238E27FC236}">
                    <a16:creationId xmlns:a16="http://schemas.microsoft.com/office/drawing/2014/main" id="{FBDA44E0-3BB4-D04B-26B4-38415F395D12}"/>
                  </a:ext>
                </a:extLst>
              </p14:cNvPr>
              <p14:cNvContentPartPr/>
              <p14:nvPr/>
            </p14:nvContentPartPr>
            <p14:xfrm>
              <a:off x="5879450" y="3578741"/>
              <a:ext cx="452880" cy="816480"/>
            </p14:xfrm>
          </p:contentPart>
        </mc:Choice>
        <mc:Fallback xmlns="">
          <p:pic>
            <p:nvPicPr>
              <p:cNvPr id="30" name="墨迹 29">
                <a:extLst>
                  <a:ext uri="{FF2B5EF4-FFF2-40B4-BE49-F238E27FC236}">
                    <a16:creationId xmlns:a16="http://schemas.microsoft.com/office/drawing/2014/main" id="{FBDA44E0-3BB4-D04B-26B4-38415F395D1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73330" y="3572261"/>
                <a:ext cx="465120" cy="82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7632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A2C03-D07C-04AD-9180-A5DD8EE1D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B60768-C033-206E-912F-CE92E460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 Style Question 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C4F969A3-F5E4-73F3-4F4A-2A1E3705041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On a sketch of an Argand diagram, the region whose points represent complex number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 satisfying both the inequalities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Re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CN" dirty="0"/>
                  <a:t>.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Re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r>
                  <a:rPr lang="en-US" altLang="zh-CN" dirty="0"/>
                  <a:t> denotes the real part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. (adopted from 2017 ON P32, Q7)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means: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Re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CN" dirty="0"/>
                  <a:t> means: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C4F969A3-F5E4-73F3-4F4A-2A1E370504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058" t="-1945" r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E062B07B-C7CC-DC3C-97CB-8EB650E8A1C1}"/>
                  </a:ext>
                </a:extLst>
              </p14:cNvPr>
              <p14:cNvContentPartPr/>
              <p14:nvPr/>
            </p14:nvContentPartPr>
            <p14:xfrm>
              <a:off x="2231570" y="511181"/>
              <a:ext cx="360" cy="360"/>
            </p14:xfrm>
          </p:contentPart>
        </mc:Choice>
        <mc:Fallback xmlns=""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E062B07B-C7CC-DC3C-97CB-8EB650E8A1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5450" y="505061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2159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C5EE5-D8BA-988B-11FD-17074FF5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 Style Question 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E0410624-C729-B4EE-3D03-03D07B115A5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On a sketch of an Argand diagram, the region whose points represent complex number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 satisfying both the inequalities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Re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CN" dirty="0"/>
                  <a:t>.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Re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r>
                  <a:rPr lang="en-US" altLang="zh-CN" dirty="0"/>
                  <a:t> denotes the real part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. (adopted from 2017 ON P32, Q7)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means: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lies in a </a:t>
                </a:r>
                <a:br>
                  <a:rPr lang="en-US" altLang="zh-CN" dirty="0"/>
                </a:br>
                <a:r>
                  <a:rPr lang="en-US" altLang="zh-CN" dirty="0"/>
                  <a:t>circle with center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,−</m:t>
                        </m:r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en-US" altLang="zh-CN" dirty="0"/>
                  <a:t> and radius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Re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CN" dirty="0"/>
                  <a:t> means: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E0410624-C729-B4EE-3D03-03D07B115A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058" t="-1945" r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7899B42F-6FCA-8A5D-DE49-7B16EE53B899}"/>
                  </a:ext>
                </a:extLst>
              </p14:cNvPr>
              <p14:cNvContentPartPr/>
              <p14:nvPr/>
            </p14:nvContentPartPr>
            <p14:xfrm>
              <a:off x="2231570" y="511181"/>
              <a:ext cx="360" cy="360"/>
            </p14:xfrm>
          </p:contentPart>
        </mc:Choice>
        <mc:Fallback xmlns=""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7899B42F-6FCA-8A5D-DE49-7B16EE53B8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5450" y="505061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222E6302-53E6-66ED-D95F-1B96E4DCB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411" y="2762864"/>
            <a:ext cx="3554031" cy="373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71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4D23-41A6-9DB9-CA95-CC2AEF4C0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 Style Question 2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2A7000-2704-3208-6049-B64CF30FD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Then, shade the region accordingly. 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F6E0F7-5C32-8AB8-3646-9662250D2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681" y="2064645"/>
            <a:ext cx="3554031" cy="37351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4BF616D0-2090-7D41-A49C-371FE8AABC67}"/>
                  </a:ext>
                </a:extLst>
              </p14:cNvPr>
              <p14:cNvContentPartPr/>
              <p14:nvPr/>
            </p14:nvContentPartPr>
            <p14:xfrm>
              <a:off x="5476250" y="2821661"/>
              <a:ext cx="226800" cy="599760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4BF616D0-2090-7D41-A49C-371FE8AABC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0130" y="2815541"/>
                <a:ext cx="23904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64292A70-0E09-0CC3-850F-7ABE1BAC7172}"/>
                  </a:ext>
                </a:extLst>
              </p14:cNvPr>
              <p14:cNvContentPartPr/>
              <p14:nvPr/>
            </p14:nvContentPartPr>
            <p14:xfrm>
              <a:off x="5466530" y="2998421"/>
              <a:ext cx="403560" cy="884880"/>
            </p14:xfrm>
          </p:contentPart>
        </mc:Choice>
        <mc:Fallback xmlns=""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64292A70-0E09-0CC3-850F-7ABE1BAC71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0410" y="2992301"/>
                <a:ext cx="415800" cy="8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27487000-F326-8638-84EF-318E51A1A60E}"/>
                  </a:ext>
                </a:extLst>
              </p14:cNvPr>
              <p14:cNvContentPartPr/>
              <p14:nvPr/>
            </p14:nvContentPartPr>
            <p14:xfrm>
              <a:off x="5437010" y="3224861"/>
              <a:ext cx="590400" cy="944280"/>
            </p14:xfrm>
          </p:contentPart>
        </mc:Choice>
        <mc:Fallback xmlns=""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27487000-F326-8638-84EF-318E51A1A6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0890" y="3218741"/>
                <a:ext cx="602640" cy="9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4A98DAA0-61AA-C26C-4D22-12A81195CD81}"/>
                  </a:ext>
                </a:extLst>
              </p14:cNvPr>
              <p14:cNvContentPartPr/>
              <p14:nvPr/>
            </p14:nvContentPartPr>
            <p14:xfrm>
              <a:off x="5466530" y="3490541"/>
              <a:ext cx="668880" cy="933840"/>
            </p14:xfrm>
          </p:contentPart>
        </mc:Choice>
        <mc:Fallback xmlns=""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4A98DAA0-61AA-C26C-4D22-12A81195CD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60410" y="3484421"/>
                <a:ext cx="681120" cy="9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墨迹 17">
                <a:extLst>
                  <a:ext uri="{FF2B5EF4-FFF2-40B4-BE49-F238E27FC236}">
                    <a16:creationId xmlns:a16="http://schemas.microsoft.com/office/drawing/2014/main" id="{187F5295-CD99-EDED-D0A8-AE8182D77FFF}"/>
                  </a:ext>
                </a:extLst>
              </p14:cNvPr>
              <p14:cNvContentPartPr/>
              <p14:nvPr/>
            </p14:nvContentPartPr>
            <p14:xfrm>
              <a:off x="5437010" y="3726341"/>
              <a:ext cx="786960" cy="983160"/>
            </p14:xfrm>
          </p:contentPart>
        </mc:Choice>
        <mc:Fallback xmlns="">
          <p:pic>
            <p:nvPicPr>
              <p:cNvPr id="18" name="墨迹 17">
                <a:extLst>
                  <a:ext uri="{FF2B5EF4-FFF2-40B4-BE49-F238E27FC236}">
                    <a16:creationId xmlns:a16="http://schemas.microsoft.com/office/drawing/2014/main" id="{187F5295-CD99-EDED-D0A8-AE8182D77F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30890" y="3720221"/>
                <a:ext cx="799200" cy="9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墨迹 19">
                <a:extLst>
                  <a:ext uri="{FF2B5EF4-FFF2-40B4-BE49-F238E27FC236}">
                    <a16:creationId xmlns:a16="http://schemas.microsoft.com/office/drawing/2014/main" id="{03BF56E2-E86D-C91B-9C06-1BDDDB67EF69}"/>
                  </a:ext>
                </a:extLst>
              </p14:cNvPr>
              <p14:cNvContentPartPr/>
              <p14:nvPr/>
            </p14:nvContentPartPr>
            <p14:xfrm>
              <a:off x="5466530" y="4031261"/>
              <a:ext cx="747720" cy="914400"/>
            </p14:xfrm>
          </p:contentPart>
        </mc:Choice>
        <mc:Fallback xmlns="">
          <p:pic>
            <p:nvPicPr>
              <p:cNvPr id="20" name="墨迹 19">
                <a:extLst>
                  <a:ext uri="{FF2B5EF4-FFF2-40B4-BE49-F238E27FC236}">
                    <a16:creationId xmlns:a16="http://schemas.microsoft.com/office/drawing/2014/main" id="{03BF56E2-E86D-C91B-9C06-1BDDDB67EF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60410" y="4025141"/>
                <a:ext cx="75996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墨迹 21">
                <a:extLst>
                  <a:ext uri="{FF2B5EF4-FFF2-40B4-BE49-F238E27FC236}">
                    <a16:creationId xmlns:a16="http://schemas.microsoft.com/office/drawing/2014/main" id="{8AFE0B58-52D0-C79D-982D-72F91B2F2F6B}"/>
                  </a:ext>
                </a:extLst>
              </p14:cNvPr>
              <p14:cNvContentPartPr/>
              <p14:nvPr/>
            </p14:nvContentPartPr>
            <p14:xfrm>
              <a:off x="5417210" y="4364981"/>
              <a:ext cx="807120" cy="807120"/>
            </p14:xfrm>
          </p:contentPart>
        </mc:Choice>
        <mc:Fallback xmlns="">
          <p:pic>
            <p:nvPicPr>
              <p:cNvPr id="22" name="墨迹 21">
                <a:extLst>
                  <a:ext uri="{FF2B5EF4-FFF2-40B4-BE49-F238E27FC236}">
                    <a16:creationId xmlns:a16="http://schemas.microsoft.com/office/drawing/2014/main" id="{8AFE0B58-52D0-C79D-982D-72F91B2F2F6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11090" y="4358861"/>
                <a:ext cx="819360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墨迹 23">
                <a:extLst>
                  <a:ext uri="{FF2B5EF4-FFF2-40B4-BE49-F238E27FC236}">
                    <a16:creationId xmlns:a16="http://schemas.microsoft.com/office/drawing/2014/main" id="{DE8DB616-5736-7257-06B5-39ED11B10CBF}"/>
                  </a:ext>
                </a:extLst>
              </p14:cNvPr>
              <p14:cNvContentPartPr/>
              <p14:nvPr/>
            </p14:nvContentPartPr>
            <p14:xfrm>
              <a:off x="5426930" y="4748741"/>
              <a:ext cx="639720" cy="550440"/>
            </p14:xfrm>
          </p:contentPart>
        </mc:Choice>
        <mc:Fallback xmlns="">
          <p:pic>
            <p:nvPicPr>
              <p:cNvPr id="24" name="墨迹 23">
                <a:extLst>
                  <a:ext uri="{FF2B5EF4-FFF2-40B4-BE49-F238E27FC236}">
                    <a16:creationId xmlns:a16="http://schemas.microsoft.com/office/drawing/2014/main" id="{DE8DB616-5736-7257-06B5-39ED11B10CB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20810" y="4742621"/>
                <a:ext cx="6519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墨迹 25">
                <a:extLst>
                  <a:ext uri="{FF2B5EF4-FFF2-40B4-BE49-F238E27FC236}">
                    <a16:creationId xmlns:a16="http://schemas.microsoft.com/office/drawing/2014/main" id="{FEB9A615-0555-82F1-6AA2-261A8367A008}"/>
                  </a:ext>
                </a:extLst>
              </p14:cNvPr>
              <p14:cNvContentPartPr/>
              <p14:nvPr/>
            </p14:nvContentPartPr>
            <p14:xfrm>
              <a:off x="5446730" y="2762621"/>
              <a:ext cx="118440" cy="266040"/>
            </p14:xfrm>
          </p:contentPart>
        </mc:Choice>
        <mc:Fallback xmlns="">
          <p:pic>
            <p:nvPicPr>
              <p:cNvPr id="26" name="墨迹 25">
                <a:extLst>
                  <a:ext uri="{FF2B5EF4-FFF2-40B4-BE49-F238E27FC236}">
                    <a16:creationId xmlns:a16="http://schemas.microsoft.com/office/drawing/2014/main" id="{FEB9A615-0555-82F1-6AA2-261A8367A0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40610" y="2756501"/>
                <a:ext cx="130680" cy="2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849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0F720E-7E1A-DD91-378E-B4BD5A9F6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Summary of Locus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C48325B5-8663-9B3D-9AC5-D342421E0C6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Re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means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, which is a vertical line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Im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means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, which is a horizontal line</a:t>
                </a:r>
                <a:endParaRPr lang="zh-CN" alt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means a ray start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the angle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/>
                  <a:t> means a ray start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the angle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zh-CN" dirty="0"/>
                  <a:t> means the perpendicular bisector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 means the circle with center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radius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C48325B5-8663-9B3D-9AC5-D342421E0C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t="-1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74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Argand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=3+4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can then be represented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/>
                  <a:t> in this plane. </a:t>
                </a:r>
              </a:p>
              <a:p>
                <a:r>
                  <a:rPr lang="en-US" sz="3200" dirty="0"/>
                  <a:t>This is called Argand diagram. </a:t>
                </a:r>
              </a:p>
              <a:p>
                <a:r>
                  <a:rPr lang="en-US" sz="3200" dirty="0"/>
                  <a:t>The magnitude of the vector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200" dirty="0"/>
                  <a:t>) </a:t>
                </a:r>
                <a:br>
                  <a:rPr lang="en-US" sz="3200" dirty="0"/>
                </a:br>
                <a:r>
                  <a:rPr lang="en-US" sz="3200" dirty="0"/>
                  <a:t>is called the modulus of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The angle of vector formed with </a:t>
                </a:r>
                <a:br>
                  <a:rPr lang="en-US" sz="3200" dirty="0"/>
                </a:br>
                <a:r>
                  <a:rPr lang="en-US" sz="3200" dirty="0"/>
                  <a:t>positive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axis 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r>
                  <a:rPr lang="en-US" sz="3200" dirty="0"/>
                  <a:t>) is called</a:t>
                </a:r>
                <a:br>
                  <a:rPr lang="en-US" sz="3200" dirty="0"/>
                </a:br>
                <a:r>
                  <a:rPr lang="en-US" sz="3200" dirty="0"/>
                  <a:t>the argument of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37F5C8D7-B70A-A1A2-1B84-FFD19678C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45" y="2328707"/>
            <a:ext cx="3727114" cy="36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8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A22B67-E421-37A7-C382-03B787E5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Type I of Locus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0515394D-7409-B4E5-35AA-A2BA2DE175E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first type of locus generally involve the real part, imaginary part and argument of complex number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Re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means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, which is a vertical line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Im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means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, which is a horizontal line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0515394D-7409-B4E5-35AA-A2BA2DE175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6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CAE4AB-1D26-E943-24A7-A95E900A3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Type I of Locus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1D430B6C-7D1A-B7EF-494A-5D737FE2EB5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 order to present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/>
                  <a:t>, a ray start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should be drawn with the argument defined. </a:t>
                </a:r>
              </a:p>
              <a:p>
                <a:r>
                  <a:rPr lang="en-US" altLang="zh-CN" dirty="0"/>
                  <a:t>For example, the locus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can be presented by: 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1D430B6C-7D1A-B7EF-494A-5D737FE2E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 r="-18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1FB8ED2-0702-6321-8EE0-911BA5B1D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344" y="3131963"/>
            <a:ext cx="3831422" cy="28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0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C08B04-AB28-46F5-90DA-9E0364E8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Geometric Meaning of Subtraction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1526FC1C-40A1-3B96-A7AF-DB43D553A68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 complex number can be represented by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𝑂𝑍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correspondingly in the Argand diagram,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can be represented by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 the Argand diagram.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𝑂𝑍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𝑂𝑊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𝑊𝑍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1526FC1C-40A1-3B96-A7AF-DB43D553A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9897BDA-1E18-5B3C-DD21-3AE4F2EA4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848" y="2955417"/>
            <a:ext cx="2743583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0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71F754-0F8A-73C9-ACB1-8F429430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Type II of the Locus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8BC31C5-4852-DAA8-A282-67F15522D52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We know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means a ray start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the angle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Then, how about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/>
                  <a:t> given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? </a:t>
                </a:r>
              </a:p>
              <a:p>
                <a:r>
                  <a:rPr lang="en-US" altLang="zh-CN" dirty="0"/>
                  <a:t>From the geometric meaning of subtraction,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/>
                  <a:t> means a ray start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the angle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For example: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0&lt;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 i="1"/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/>
                      <m:t>𝜋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means a ray start </a:t>
                </a:r>
                <a:br>
                  <a:rPr lang="en-US" altLang="zh-CN" dirty="0"/>
                </a:br>
                <a:r>
                  <a:rPr lang="en-US" altLang="zh-CN" dirty="0"/>
                  <a:t>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the angle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.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8BC31C5-4852-DAA8-A282-67F15522D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762E02E-A588-5E90-37FD-CE63F72A1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2806227"/>
            <a:ext cx="4241190" cy="37882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AA734051-1FB1-B2D4-3946-5CBAF7F42665}"/>
                  </a:ext>
                </a:extLst>
              </p14:cNvPr>
              <p14:cNvContentPartPr/>
              <p14:nvPr/>
            </p14:nvContentPartPr>
            <p14:xfrm rot="17139757">
              <a:off x="7964518" y="5113170"/>
              <a:ext cx="680212" cy="949661"/>
            </p14:xfrm>
          </p:contentPart>
        </mc:Choice>
        <mc:Fallback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AA734051-1FB1-B2D4-3946-5CBAF7F426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17139757">
                <a:off x="7958396" y="5107052"/>
                <a:ext cx="692455" cy="961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C09AF9B0-39D0-4AAA-2B56-3BDE8C8C2440}"/>
                  </a:ext>
                </a:extLst>
              </p14:cNvPr>
              <p14:cNvContentPartPr/>
              <p14:nvPr/>
            </p14:nvContentPartPr>
            <p14:xfrm rot="17139757">
              <a:off x="7982393" y="4454051"/>
              <a:ext cx="1161303" cy="1621324"/>
            </p14:xfrm>
          </p:contentPart>
        </mc:Choice>
        <mc:Fallback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C09AF9B0-39D0-4AAA-2B56-3BDE8C8C24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rot="17139757">
                <a:off x="7976271" y="4447933"/>
                <a:ext cx="1173546" cy="16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BDDD272B-5D3E-8349-226C-690DB616C101}"/>
                  </a:ext>
                </a:extLst>
              </p14:cNvPr>
              <p14:cNvContentPartPr/>
              <p14:nvPr/>
            </p14:nvContentPartPr>
            <p14:xfrm rot="17139757">
              <a:off x="8004246" y="3794571"/>
              <a:ext cx="1644358" cy="2295729"/>
            </p14:xfrm>
          </p:contentPart>
        </mc:Choice>
        <mc:Fallback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BDDD272B-5D3E-8349-226C-690DB616C1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17139757">
                <a:off x="7998124" y="3788452"/>
                <a:ext cx="1656602" cy="2307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93FE2AB5-7942-BA97-CA7D-640B52135AD5}"/>
                  </a:ext>
                </a:extLst>
              </p14:cNvPr>
              <p14:cNvContentPartPr/>
              <p14:nvPr/>
            </p14:nvContentPartPr>
            <p14:xfrm rot="17139757">
              <a:off x="8036470" y="3302701"/>
              <a:ext cx="1954613" cy="2728884"/>
            </p14:xfrm>
          </p:contentPart>
        </mc:Choice>
        <mc:Fallback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93FE2AB5-7942-BA97-CA7D-640B52135A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rot="17139757">
                <a:off x="8030348" y="3296582"/>
                <a:ext cx="1966856" cy="2741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5C94F7DB-B1EE-3E5E-1B99-31226E4AD3E1}"/>
                  </a:ext>
                </a:extLst>
              </p14:cNvPr>
              <p14:cNvContentPartPr/>
              <p14:nvPr/>
            </p14:nvContentPartPr>
            <p14:xfrm rot="17139757">
              <a:off x="8029921" y="2746486"/>
              <a:ext cx="2440423" cy="3407135"/>
            </p14:xfrm>
          </p:contentPart>
        </mc:Choice>
        <mc:Fallback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5C94F7DB-B1EE-3E5E-1B99-31226E4AD3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17139757">
                <a:off x="8023798" y="2740366"/>
                <a:ext cx="2452668" cy="34193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00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E07AE8D-6BD3-D9C3-8FF9-28A349D9CF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Meaning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E07AE8D-6BD3-D9C3-8FF9-28A349D9C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58" t="-4396" b="-3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35C9901F-D754-00B0-56F9-BC7AF108113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, in the last slide,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shown to be represented by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𝑊𝑍</m:t>
                        </m:r>
                      </m:e>
                    </m:acc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Therefore,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𝑊𝑍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dirty="0"/>
                  <a:t>, which means the magnitude of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𝑊𝑍</m:t>
                        </m:r>
                      </m:e>
                    </m:acc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Furthermore, magnitude of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𝑊𝑍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means the length of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𝑊𝑍</m:t>
                        </m:r>
                      </m:e>
                    </m:acc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The length of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𝑊𝑍</m:t>
                        </m:r>
                      </m:e>
                    </m:acc>
                  </m:oMath>
                </a14:m>
                <a:r>
                  <a:rPr lang="en-US" altLang="zh-CN" dirty="0"/>
                  <a:t> is the distance of point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dirty="0"/>
                  <a:t> to a fixed point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Hence,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altLang="zh-CN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zh-CN" alt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accent2"/>
                    </a:solidFill>
                  </a:rPr>
                  <a:t>represent the distance of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zh-CN" alt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accent2"/>
                    </a:solidFill>
                  </a:rPr>
                  <a:t>to a fixed point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d>
                      <m:dPr>
                        <m:ctrlPr>
                          <a:rPr lang="en-US" altLang="zh-CN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zh-CN" dirty="0"/>
                  <a:t>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35C9901F-D754-00B0-56F9-BC7AF1081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952" t="-1945" r="-4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42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D0B8F8-89EC-5125-3EF1-B94550D5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Type III and IV of the Locus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4036AAC8-E546-45EE-87F2-546C87AED96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. The endpoints of vectors to represent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are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dirty="0"/>
                  <a:t> correspondingly.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zh-CN" dirty="0"/>
                  <a:t>, then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equidistant to point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dirty="0"/>
                  <a:t>. Hence, locus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</a:t>
                </a:r>
                <a:r>
                  <a:rPr lang="en-US" altLang="zh-CN" b="1" dirty="0">
                    <a:solidFill>
                      <a:schemeClr val="accent4"/>
                    </a:solidFill>
                  </a:rPr>
                  <a:t>perpendicular bisector</a:t>
                </a:r>
                <a:r>
                  <a:rPr lang="en-US" altLang="zh-CN" dirty="0"/>
                  <a:t> </a:t>
                </a:r>
                <a:r>
                  <a:rPr lang="en-US" altLang="zh-CN" b="1" dirty="0">
                    <a:solidFill>
                      <a:schemeClr val="accent4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CN" altLang="en-US" b="1" dirty="0">
                    <a:solidFill>
                      <a:schemeClr val="accent4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accent4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dirty="0"/>
                  <a:t>. (Point on perpendicular bisector is equidistant to the two ends. )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altLang="zh-CN" dirty="0"/>
                  <a:t>, then distance between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should be less than or equal to a constant. According to the definition of circle, the locus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inside a </a:t>
                </a:r>
                <a:r>
                  <a:rPr lang="en-US" altLang="zh-CN" b="1" dirty="0">
                    <a:solidFill>
                      <a:schemeClr val="accent1"/>
                    </a:solidFill>
                  </a:rPr>
                  <a:t>circle with center </a:t>
                </a:r>
                <a14:m>
                  <m:oMath xmlns:m="http://schemas.openxmlformats.org/officeDocument/2006/math">
                    <m:r>
                      <a:rPr lang="en-US" altLang="zh-CN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CN" alt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accent1"/>
                    </a:solidFill>
                  </a:rPr>
                  <a:t>and radius </a:t>
                </a:r>
                <a14:m>
                  <m:oMath xmlns:m="http://schemas.openxmlformats.org/officeDocument/2006/math">
                    <m:r>
                      <a:rPr lang="en-US" altLang="zh-CN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4036AAC8-E546-45EE-87F2-546C87AED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33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F9A04-9381-D22E-1955-F7546927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Mathematical Proof 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F2157C1C-5804-E342-E28C-836B4DD7BB5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. The endpoints of vectors to represent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are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dirty="0"/>
                  <a:t> correspondingly. Let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means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b="0" dirty="0"/>
                  <a:t>, which is a line with gradient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b="0" dirty="0"/>
                  <a:t> and pass through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b="0" dirty="0"/>
                  <a:t>. </a:t>
                </a:r>
              </a:p>
              <a:p>
                <a:r>
                  <a:rPr lang="en-US" altLang="zh-CN" dirty="0"/>
                  <a:t>This is the perpendicular bisector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b="0" dirty="0"/>
                  <a:t>.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F2157C1C-5804-E342-E28C-836B4DD7B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997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FC16EDE49814FBBE83568B9FA2901" ma:contentTypeVersion="17" ma:contentTypeDescription="Create a new document." ma:contentTypeScope="" ma:versionID="022f5e1d981b14d7005f3600e8ff7e4f">
  <xsd:schema xmlns:xsd="http://www.w3.org/2001/XMLSchema" xmlns:xs="http://www.w3.org/2001/XMLSchema" xmlns:p="http://schemas.microsoft.com/office/2006/metadata/properties" xmlns:ns2="9ad1216b-cdc1-40e2-a0c2-94597fd44697" xmlns:ns3="3fcf4a81-aca0-43b6-bff7-87efdc296efa" xmlns:ns4="7424b78e-8606-4fd1-9a19-b6b90bbc0a1b" targetNamespace="http://schemas.microsoft.com/office/2006/metadata/properties" ma:root="true" ma:fieldsID="f273b407d20b6eb33550fabe3d54ad2e" ns2:_="" ns3:_="" ns4:_="">
    <xsd:import namespace="9ad1216b-cdc1-40e2-a0c2-94597fd44697"/>
    <xsd:import namespace="3fcf4a81-aca0-43b6-bff7-87efdc296efa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lcf76f155ced4ddcb4097134ff3c332f" minOccurs="0"/>
                <xsd:element ref="ns4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f4a81-aca0-43b6-bff7-87efdc296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bd6ad62-9026-4c22-97ba-ffd5902a9633}" ma:internalName="TaxCatchAll" ma:showField="CatchAllData" ma:web="9ad1216b-cdc1-40e2-a0c2-94597fd44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cf4a81-aca0-43b6-bff7-87efdc296efa">
      <Terms xmlns="http://schemas.microsoft.com/office/infopath/2007/PartnerControls"/>
    </lcf76f155ced4ddcb4097134ff3c332f>
    <TaxCatchAll xmlns="7424b78e-8606-4fd1-9a19-b6b90bbc0a1b" xsi:nil="true"/>
    <_dlc_DocId xmlns="9ad1216b-cdc1-40e2-a0c2-94597fd44697">7VPTP7ZE6X33-1933993375-2085</_dlc_DocId>
    <_dlc_DocIdUrl xmlns="9ad1216b-cdc1-40e2-a0c2-94597fd44697">
      <Url>https://cambridgeorg.sharepoint.com/sites/cie/education/pd/Curriculum_Support/_layouts/15/DocIdRedir.aspx?ID=7VPTP7ZE6X33-1933993375-2085</Url>
      <Description>7VPTP7ZE6X33-1933993375-2085</Description>
    </_dlc_DocIdUrl>
  </documentManagement>
</p:properties>
</file>

<file path=customXml/itemProps1.xml><?xml version="1.0" encoding="utf-8"?>
<ds:datastoreItem xmlns:ds="http://schemas.openxmlformats.org/officeDocument/2006/customXml" ds:itemID="{B143C1BD-2889-40EF-94A6-8414B13DFD42}"/>
</file>

<file path=customXml/itemProps2.xml><?xml version="1.0" encoding="utf-8"?>
<ds:datastoreItem xmlns:ds="http://schemas.openxmlformats.org/officeDocument/2006/customXml" ds:itemID="{0DC8CF70-0151-4563-B808-ECD1FCC91AE9}"/>
</file>

<file path=customXml/itemProps3.xml><?xml version="1.0" encoding="utf-8"?>
<ds:datastoreItem xmlns:ds="http://schemas.openxmlformats.org/officeDocument/2006/customXml" ds:itemID="{EC38BAF2-D744-46F0-A299-08228D951BF5}"/>
</file>

<file path=customXml/itemProps4.xml><?xml version="1.0" encoding="utf-8"?>
<ds:datastoreItem xmlns:ds="http://schemas.openxmlformats.org/officeDocument/2006/customXml" ds:itemID="{19A64C1D-2C26-461E-A939-9A96B9D98496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1202</Words>
  <Application>Microsoft Office PowerPoint</Application>
  <PresentationFormat>宽屏</PresentationFormat>
  <Paragraphs>88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Cambria Math</vt:lpstr>
      <vt:lpstr>Office 主题​​</vt:lpstr>
      <vt:lpstr>1_Office Theme</vt:lpstr>
      <vt:lpstr>Lesson slides Topic: Complex Number Lesson 4: Locus in Argand Diagram</vt:lpstr>
      <vt:lpstr>Recall: Argand Diagram</vt:lpstr>
      <vt:lpstr>Type I of Locus</vt:lpstr>
      <vt:lpstr>Type I of Locus</vt:lpstr>
      <vt:lpstr>Geometric Meaning of Subtraction</vt:lpstr>
      <vt:lpstr>Type II of the Locus</vt:lpstr>
      <vt:lpstr>Meaning of |z-w|</vt:lpstr>
      <vt:lpstr>Type III and IV of the Locus</vt:lpstr>
      <vt:lpstr>Mathematical Proof 1</vt:lpstr>
      <vt:lpstr>Mathematical Proof 2</vt:lpstr>
      <vt:lpstr>Example Preparation Notes</vt:lpstr>
      <vt:lpstr>Exam Style Question 1</vt:lpstr>
      <vt:lpstr>Exam Style Question 1</vt:lpstr>
      <vt:lpstr>Exam Style Question 1</vt:lpstr>
      <vt:lpstr>Exam Style Question 2</vt:lpstr>
      <vt:lpstr>Exam Style Question 2</vt:lpstr>
      <vt:lpstr>Exam Style Question 2</vt:lpstr>
      <vt:lpstr>Summary of Locus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Donnie Xia</dc:creator>
  <cp:lastModifiedBy>Donnie Xia</cp:lastModifiedBy>
  <cp:revision>19</cp:revision>
  <dcterms:created xsi:type="dcterms:W3CDTF">2025-04-25T00:05:28Z</dcterms:created>
  <dcterms:modified xsi:type="dcterms:W3CDTF">2025-04-25T02:06:16Z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0x010100370FC16EDE49814FBBE83568B9FA2901</vt:lpwstr>
  </property>
  <property fmtid="{D5CDD505-2E9C-101B-9397-08002B2CF9AE}" pid="3" name="_dlc_DocIdItemGuid">
    <vt:lpwstr>3d741bd8-7a44-40fa-a05b-aa9a8aa7941e</vt:lpwstr>
  </property>
</Properties>
</file>