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4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a:tcStyle>
        <a:tcBdr/>
        <a:fill>
          <a:solidFill>
            <a:srgbClr val="FAE7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a:tcStyle>
        <a:tcBdr/>
        <a:fill>
          <a:solidFill>
            <a:srgbClr val="E8F0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a:tcStyle>
        <a:tcBdr/>
        <a:fill>
          <a:solidFill>
            <a:srgbClr val="F7E8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yn Feliciani" userId="4076af5d-4c02-40b8-bc9d-56f6c404e751" providerId="ADAL" clId="{63554F09-B821-4420-AD35-C612A925C93C}"/>
    <pc:docChg chg="modSld">
      <pc:chgData name="Karolyn Feliciani" userId="4076af5d-4c02-40b8-bc9d-56f6c404e751" providerId="ADAL" clId="{63554F09-B821-4420-AD35-C612A925C93C}" dt="2025-07-24T09:22:15.490" v="16" actId="692"/>
      <pc:docMkLst>
        <pc:docMk/>
      </pc:docMkLst>
      <pc:sldChg chg="modSp mod">
        <pc:chgData name="Karolyn Feliciani" userId="4076af5d-4c02-40b8-bc9d-56f6c404e751" providerId="ADAL" clId="{63554F09-B821-4420-AD35-C612A925C93C}" dt="2025-07-24T09:18:53.118" v="0" actId="692"/>
        <pc:sldMkLst>
          <pc:docMk/>
          <pc:sldMk cId="0" sldId="257"/>
        </pc:sldMkLst>
        <pc:spChg chg="mod">
          <ac:chgData name="Karolyn Feliciani" userId="4076af5d-4c02-40b8-bc9d-56f6c404e751" providerId="ADAL" clId="{63554F09-B821-4420-AD35-C612A925C93C}" dt="2025-07-24T09:18:53.118" v="0" actId="692"/>
          <ac:spMkLst>
            <pc:docMk/>
            <pc:sldMk cId="0" sldId="257"/>
            <ac:spMk id="117" creationId="{00000000-0000-0000-0000-000000000000}"/>
          </ac:spMkLst>
        </pc:spChg>
      </pc:sldChg>
      <pc:sldChg chg="modSp mod">
        <pc:chgData name="Karolyn Feliciani" userId="4076af5d-4c02-40b8-bc9d-56f6c404e751" providerId="ADAL" clId="{63554F09-B821-4420-AD35-C612A925C93C}" dt="2025-07-24T09:19:12.341" v="2" actId="692"/>
        <pc:sldMkLst>
          <pc:docMk/>
          <pc:sldMk cId="0" sldId="258"/>
        </pc:sldMkLst>
        <pc:spChg chg="mod">
          <ac:chgData name="Karolyn Feliciani" userId="4076af5d-4c02-40b8-bc9d-56f6c404e751" providerId="ADAL" clId="{63554F09-B821-4420-AD35-C612A925C93C}" dt="2025-07-24T09:19:12.341" v="2" actId="692"/>
          <ac:spMkLst>
            <pc:docMk/>
            <pc:sldMk cId="0" sldId="258"/>
            <ac:spMk id="122" creationId="{00000000-0000-0000-0000-000000000000}"/>
          </ac:spMkLst>
        </pc:spChg>
      </pc:sldChg>
      <pc:sldChg chg="modSp mod">
        <pc:chgData name="Karolyn Feliciani" userId="4076af5d-4c02-40b8-bc9d-56f6c404e751" providerId="ADAL" clId="{63554F09-B821-4420-AD35-C612A925C93C}" dt="2025-07-24T09:19:19.424" v="3" actId="692"/>
        <pc:sldMkLst>
          <pc:docMk/>
          <pc:sldMk cId="0" sldId="259"/>
        </pc:sldMkLst>
        <pc:spChg chg="mod">
          <ac:chgData name="Karolyn Feliciani" userId="4076af5d-4c02-40b8-bc9d-56f6c404e751" providerId="ADAL" clId="{63554F09-B821-4420-AD35-C612A925C93C}" dt="2025-07-24T09:19:19.424" v="3" actId="692"/>
          <ac:spMkLst>
            <pc:docMk/>
            <pc:sldMk cId="0" sldId="259"/>
            <ac:spMk id="130" creationId="{00000000-0000-0000-0000-000000000000}"/>
          </ac:spMkLst>
        </pc:spChg>
      </pc:sldChg>
      <pc:sldChg chg="modSp mod">
        <pc:chgData name="Karolyn Feliciani" userId="4076af5d-4c02-40b8-bc9d-56f6c404e751" providerId="ADAL" clId="{63554F09-B821-4420-AD35-C612A925C93C}" dt="2025-07-24T09:20:07.110" v="4" actId="692"/>
        <pc:sldMkLst>
          <pc:docMk/>
          <pc:sldMk cId="0" sldId="261"/>
        </pc:sldMkLst>
        <pc:spChg chg="mod">
          <ac:chgData name="Karolyn Feliciani" userId="4076af5d-4c02-40b8-bc9d-56f6c404e751" providerId="ADAL" clId="{63554F09-B821-4420-AD35-C612A925C93C}" dt="2025-07-24T09:20:07.110" v="4" actId="692"/>
          <ac:spMkLst>
            <pc:docMk/>
            <pc:sldMk cId="0" sldId="261"/>
            <ac:spMk id="143" creationId="{00000000-0000-0000-0000-000000000000}"/>
          </ac:spMkLst>
        </pc:spChg>
      </pc:sldChg>
      <pc:sldChg chg="modSp mod">
        <pc:chgData name="Karolyn Feliciani" userId="4076af5d-4c02-40b8-bc9d-56f6c404e751" providerId="ADAL" clId="{63554F09-B821-4420-AD35-C612A925C93C}" dt="2025-07-24T09:20:17.618" v="5" actId="692"/>
        <pc:sldMkLst>
          <pc:docMk/>
          <pc:sldMk cId="0" sldId="262"/>
        </pc:sldMkLst>
        <pc:spChg chg="mod">
          <ac:chgData name="Karolyn Feliciani" userId="4076af5d-4c02-40b8-bc9d-56f6c404e751" providerId="ADAL" clId="{63554F09-B821-4420-AD35-C612A925C93C}" dt="2025-07-24T09:20:17.618" v="5" actId="692"/>
          <ac:spMkLst>
            <pc:docMk/>
            <pc:sldMk cId="0" sldId="262"/>
            <ac:spMk id="153" creationId="{00000000-0000-0000-0000-000000000000}"/>
          </ac:spMkLst>
        </pc:spChg>
      </pc:sldChg>
      <pc:sldChg chg="modSp mod">
        <pc:chgData name="Karolyn Feliciani" userId="4076af5d-4c02-40b8-bc9d-56f6c404e751" providerId="ADAL" clId="{63554F09-B821-4420-AD35-C612A925C93C}" dt="2025-07-24T09:20:36.492" v="6" actId="692"/>
        <pc:sldMkLst>
          <pc:docMk/>
          <pc:sldMk cId="0" sldId="263"/>
        </pc:sldMkLst>
        <pc:spChg chg="mod">
          <ac:chgData name="Karolyn Feliciani" userId="4076af5d-4c02-40b8-bc9d-56f6c404e751" providerId="ADAL" clId="{63554F09-B821-4420-AD35-C612A925C93C}" dt="2025-07-24T09:20:36.492" v="6" actId="692"/>
          <ac:spMkLst>
            <pc:docMk/>
            <pc:sldMk cId="0" sldId="263"/>
            <ac:spMk id="166" creationId="{00000000-0000-0000-0000-000000000000}"/>
          </ac:spMkLst>
        </pc:spChg>
      </pc:sldChg>
      <pc:sldChg chg="modSp mod">
        <pc:chgData name="Karolyn Feliciani" userId="4076af5d-4c02-40b8-bc9d-56f6c404e751" providerId="ADAL" clId="{63554F09-B821-4420-AD35-C612A925C93C}" dt="2025-07-24T09:20:45.552" v="7" actId="692"/>
        <pc:sldMkLst>
          <pc:docMk/>
          <pc:sldMk cId="0" sldId="264"/>
        </pc:sldMkLst>
        <pc:spChg chg="mod">
          <ac:chgData name="Karolyn Feliciani" userId="4076af5d-4c02-40b8-bc9d-56f6c404e751" providerId="ADAL" clId="{63554F09-B821-4420-AD35-C612A925C93C}" dt="2025-07-24T09:20:45.552" v="7" actId="692"/>
          <ac:spMkLst>
            <pc:docMk/>
            <pc:sldMk cId="0" sldId="264"/>
            <ac:spMk id="179" creationId="{00000000-0000-0000-0000-000000000000}"/>
          </ac:spMkLst>
        </pc:spChg>
      </pc:sldChg>
      <pc:sldChg chg="modSp mod">
        <pc:chgData name="Karolyn Feliciani" userId="4076af5d-4c02-40b8-bc9d-56f6c404e751" providerId="ADAL" clId="{63554F09-B821-4420-AD35-C612A925C93C}" dt="2025-07-24T09:20:53.152" v="8" actId="692"/>
        <pc:sldMkLst>
          <pc:docMk/>
          <pc:sldMk cId="0" sldId="265"/>
        </pc:sldMkLst>
        <pc:spChg chg="mod">
          <ac:chgData name="Karolyn Feliciani" userId="4076af5d-4c02-40b8-bc9d-56f6c404e751" providerId="ADAL" clId="{63554F09-B821-4420-AD35-C612A925C93C}" dt="2025-07-24T09:20:53.152" v="8" actId="692"/>
          <ac:spMkLst>
            <pc:docMk/>
            <pc:sldMk cId="0" sldId="265"/>
            <ac:spMk id="184" creationId="{00000000-0000-0000-0000-000000000000}"/>
          </ac:spMkLst>
        </pc:spChg>
      </pc:sldChg>
      <pc:sldChg chg="modSp mod">
        <pc:chgData name="Karolyn Feliciani" userId="4076af5d-4c02-40b8-bc9d-56f6c404e751" providerId="ADAL" clId="{63554F09-B821-4420-AD35-C612A925C93C}" dt="2025-07-24T09:21:00.677" v="9" actId="692"/>
        <pc:sldMkLst>
          <pc:docMk/>
          <pc:sldMk cId="0" sldId="266"/>
        </pc:sldMkLst>
        <pc:spChg chg="mod">
          <ac:chgData name="Karolyn Feliciani" userId="4076af5d-4c02-40b8-bc9d-56f6c404e751" providerId="ADAL" clId="{63554F09-B821-4420-AD35-C612A925C93C}" dt="2025-07-24T09:21:00.677" v="9" actId="692"/>
          <ac:spMkLst>
            <pc:docMk/>
            <pc:sldMk cId="0" sldId="266"/>
            <ac:spMk id="194" creationId="{00000000-0000-0000-0000-000000000000}"/>
          </ac:spMkLst>
        </pc:spChg>
      </pc:sldChg>
      <pc:sldChg chg="modSp mod">
        <pc:chgData name="Karolyn Feliciani" userId="4076af5d-4c02-40b8-bc9d-56f6c404e751" providerId="ADAL" clId="{63554F09-B821-4420-AD35-C612A925C93C}" dt="2025-07-24T09:21:19.019" v="10" actId="692"/>
        <pc:sldMkLst>
          <pc:docMk/>
          <pc:sldMk cId="0" sldId="267"/>
        </pc:sldMkLst>
        <pc:spChg chg="mod">
          <ac:chgData name="Karolyn Feliciani" userId="4076af5d-4c02-40b8-bc9d-56f6c404e751" providerId="ADAL" clId="{63554F09-B821-4420-AD35-C612A925C93C}" dt="2025-07-24T09:21:19.019" v="10" actId="692"/>
          <ac:spMkLst>
            <pc:docMk/>
            <pc:sldMk cId="0" sldId="267"/>
            <ac:spMk id="205" creationId="{00000000-0000-0000-0000-000000000000}"/>
          </ac:spMkLst>
        </pc:spChg>
      </pc:sldChg>
      <pc:sldChg chg="modSp mod">
        <pc:chgData name="Karolyn Feliciani" userId="4076af5d-4c02-40b8-bc9d-56f6c404e751" providerId="ADAL" clId="{63554F09-B821-4420-AD35-C612A925C93C}" dt="2025-07-24T09:21:29.802" v="11" actId="692"/>
        <pc:sldMkLst>
          <pc:docMk/>
          <pc:sldMk cId="0" sldId="268"/>
        </pc:sldMkLst>
        <pc:spChg chg="mod">
          <ac:chgData name="Karolyn Feliciani" userId="4076af5d-4c02-40b8-bc9d-56f6c404e751" providerId="ADAL" clId="{63554F09-B821-4420-AD35-C612A925C93C}" dt="2025-07-24T09:21:29.802" v="11" actId="692"/>
          <ac:spMkLst>
            <pc:docMk/>
            <pc:sldMk cId="0" sldId="268"/>
            <ac:spMk id="215" creationId="{00000000-0000-0000-0000-000000000000}"/>
          </ac:spMkLst>
        </pc:spChg>
      </pc:sldChg>
      <pc:sldChg chg="modSp mod">
        <pc:chgData name="Karolyn Feliciani" userId="4076af5d-4c02-40b8-bc9d-56f6c404e751" providerId="ADAL" clId="{63554F09-B821-4420-AD35-C612A925C93C}" dt="2025-07-24T09:21:48.048" v="12" actId="692"/>
        <pc:sldMkLst>
          <pc:docMk/>
          <pc:sldMk cId="0" sldId="269"/>
        </pc:sldMkLst>
        <pc:spChg chg="mod">
          <ac:chgData name="Karolyn Feliciani" userId="4076af5d-4c02-40b8-bc9d-56f6c404e751" providerId="ADAL" clId="{63554F09-B821-4420-AD35-C612A925C93C}" dt="2025-07-24T09:21:48.048" v="12" actId="692"/>
          <ac:spMkLst>
            <pc:docMk/>
            <pc:sldMk cId="0" sldId="269"/>
            <ac:spMk id="225" creationId="{00000000-0000-0000-0000-000000000000}"/>
          </ac:spMkLst>
        </pc:spChg>
      </pc:sldChg>
      <pc:sldChg chg="modSp mod">
        <pc:chgData name="Karolyn Feliciani" userId="4076af5d-4c02-40b8-bc9d-56f6c404e751" providerId="ADAL" clId="{63554F09-B821-4420-AD35-C612A925C93C}" dt="2025-07-24T09:21:54.933" v="13" actId="692"/>
        <pc:sldMkLst>
          <pc:docMk/>
          <pc:sldMk cId="0" sldId="270"/>
        </pc:sldMkLst>
        <pc:spChg chg="mod">
          <ac:chgData name="Karolyn Feliciani" userId="4076af5d-4c02-40b8-bc9d-56f6c404e751" providerId="ADAL" clId="{63554F09-B821-4420-AD35-C612A925C93C}" dt="2025-07-24T09:21:54.933" v="13" actId="692"/>
          <ac:spMkLst>
            <pc:docMk/>
            <pc:sldMk cId="0" sldId="270"/>
            <ac:spMk id="235" creationId="{00000000-0000-0000-0000-000000000000}"/>
          </ac:spMkLst>
        </pc:spChg>
      </pc:sldChg>
      <pc:sldChg chg="modSp mod">
        <pc:chgData name="Karolyn Feliciani" userId="4076af5d-4c02-40b8-bc9d-56f6c404e751" providerId="ADAL" clId="{63554F09-B821-4420-AD35-C612A925C93C}" dt="2025-07-24T09:22:01.755" v="14" actId="692"/>
        <pc:sldMkLst>
          <pc:docMk/>
          <pc:sldMk cId="0" sldId="271"/>
        </pc:sldMkLst>
        <pc:spChg chg="mod">
          <ac:chgData name="Karolyn Feliciani" userId="4076af5d-4c02-40b8-bc9d-56f6c404e751" providerId="ADAL" clId="{63554F09-B821-4420-AD35-C612A925C93C}" dt="2025-07-24T09:22:01.755" v="14" actId="692"/>
          <ac:spMkLst>
            <pc:docMk/>
            <pc:sldMk cId="0" sldId="271"/>
            <ac:spMk id="245" creationId="{00000000-0000-0000-0000-000000000000}"/>
          </ac:spMkLst>
        </pc:spChg>
      </pc:sldChg>
      <pc:sldChg chg="modSp mod">
        <pc:chgData name="Karolyn Feliciani" userId="4076af5d-4c02-40b8-bc9d-56f6c404e751" providerId="ADAL" clId="{63554F09-B821-4420-AD35-C612A925C93C}" dt="2025-07-24T09:22:09.793" v="15" actId="692"/>
        <pc:sldMkLst>
          <pc:docMk/>
          <pc:sldMk cId="0" sldId="272"/>
        </pc:sldMkLst>
        <pc:spChg chg="mod">
          <ac:chgData name="Karolyn Feliciani" userId="4076af5d-4c02-40b8-bc9d-56f6c404e751" providerId="ADAL" clId="{63554F09-B821-4420-AD35-C612A925C93C}" dt="2025-07-24T09:22:09.793" v="15" actId="692"/>
          <ac:spMkLst>
            <pc:docMk/>
            <pc:sldMk cId="0" sldId="272"/>
            <ac:spMk id="255" creationId="{00000000-0000-0000-0000-000000000000}"/>
          </ac:spMkLst>
        </pc:spChg>
      </pc:sldChg>
      <pc:sldChg chg="modSp mod">
        <pc:chgData name="Karolyn Feliciani" userId="4076af5d-4c02-40b8-bc9d-56f6c404e751" providerId="ADAL" clId="{63554F09-B821-4420-AD35-C612A925C93C}" dt="2025-07-24T09:22:15.490" v="16" actId="692"/>
        <pc:sldMkLst>
          <pc:docMk/>
          <pc:sldMk cId="0" sldId="273"/>
        </pc:sldMkLst>
        <pc:spChg chg="mod">
          <ac:chgData name="Karolyn Feliciani" userId="4076af5d-4c02-40b8-bc9d-56f6c404e751" providerId="ADAL" clId="{63554F09-B821-4420-AD35-C612A925C93C}" dt="2025-07-24T09:22:15.490" v="16" actId="692"/>
          <ac:spMkLst>
            <pc:docMk/>
            <pc:sldMk cId="0" sldId="273"/>
            <ac:spMk id="2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Give learners a few minutes to reflect on the question and how well they did this.  Explain to them that their judgement on the extent to which they did is an evaluative skill in itself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The aim is to show the structure is understood in HOW to answer the question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The idea here is to get students to think about the structure again.  Draw out of them, that they are firstly looking at the advantages to the factory of switching to flow production.  Then they should consider any downsides to this.  They will then need to consider the benefits that continuing with batch production will give them but also weigh up any disadvantages of staying with batch.  They then need to make their recommendation/judgement, that either the factory should change to flow production giving reasons, or why it shouldn’t and should stay with batch production., again with good reasoning. The examiner doesn’t mind which learners choose as long as they have looked and analysed the issues for both options in the context of what is best for the business. Leaners can also apply  the ‘it depends’ rule when making a judgement, as sometimes a judgement can be made but it will depend on several factors. They are looking for the demonstration of the skills, so as long as learners can support the decision they have made, with well reasoned arguments they should achieve good marks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381000" y="685800"/>
            <a:ext cx="6096000" cy="3429000"/>
          </a:xfrm>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p>
            <a:r>
              <a:t>Hand out Worksheet A.</a:t>
            </a:r>
          </a:p>
          <a:p>
            <a:r>
              <a:t>Remind learners that they need to explain why they have made their choice, but this also means explaining why they don’t think the other skills/qualities are as important.  They need to develop arguments for their decision which they can support with reasoned explanation.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2"/>
          <p:cNvSpPr txBox="1"/>
          <p:nvPr/>
        </p:nvSpPr>
        <p:spPr>
          <a:xfrm>
            <a:off x="658906" y="1909480"/>
            <a:ext cx="7853082" cy="2707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defRPr sz="2600">
                <a:latin typeface="Value sans pro"/>
                <a:ea typeface="Value sans pro"/>
                <a:cs typeface="Value sans pro"/>
                <a:sym typeface="Value sans pro"/>
              </a:defRPr>
            </a:pPr>
            <a:r>
              <a:t>Teaching Pack</a:t>
            </a:r>
            <a:r>
              <a:rPr sz="3000">
                <a:latin typeface="Bliss Pro Regular"/>
                <a:ea typeface="Bliss Pro Regular"/>
                <a:cs typeface="Bliss Pro Regular"/>
                <a:sym typeface="Bliss Pro Regular"/>
              </a:rPr>
              <a:t> </a:t>
            </a:r>
            <a:r>
              <a:t>AO4 Evaluation</a:t>
            </a:r>
            <a:endParaRPr sz="3000">
              <a:latin typeface="Bliss Pro Regular"/>
              <a:ea typeface="Bliss Pro Regular"/>
              <a:cs typeface="Bliss Pro Regular"/>
              <a:sym typeface="Bliss Pro Regular"/>
            </a:endParaRPr>
          </a:p>
          <a:p>
            <a:pPr>
              <a:spcBef>
                <a:spcPts val="600"/>
              </a:spcBef>
              <a:defRPr sz="2600">
                <a:latin typeface="Value sans pro"/>
                <a:ea typeface="Value sans pro"/>
                <a:cs typeface="Value sans pro"/>
                <a:sym typeface="Value sans pro"/>
              </a:defRPr>
            </a:pPr>
            <a:r>
              <a:t>Operations management</a:t>
            </a:r>
            <a:endParaRPr sz="3000">
              <a:latin typeface="Bliss Pro Regular"/>
              <a:ea typeface="Bliss Pro Regular"/>
              <a:cs typeface="Bliss Pro Regular"/>
              <a:sym typeface="Bliss Pro Regular"/>
            </a:endParaRPr>
          </a:p>
          <a:p>
            <a:pPr>
              <a:spcBef>
                <a:spcPts val="300"/>
              </a:spcBef>
              <a:defRPr sz="2600">
                <a:solidFill>
                  <a:srgbClr val="D74120"/>
                </a:solidFill>
                <a:latin typeface="Value sans pro"/>
                <a:ea typeface="Value sans pro"/>
                <a:cs typeface="Value sans pro"/>
                <a:sym typeface="Value sans pro"/>
              </a:defRPr>
            </a:pPr>
            <a:r>
              <a:t>Cambridge IGCSE</a:t>
            </a:r>
            <a:r>
              <a:rPr baseline="30000"/>
              <a:t>™/ </a:t>
            </a:r>
            <a:r>
              <a:t>IGCSE (9–1)</a:t>
            </a:r>
            <a:endParaRPr sz="1100"/>
          </a:p>
          <a:p>
            <a:pPr>
              <a:defRPr sz="2600">
                <a:solidFill>
                  <a:srgbClr val="D74120"/>
                </a:solidFill>
                <a:latin typeface="Value sans pro"/>
                <a:ea typeface="Value sans pro"/>
                <a:cs typeface="Value sans pro"/>
                <a:sym typeface="Value sans pro"/>
              </a:defRPr>
            </a:pPr>
            <a:r>
              <a:t>Business 0264 / 0774</a:t>
            </a:r>
            <a:endParaRPr sz="1100"/>
          </a:p>
          <a:p>
            <a:pPr>
              <a:spcBef>
                <a:spcPts val="300"/>
              </a:spcBef>
              <a:defRPr sz="2600">
                <a:solidFill>
                  <a:srgbClr val="575756"/>
                </a:solidFill>
                <a:latin typeface="Value sans pro"/>
                <a:ea typeface="Value sans pro"/>
                <a:cs typeface="Value sans pro"/>
                <a:sym typeface="Value sans pro"/>
              </a:defRPr>
            </a:pPr>
            <a:r>
              <a:t>Cambridge O Level</a:t>
            </a:r>
            <a:endParaRPr sz="1100"/>
          </a:p>
          <a:p>
            <a:pPr>
              <a:defRPr sz="2600">
                <a:solidFill>
                  <a:srgbClr val="575756"/>
                </a:solidFill>
                <a:latin typeface="Value sans pro"/>
                <a:ea typeface="Value sans pro"/>
                <a:cs typeface="Value sans pro"/>
                <a:sym typeface="Value sans pro"/>
              </a:defRPr>
            </a:pPr>
            <a:r>
              <a:t>Business 7081</a:t>
            </a:r>
          </a:p>
        </p:txBody>
      </p:sp>
      <p:pic>
        <p:nvPicPr>
          <p:cNvPr id="113" name="Picture 3" descr="Picture 3"/>
          <p:cNvPicPr>
            <a:picLocks noChangeAspect="1"/>
          </p:cNvPicPr>
          <p:nvPr/>
        </p:nvPicPr>
        <p:blipFill>
          <a:blip r:embed="rId2"/>
          <a:stretch>
            <a:fillRect/>
          </a:stretch>
        </p:blipFill>
        <p:spPr>
          <a:xfrm>
            <a:off x="658906" y="462545"/>
            <a:ext cx="2883753" cy="650472"/>
          </a:xfrm>
          <a:prstGeom prst="rect">
            <a:avLst/>
          </a:prstGeom>
          <a:ln w="12700">
            <a:miter lim="400000"/>
          </a:ln>
        </p:spPr>
      </p:pic>
      <p:pic>
        <p:nvPicPr>
          <p:cNvPr id="114" name="Picture 5" descr="Picture 5"/>
          <p:cNvPicPr>
            <a:picLocks noChangeAspect="1"/>
          </p:cNvPicPr>
          <p:nvPr/>
        </p:nvPicPr>
        <p:blipFill>
          <a:blip r:embed="rId3"/>
          <a:stretch>
            <a:fillRect/>
          </a:stretch>
        </p:blipFill>
        <p:spPr>
          <a:xfrm>
            <a:off x="10371511" y="6168533"/>
            <a:ext cx="1292226" cy="449581"/>
          </a:xfrm>
          <a:prstGeom prst="rect">
            <a:avLst/>
          </a:prstGeom>
          <a:ln w="12700">
            <a:miter lim="400000"/>
          </a:ln>
        </p:spPr>
      </p:pic>
      <p:pic>
        <p:nvPicPr>
          <p:cNvPr id="115" name="Picture 6" descr="Picture 6"/>
          <p:cNvPicPr>
            <a:picLocks noChangeAspect="1"/>
          </p:cNvPicPr>
          <p:nvPr/>
        </p:nvPicPr>
        <p:blipFill>
          <a:blip r:embed="rId4"/>
          <a:stretch>
            <a:fillRect/>
          </a:stretch>
        </p:blipFill>
        <p:spPr>
          <a:xfrm>
            <a:off x="8118323" y="3033286"/>
            <a:ext cx="3431564" cy="274486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Rectangle 5"/>
          <p:cNvGrpSpPr/>
          <p:nvPr/>
        </p:nvGrpSpPr>
        <p:grpSpPr>
          <a:xfrm>
            <a:off x="0" y="-1"/>
            <a:ext cx="12192000" cy="1210237"/>
            <a:chOff x="0" y="0"/>
            <a:chExt cx="12192000" cy="1210235"/>
          </a:xfrm>
        </p:grpSpPr>
        <p:sp>
          <p:nvSpPr>
            <p:cNvPr id="184"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5" name="Task 1 – Rank in order of importance and justif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1 – Rank in order of importance and justify</a:t>
              </a:r>
            </a:p>
          </p:txBody>
        </p:sp>
      </p:grpSp>
      <p:sp>
        <p:nvSpPr>
          <p:cNvPr id="187" name="TextBox 1"/>
          <p:cNvSpPr txBox="1"/>
          <p:nvPr/>
        </p:nvSpPr>
        <p:spPr>
          <a:xfrm>
            <a:off x="6541476" y="1541219"/>
            <a:ext cx="5098436" cy="43994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200"/>
              </a:spcBef>
              <a:defRPr sz="2400">
                <a:latin typeface="Arial"/>
                <a:ea typeface="Arial"/>
                <a:cs typeface="Arial"/>
                <a:sym typeface="Arial"/>
              </a:defRPr>
            </a:pPr>
            <a:r>
              <a:t>Rank the following entrepreneurial skills/qualities in order of importance, with 1 being the most important and 5 being the least important</a:t>
            </a:r>
          </a:p>
          <a:p>
            <a:pPr marL="914400" lvl="1" indent="-457200">
              <a:spcBef>
                <a:spcPts val="1200"/>
              </a:spcBef>
              <a:buClr>
                <a:srgbClr val="D74120"/>
              </a:buClr>
              <a:buSzPct val="100000"/>
              <a:buFont typeface="Arial"/>
              <a:buChar char="•"/>
              <a:defRPr sz="2400">
                <a:latin typeface="Arial"/>
                <a:ea typeface="Arial"/>
                <a:cs typeface="Arial"/>
                <a:sym typeface="Arial"/>
              </a:defRPr>
            </a:pPr>
            <a:r>
              <a:t>Risk-taker</a:t>
            </a:r>
          </a:p>
          <a:p>
            <a:pPr marL="914400" lvl="1" indent="-457200">
              <a:spcBef>
                <a:spcPts val="1200"/>
              </a:spcBef>
              <a:buClr>
                <a:srgbClr val="D74120"/>
              </a:buClr>
              <a:buSzPct val="100000"/>
              <a:buFont typeface="Arial"/>
              <a:buChar char="•"/>
              <a:defRPr sz="2400">
                <a:latin typeface="Arial"/>
                <a:ea typeface="Arial"/>
                <a:cs typeface="Arial"/>
                <a:sym typeface="Arial"/>
              </a:defRPr>
            </a:pPr>
            <a:r>
              <a:t>Innovative</a:t>
            </a:r>
          </a:p>
          <a:p>
            <a:pPr marL="914400" lvl="1" indent="-457200">
              <a:spcBef>
                <a:spcPts val="1200"/>
              </a:spcBef>
              <a:buClr>
                <a:srgbClr val="D74120"/>
              </a:buClr>
              <a:buSzPct val="100000"/>
              <a:buFont typeface="Arial"/>
              <a:buChar char="•"/>
              <a:defRPr sz="2400">
                <a:latin typeface="Arial"/>
                <a:ea typeface="Arial"/>
                <a:cs typeface="Arial"/>
                <a:sym typeface="Arial"/>
              </a:defRPr>
            </a:pPr>
            <a:r>
              <a:t>Initiative</a:t>
            </a:r>
          </a:p>
          <a:p>
            <a:pPr marL="914400" lvl="1" indent="-457200">
              <a:spcBef>
                <a:spcPts val="1200"/>
              </a:spcBef>
              <a:buClr>
                <a:srgbClr val="D74120"/>
              </a:buClr>
              <a:buSzPct val="100000"/>
              <a:buFont typeface="Arial"/>
              <a:buChar char="•"/>
              <a:defRPr sz="2400">
                <a:latin typeface="Arial"/>
                <a:ea typeface="Arial"/>
                <a:cs typeface="Arial"/>
                <a:sym typeface="Arial"/>
              </a:defRPr>
            </a:pPr>
            <a:r>
              <a:t>Self-motivated and determined</a:t>
            </a:r>
          </a:p>
          <a:p>
            <a:pPr marL="914400" lvl="1" indent="-457200">
              <a:spcBef>
                <a:spcPts val="1200"/>
              </a:spcBef>
              <a:buClr>
                <a:srgbClr val="D74120"/>
              </a:buClr>
              <a:buSzPct val="100000"/>
              <a:buFont typeface="Arial"/>
              <a:buChar char="•"/>
              <a:defRPr sz="2400">
                <a:latin typeface="Arial"/>
                <a:ea typeface="Arial"/>
                <a:cs typeface="Arial"/>
                <a:sym typeface="Arial"/>
              </a:defRPr>
            </a:pPr>
            <a:r>
              <a:t>Leadership</a:t>
            </a:r>
          </a:p>
        </p:txBody>
      </p:sp>
      <p:grpSp>
        <p:nvGrpSpPr>
          <p:cNvPr id="190" name="Rounded Rectangle 6"/>
          <p:cNvGrpSpPr/>
          <p:nvPr/>
        </p:nvGrpSpPr>
        <p:grpSpPr>
          <a:xfrm>
            <a:off x="347240" y="1640788"/>
            <a:ext cx="5748761" cy="4725289"/>
            <a:chOff x="0" y="0"/>
            <a:chExt cx="5748759" cy="4725287"/>
          </a:xfrm>
        </p:grpSpPr>
        <p:sp>
          <p:nvSpPr>
            <p:cNvPr id="188" name="Rounded Rectangle"/>
            <p:cNvSpPr/>
            <p:nvPr/>
          </p:nvSpPr>
          <p:spPr>
            <a:xfrm>
              <a:off x="0" y="0"/>
              <a:ext cx="5748760" cy="4725288"/>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a:solidFill>
                    <a:srgbClr val="FFFFFF"/>
                  </a:solidFill>
                  <a:latin typeface="Arial"/>
                  <a:ea typeface="Arial"/>
                  <a:cs typeface="Arial"/>
                  <a:sym typeface="Arial"/>
                </a:defRPr>
              </a:pPr>
              <a:endParaRPr/>
            </a:p>
          </p:txBody>
        </p:sp>
        <p:sp>
          <p:nvSpPr>
            <p:cNvPr id="189" name="You are having a discussion with a friend about which entrepreneurial skill / quality is the most important to help turn ideas into a real and profitable business.…"/>
            <p:cNvSpPr txBox="1"/>
            <p:nvPr/>
          </p:nvSpPr>
          <p:spPr>
            <a:xfrm>
              <a:off x="74222" y="74222"/>
              <a:ext cx="5600315" cy="43749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You are having a discussion with a friend about which entrepreneurial skill / quality is the most important to help turn ideas into a real and profitable business. </a:t>
              </a:r>
            </a:p>
            <a:p>
              <a:pPr algn="ctr">
                <a:defRPr sz="2200">
                  <a:solidFill>
                    <a:srgbClr val="FFFFFF"/>
                  </a:solidFill>
                  <a:latin typeface="Arial"/>
                  <a:ea typeface="Arial"/>
                  <a:cs typeface="Arial"/>
                  <a:sym typeface="Arial"/>
                </a:defRPr>
              </a:pPr>
              <a:endParaRPr/>
            </a:p>
            <a:p>
              <a:pPr algn="ctr">
                <a:defRPr sz="2200">
                  <a:solidFill>
                    <a:srgbClr val="FFFFFF"/>
                  </a:solidFill>
                  <a:latin typeface="Arial"/>
                  <a:ea typeface="Arial"/>
                  <a:cs typeface="Arial"/>
                  <a:sym typeface="Arial"/>
                </a:defRPr>
              </a:pPr>
              <a:r>
                <a:t>You both recognise that they are all important, but if you had to decide that one was more important than the others, which would you chose?  You must justify your answer </a:t>
              </a:r>
            </a:p>
            <a:p>
              <a:pPr algn="ctr">
                <a:defRPr sz="2200" b="1">
                  <a:solidFill>
                    <a:srgbClr val="FFFFFF"/>
                  </a:solidFill>
                  <a:latin typeface="Arial"/>
                  <a:ea typeface="Arial"/>
                  <a:cs typeface="Arial"/>
                  <a:sym typeface="Arial"/>
                </a:defRPr>
              </a:pPr>
              <a:endParaRPr/>
            </a:p>
            <a:p>
              <a:pPr algn="ctr">
                <a:defRPr sz="2200" b="1">
                  <a:solidFill>
                    <a:srgbClr val="FFFFFF"/>
                  </a:solidFill>
                  <a:latin typeface="Arial"/>
                  <a:ea typeface="Arial"/>
                  <a:cs typeface="Arial"/>
                  <a:sym typeface="Arial"/>
                </a:defRPr>
              </a:pPr>
              <a:r>
                <a:t>Write your answers on Worksheet A </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Rectangle 5"/>
          <p:cNvGrpSpPr/>
          <p:nvPr/>
        </p:nvGrpSpPr>
        <p:grpSpPr>
          <a:xfrm>
            <a:off x="0" y="-1"/>
            <a:ext cx="12192000" cy="1210237"/>
            <a:chOff x="0" y="0"/>
            <a:chExt cx="12192000" cy="1210235"/>
          </a:xfrm>
        </p:grpSpPr>
        <p:sp>
          <p:nvSpPr>
            <p:cNvPr id="194"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95" name="Task 2: Building an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Building an answer</a:t>
              </a:r>
            </a:p>
          </p:txBody>
        </p:sp>
      </p:grpSp>
      <p:sp>
        <p:nvSpPr>
          <p:cNvPr id="197" name="TextBox 1"/>
          <p:cNvSpPr txBox="1"/>
          <p:nvPr/>
        </p:nvSpPr>
        <p:spPr>
          <a:xfrm>
            <a:off x="443752" y="1425468"/>
            <a:ext cx="11524131" cy="792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457200" indent="-457200">
              <a:spcBef>
                <a:spcPts val="1200"/>
              </a:spcBef>
              <a:buClr>
                <a:srgbClr val="D74120"/>
              </a:buClr>
              <a:buSzPct val="100000"/>
              <a:buFont typeface="Arial"/>
              <a:buChar char="•"/>
              <a:defRPr sz="2400">
                <a:latin typeface="Arial"/>
                <a:ea typeface="Arial"/>
                <a:cs typeface="Arial"/>
                <a:sym typeface="Arial"/>
              </a:defRPr>
            </a:lvl1pPr>
          </a:lstStyle>
          <a:p>
            <a:r>
              <a:t>You will need to use Worksheet B to help build your answer to the question below. We will work through it step by step.</a:t>
            </a:r>
          </a:p>
        </p:txBody>
      </p:sp>
      <p:grpSp>
        <p:nvGrpSpPr>
          <p:cNvPr id="200" name="Rounded Rectangle 2"/>
          <p:cNvGrpSpPr/>
          <p:nvPr/>
        </p:nvGrpSpPr>
        <p:grpSpPr>
          <a:xfrm>
            <a:off x="443753" y="2389768"/>
            <a:ext cx="11196098" cy="2628663"/>
            <a:chOff x="0" y="0"/>
            <a:chExt cx="11196097" cy="2628662"/>
          </a:xfrm>
        </p:grpSpPr>
        <p:sp>
          <p:nvSpPr>
            <p:cNvPr id="198" name="Rounded Rectangle"/>
            <p:cNvSpPr/>
            <p:nvPr/>
          </p:nvSpPr>
          <p:spPr>
            <a:xfrm>
              <a:off x="0" y="0"/>
              <a:ext cx="11196098" cy="2628663"/>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199" name="The Pizza Palace is a factory which produces ready made pizzas which it sells to supermarkets and other retail outlets. The managers are under pressure from the shareholders to reduce the costs of producing each pizza, as one way of helping to maximise profits.  They have been looking at ways to improve labour productivity so that they increase the number of pizzas made with the same number of employees, so that on average each employee will make more pizzas and therefore are more productive.  They are considering three options; improving the skill level of employees, improving the motivation of employees and introducing more automation and more or better technology."/>
            <p:cNvSpPr txBox="1"/>
            <p:nvPr/>
          </p:nvSpPr>
          <p:spPr>
            <a:xfrm>
              <a:off x="41290" y="41290"/>
              <a:ext cx="11113517" cy="24199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i="1">
                  <a:latin typeface="Arial"/>
                  <a:ea typeface="Arial"/>
                  <a:cs typeface="Arial"/>
                  <a:sym typeface="Arial"/>
                </a:defRPr>
              </a:pPr>
              <a:r>
                <a:t>The Pizza Palace </a:t>
              </a:r>
              <a:r>
                <a:rPr i="0"/>
                <a:t>is a factory which produces ready made pizzas which it sells to supermarkets and other retail outlets. The managers are under pressure from the shareholders to reduce the costs of producing each pizza, as one way of helping to maximise profits.  They have been looking at ways to improve labour productivity so that they increase the number of pizzas made with the same number of employees, so that on average each employee will make more pizzas and therefore are more productive.  They are considering three options; improving the skill level of employees, improving the motivation of employees and introducing more automation and more or better technology.</a:t>
              </a:r>
            </a:p>
          </p:txBody>
        </p:sp>
      </p:grpSp>
      <p:grpSp>
        <p:nvGrpSpPr>
          <p:cNvPr id="203" name="Rounded Rectangle 6"/>
          <p:cNvGrpSpPr/>
          <p:nvPr/>
        </p:nvGrpSpPr>
        <p:grpSpPr>
          <a:xfrm>
            <a:off x="679658" y="5468437"/>
            <a:ext cx="10832682" cy="1189182"/>
            <a:chOff x="0" y="0"/>
            <a:chExt cx="10832680" cy="1189180"/>
          </a:xfrm>
        </p:grpSpPr>
        <p:sp>
          <p:nvSpPr>
            <p:cNvPr id="201" name="Rounded Rectangle"/>
            <p:cNvSpPr/>
            <p:nvPr/>
          </p:nvSpPr>
          <p:spPr>
            <a:xfrm>
              <a:off x="0" y="0"/>
              <a:ext cx="10832681" cy="1189181"/>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202" name="Question:…"/>
            <p:cNvSpPr txBox="1"/>
            <p:nvPr/>
          </p:nvSpPr>
          <p:spPr>
            <a:xfrm>
              <a:off x="18679" y="18678"/>
              <a:ext cx="10795323"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In your opinion, which option would be the best for management at </a:t>
              </a:r>
              <a:br/>
              <a:r>
                <a:rPr i="1"/>
                <a:t>The Pizza Palace</a:t>
              </a:r>
              <a:r>
                <a:t> to choose? Justify your answer</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Rectangle 5"/>
          <p:cNvGrpSpPr/>
          <p:nvPr/>
        </p:nvGrpSpPr>
        <p:grpSpPr>
          <a:xfrm>
            <a:off x="0" y="-1"/>
            <a:ext cx="12192000" cy="1210237"/>
            <a:chOff x="0" y="0"/>
            <a:chExt cx="12192000" cy="1210235"/>
          </a:xfrm>
        </p:grpSpPr>
        <p:sp>
          <p:nvSpPr>
            <p:cNvPr id="20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06" name="Task 2: Step 1 – identify what the question is asking"/>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1 – identify what the question is asking</a:t>
              </a:r>
            </a:p>
          </p:txBody>
        </p:sp>
      </p:grpSp>
      <p:grpSp>
        <p:nvGrpSpPr>
          <p:cNvPr id="210" name="Rounded Rectangle 2"/>
          <p:cNvGrpSpPr/>
          <p:nvPr/>
        </p:nvGrpSpPr>
        <p:grpSpPr>
          <a:xfrm>
            <a:off x="972457" y="2937865"/>
            <a:ext cx="10161709" cy="2960915"/>
            <a:chOff x="0" y="0"/>
            <a:chExt cx="10161707" cy="2960914"/>
          </a:xfrm>
        </p:grpSpPr>
        <p:sp>
          <p:nvSpPr>
            <p:cNvPr id="208" name="Rounded Rectangle"/>
            <p:cNvSpPr/>
            <p:nvPr/>
          </p:nvSpPr>
          <p:spPr>
            <a:xfrm>
              <a:off x="0" y="0"/>
              <a:ext cx="10161708" cy="296091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09" name="The question is about how management could improve labour productivity.…"/>
            <p:cNvSpPr txBox="1"/>
            <p:nvPr/>
          </p:nvSpPr>
          <p:spPr>
            <a:xfrm>
              <a:off x="46509" y="372922"/>
              <a:ext cx="10068690" cy="221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latin typeface="Arial"/>
                  <a:ea typeface="Arial"/>
                  <a:cs typeface="Arial"/>
                  <a:sym typeface="Arial"/>
                </a:defRPr>
              </a:pPr>
              <a:r>
                <a:t>The question is about how management could improve labour productivity.</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To answer this question you must first show you understand what labour productivity is and each of the options </a:t>
              </a:r>
              <a:r>
                <a:rPr i="1"/>
                <a:t>The Pizza Palace </a:t>
              </a:r>
              <a:r>
                <a:t>could use to help improve it. This is the knowledge element.</a:t>
              </a:r>
            </a:p>
          </p:txBody>
        </p:sp>
      </p:grpSp>
      <p:grpSp>
        <p:nvGrpSpPr>
          <p:cNvPr id="213" name="Rounded Rectangle 6"/>
          <p:cNvGrpSpPr/>
          <p:nvPr/>
        </p:nvGrpSpPr>
        <p:grpSpPr>
          <a:xfrm>
            <a:off x="972457" y="1595721"/>
            <a:ext cx="10161709" cy="1522880"/>
            <a:chOff x="0" y="0"/>
            <a:chExt cx="10161707" cy="1522878"/>
          </a:xfrm>
        </p:grpSpPr>
        <p:sp>
          <p:nvSpPr>
            <p:cNvPr id="211" name="Rounded Rectangle"/>
            <p:cNvSpPr/>
            <p:nvPr/>
          </p:nvSpPr>
          <p:spPr>
            <a:xfrm>
              <a:off x="0" y="0"/>
              <a:ext cx="10161708" cy="1210234"/>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12" name="Question:…"/>
            <p:cNvSpPr txBox="1"/>
            <p:nvPr/>
          </p:nvSpPr>
          <p:spPr>
            <a:xfrm>
              <a:off x="19010" y="19009"/>
              <a:ext cx="10123688"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In your opinion, which option would be the best for management at </a:t>
              </a:r>
              <a:br/>
              <a:r>
                <a:rPr i="1"/>
                <a:t>The Pizza Palace</a:t>
              </a:r>
              <a:r>
                <a:t> to choose? Justify your answer</a:t>
              </a: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Rectangle 5"/>
          <p:cNvGrpSpPr/>
          <p:nvPr/>
        </p:nvGrpSpPr>
        <p:grpSpPr>
          <a:xfrm>
            <a:off x="0" y="-1"/>
            <a:ext cx="12192000" cy="1210237"/>
            <a:chOff x="0" y="0"/>
            <a:chExt cx="12192000" cy="1210235"/>
          </a:xfrm>
        </p:grpSpPr>
        <p:sp>
          <p:nvSpPr>
            <p:cNvPr id="21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16" name="Task 2: Step 2 – how to weigh up the options in the context of the business"/>
            <p:cNvSpPr txBox="1"/>
            <p:nvPr/>
          </p:nvSpPr>
          <p:spPr>
            <a:xfrm>
              <a:off x="0" y="158814"/>
              <a:ext cx="12192000" cy="892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Task 2: Step 2 – how to weigh up the options in the context of the business</a:t>
              </a:r>
            </a:p>
          </p:txBody>
        </p:sp>
      </p:grpSp>
      <p:grpSp>
        <p:nvGrpSpPr>
          <p:cNvPr id="220" name="Rounded Rectangle 2"/>
          <p:cNvGrpSpPr/>
          <p:nvPr/>
        </p:nvGrpSpPr>
        <p:grpSpPr>
          <a:xfrm>
            <a:off x="972457" y="2937864"/>
            <a:ext cx="10161709" cy="3397621"/>
            <a:chOff x="0" y="0"/>
            <a:chExt cx="10161707" cy="3397620"/>
          </a:xfrm>
        </p:grpSpPr>
        <p:sp>
          <p:nvSpPr>
            <p:cNvPr id="218" name="Rounded Rectangle"/>
            <p:cNvSpPr/>
            <p:nvPr/>
          </p:nvSpPr>
          <p:spPr>
            <a:xfrm>
              <a:off x="0" y="0"/>
              <a:ext cx="10161708" cy="339762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19" name="Think back to the earlier activities and discussion about structure.…"/>
            <p:cNvSpPr txBox="1"/>
            <p:nvPr/>
          </p:nvSpPr>
          <p:spPr>
            <a:xfrm>
              <a:off x="53369" y="171760"/>
              <a:ext cx="10054970" cy="3054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200">
                  <a:latin typeface="Arial"/>
                  <a:ea typeface="Arial"/>
                  <a:cs typeface="Arial"/>
                  <a:sym typeface="Arial"/>
                </a:defRPr>
              </a:pPr>
              <a:r>
                <a:rPr dirty="0"/>
                <a:t>Think back to the earlier activities and discussion about structure.</a:t>
              </a:r>
              <a:endParaRPr dirty="0">
                <a:solidFill>
                  <a:srgbClr val="FFFFFF"/>
                </a:solidFill>
              </a:endParaRPr>
            </a:p>
            <a:p>
              <a:pPr>
                <a:defRPr sz="2200">
                  <a:latin typeface="Arial"/>
                  <a:ea typeface="Arial"/>
                  <a:cs typeface="Arial"/>
                  <a:sym typeface="Arial"/>
                </a:defRPr>
              </a:pPr>
              <a:r>
                <a:rPr dirty="0"/>
                <a:t>You need to explain the options available to </a:t>
              </a:r>
              <a:r>
                <a:rPr i="1" dirty="0"/>
                <a:t>The Pizza Palace </a:t>
              </a:r>
              <a:r>
                <a:rPr dirty="0"/>
                <a:t>to help improve labour productivity. This means looking at the advantages and disadvantages of each option in the context of the business; a pizza manufacturer. This is the analysis part of the question. You then need to make a judgement about which option out of the three they should choose, weighing up the evidence, and then offering justification for the choice you have made. Remember this is you supporting your choice with well reasoned arguments. This is the evaluation part of the question.</a:t>
              </a:r>
            </a:p>
          </p:txBody>
        </p:sp>
      </p:grpSp>
      <p:grpSp>
        <p:nvGrpSpPr>
          <p:cNvPr id="223" name="Rounded Rectangle 6"/>
          <p:cNvGrpSpPr/>
          <p:nvPr/>
        </p:nvGrpSpPr>
        <p:grpSpPr>
          <a:xfrm>
            <a:off x="972457" y="1550210"/>
            <a:ext cx="10161709" cy="1210235"/>
            <a:chOff x="0" y="0"/>
            <a:chExt cx="10161707" cy="1210233"/>
          </a:xfrm>
        </p:grpSpPr>
        <p:sp>
          <p:nvSpPr>
            <p:cNvPr id="221" name="Rounded Rectangle"/>
            <p:cNvSpPr/>
            <p:nvPr/>
          </p:nvSpPr>
          <p:spPr>
            <a:xfrm>
              <a:off x="0" y="0"/>
              <a:ext cx="10161708" cy="1210234"/>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400">
                  <a:solidFill>
                    <a:srgbClr val="FFFFFF"/>
                  </a:solidFill>
                  <a:latin typeface="Arial"/>
                  <a:ea typeface="Arial"/>
                  <a:cs typeface="Arial"/>
                  <a:sym typeface="Arial"/>
                </a:defRPr>
              </a:pPr>
              <a:endParaRPr/>
            </a:p>
          </p:txBody>
        </p:sp>
        <p:sp>
          <p:nvSpPr>
            <p:cNvPr id="222" name="Question:…"/>
            <p:cNvSpPr txBox="1"/>
            <p:nvPr/>
          </p:nvSpPr>
          <p:spPr>
            <a:xfrm>
              <a:off x="19010" y="19009"/>
              <a:ext cx="10123688" cy="1148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rPr dirty="0"/>
                <a:t>Question:</a:t>
              </a:r>
            </a:p>
            <a:p>
              <a:pPr algn="ctr">
                <a:defRPr sz="2400">
                  <a:solidFill>
                    <a:srgbClr val="FFFFFF"/>
                  </a:solidFill>
                  <a:latin typeface="Arial"/>
                  <a:ea typeface="Arial"/>
                  <a:cs typeface="Arial"/>
                  <a:sym typeface="Arial"/>
                </a:defRPr>
              </a:pPr>
              <a:r>
                <a:rPr dirty="0"/>
                <a:t>In your opinion, which option would be the best for management at </a:t>
              </a:r>
              <a:br>
                <a:rPr dirty="0"/>
              </a:br>
              <a:r>
                <a:rPr i="1" dirty="0"/>
                <a:t>The Pizza Palace</a:t>
              </a:r>
              <a:r>
                <a:rPr dirty="0"/>
                <a:t> to choose? Justify your answer</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Rectangle 5"/>
          <p:cNvGrpSpPr/>
          <p:nvPr/>
        </p:nvGrpSpPr>
        <p:grpSpPr>
          <a:xfrm>
            <a:off x="0" y="-1"/>
            <a:ext cx="12192000" cy="1210237"/>
            <a:chOff x="0" y="0"/>
            <a:chExt cx="12192000" cy="1210235"/>
          </a:xfrm>
        </p:grpSpPr>
        <p:sp>
          <p:nvSpPr>
            <p:cNvPr id="22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26"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30" name="Rounded Rectangle 2"/>
          <p:cNvGrpSpPr/>
          <p:nvPr/>
        </p:nvGrpSpPr>
        <p:grpSpPr>
          <a:xfrm>
            <a:off x="233083" y="2750592"/>
            <a:ext cx="11743764" cy="3811279"/>
            <a:chOff x="0" y="0"/>
            <a:chExt cx="11743763" cy="3811277"/>
          </a:xfrm>
        </p:grpSpPr>
        <p:sp>
          <p:nvSpPr>
            <p:cNvPr id="228" name="Rounded Rectangle"/>
            <p:cNvSpPr/>
            <p:nvPr/>
          </p:nvSpPr>
          <p:spPr>
            <a:xfrm>
              <a:off x="0" y="0"/>
              <a:ext cx="11743764" cy="3811278"/>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sz="2000">
                  <a:latin typeface="Arial"/>
                  <a:ea typeface="Arial"/>
                  <a:cs typeface="Arial"/>
                  <a:sym typeface="Arial"/>
                </a:defRPr>
              </a:pPr>
              <a:endParaRPr/>
            </a:p>
          </p:txBody>
        </p:sp>
        <p:sp>
          <p:nvSpPr>
            <p:cNvPr id="229" name="Make sure there are plenty of references to the type of business, a pizza manufacturer, throughout your answer for context.  Start by analysing the advantages of improving the skill level of employees.  Issues to discuss could include; improved efficiency through better understanding of the job, increased motivation which will reduce labour turnover and therefore recruitment costs.  It could also enable job rotation if they are trained in a number of tasks, which could relieve boredom and increase the work rate.…"/>
            <p:cNvSpPr txBox="1"/>
            <p:nvPr/>
          </p:nvSpPr>
          <p:spPr>
            <a:xfrm>
              <a:off x="59865" y="59865"/>
              <a:ext cx="11624034" cy="3588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000">
                  <a:latin typeface="Arial"/>
                  <a:ea typeface="Arial"/>
                  <a:cs typeface="Arial"/>
                  <a:sym typeface="Arial"/>
                </a:defRPr>
              </a:pPr>
              <a:r>
                <a:t>Make sure there are plenty of references to the type of business, a pizza manufacturer, throughout your answer for context.  Start by analysing the advantages of improving the skill level of employees.  Issues to discuss could include; improved efficiency through better understanding of the job, increased motivation which will reduce labour turnover and therefore recruitment costs.  It could also enable job rotation if they are trained in a number of tasks, which could relieve boredom and increase the work rate.</a:t>
              </a:r>
              <a:endParaRPr>
                <a:solidFill>
                  <a:srgbClr val="FFFFFF"/>
                </a:solidFill>
              </a:endParaRPr>
            </a:p>
            <a:p>
              <a:pPr>
                <a:defRPr sz="2000">
                  <a:latin typeface="Arial"/>
                  <a:ea typeface="Arial"/>
                  <a:cs typeface="Arial"/>
                  <a:sym typeface="Arial"/>
                </a:defRPr>
              </a:pPr>
              <a:endParaRPr>
                <a:solidFill>
                  <a:srgbClr val="FFFFFF"/>
                </a:solidFill>
              </a:endParaRPr>
            </a:p>
            <a:p>
              <a:pPr>
                <a:defRPr sz="2000">
                  <a:latin typeface="Arial"/>
                  <a:ea typeface="Arial"/>
                  <a:cs typeface="Arial"/>
                  <a:sym typeface="Arial"/>
                </a:defRPr>
              </a:pPr>
              <a:r>
                <a:t>However, they need to ensure that the training costs do not exceed the labour saving costs through increased labour productivity.  There is also a danger that when employees are upskilled, they will take them to a competitor. The level of skill required for production line work would also need to be considered when looking at the option of improving worker skills, due to the nature of the work.</a:t>
              </a:r>
              <a:endParaRPr>
                <a:solidFill>
                  <a:srgbClr val="FFFFFF"/>
                </a:solidFill>
              </a:endParaRPr>
            </a:p>
          </p:txBody>
        </p:sp>
      </p:grpSp>
      <p:grpSp>
        <p:nvGrpSpPr>
          <p:cNvPr id="233" name="Rounded Rectangle 6"/>
          <p:cNvGrpSpPr/>
          <p:nvPr/>
        </p:nvGrpSpPr>
        <p:grpSpPr>
          <a:xfrm>
            <a:off x="922456" y="1364380"/>
            <a:ext cx="10212390" cy="1522880"/>
            <a:chOff x="0" y="0"/>
            <a:chExt cx="10212389" cy="1522878"/>
          </a:xfrm>
        </p:grpSpPr>
        <p:sp>
          <p:nvSpPr>
            <p:cNvPr id="231" name="Rounded Rectangle"/>
            <p:cNvSpPr/>
            <p:nvPr/>
          </p:nvSpPr>
          <p:spPr>
            <a:xfrm>
              <a:off x="0" y="0"/>
              <a:ext cx="10212390" cy="12102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32" name="Question:…"/>
            <p:cNvSpPr txBox="1"/>
            <p:nvPr/>
          </p:nvSpPr>
          <p:spPr>
            <a:xfrm>
              <a:off x="19009" y="19010"/>
              <a:ext cx="10174372" cy="15038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In your opinion, which option would be the best for management at </a:t>
              </a:r>
              <a:br/>
              <a:r>
                <a:rPr i="1"/>
                <a:t>The Pizza Palace</a:t>
              </a:r>
              <a:r>
                <a:t> to choose? Justify your answer</a:t>
              </a: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Rectangle 5"/>
          <p:cNvGrpSpPr/>
          <p:nvPr/>
        </p:nvGrpSpPr>
        <p:grpSpPr>
          <a:xfrm>
            <a:off x="0" y="-1"/>
            <a:ext cx="12192000" cy="1210237"/>
            <a:chOff x="0" y="0"/>
            <a:chExt cx="12192000" cy="1210235"/>
          </a:xfrm>
        </p:grpSpPr>
        <p:sp>
          <p:nvSpPr>
            <p:cNvPr id="23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36"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40" name="Rounded Rectangle 2"/>
          <p:cNvGrpSpPr/>
          <p:nvPr/>
        </p:nvGrpSpPr>
        <p:grpSpPr>
          <a:xfrm>
            <a:off x="351692" y="2872154"/>
            <a:ext cx="11336216" cy="2901117"/>
            <a:chOff x="0" y="0"/>
            <a:chExt cx="11336215" cy="2901115"/>
          </a:xfrm>
        </p:grpSpPr>
        <p:sp>
          <p:nvSpPr>
            <p:cNvPr id="238" name="Rounded Rectangle"/>
            <p:cNvSpPr/>
            <p:nvPr/>
          </p:nvSpPr>
          <p:spPr>
            <a:xfrm>
              <a:off x="0" y="0"/>
              <a:ext cx="11336216" cy="2901116"/>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39" name="Improving the motivation of employees tends to increase the efficiency of their work, because they are enjoying it. Management will however need to think about the schemes they will put in place to motivate employees i.e. how they might motivate the employees, which may cost, and how will they be able to satisfy the motivational needs of all workers. They could also introduce more automation and more or better technology to speed up the making of each pizza, but they will need to think about the costs of purchasing the new machinery."/>
            <p:cNvSpPr txBox="1"/>
            <p:nvPr/>
          </p:nvSpPr>
          <p:spPr>
            <a:xfrm>
              <a:off x="45569" y="45570"/>
              <a:ext cx="11245078" cy="25706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400">
                  <a:latin typeface="Arial"/>
                  <a:ea typeface="Arial"/>
                  <a:cs typeface="Arial"/>
                  <a:sym typeface="Arial"/>
                </a:defRPr>
              </a:lvl1pPr>
            </a:lstStyle>
            <a:p>
              <a:r>
                <a:t>Improving the motivation of employees tends to increase the efficiency of their work, because they are enjoying it. Management will however need to think about the schemes they will put in place to motivate employees i.e. how they might motivate the employees, which may cost, and how will they be able to satisfy the motivational needs of all workers. They could also introduce more automation and more or better technology to speed up the making of each pizza, but they will need to think about the costs of purchasing the new machinery.</a:t>
              </a:r>
            </a:p>
          </p:txBody>
        </p:sp>
      </p:grpSp>
      <p:grpSp>
        <p:nvGrpSpPr>
          <p:cNvPr id="243" name="Rounded Rectangle 6"/>
          <p:cNvGrpSpPr/>
          <p:nvPr/>
        </p:nvGrpSpPr>
        <p:grpSpPr>
          <a:xfrm>
            <a:off x="972457" y="1387530"/>
            <a:ext cx="10161709" cy="1210236"/>
            <a:chOff x="0" y="0"/>
            <a:chExt cx="10161707" cy="1210235"/>
          </a:xfrm>
        </p:grpSpPr>
        <p:sp>
          <p:nvSpPr>
            <p:cNvPr id="241" name="Rounded Rectangle"/>
            <p:cNvSpPr/>
            <p:nvPr/>
          </p:nvSpPr>
          <p:spPr>
            <a:xfrm>
              <a:off x="0" y="0"/>
              <a:ext cx="10161708" cy="12102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42" name="Question:…"/>
            <p:cNvSpPr txBox="1"/>
            <p:nvPr/>
          </p:nvSpPr>
          <p:spPr>
            <a:xfrm>
              <a:off x="19010" y="19010"/>
              <a:ext cx="10123688" cy="11482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In your opinion, which option would be the best for management at </a:t>
              </a:r>
              <a:br/>
              <a:r>
                <a:rPr i="1"/>
                <a:t>The Pizza Palace </a:t>
              </a:r>
              <a:r>
                <a:t>to choose? Justify your answer.</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Rectangle 5"/>
          <p:cNvGrpSpPr/>
          <p:nvPr/>
        </p:nvGrpSpPr>
        <p:grpSpPr>
          <a:xfrm>
            <a:off x="0" y="-1"/>
            <a:ext cx="12192000" cy="1210237"/>
            <a:chOff x="0" y="0"/>
            <a:chExt cx="12192000" cy="1210235"/>
          </a:xfrm>
        </p:grpSpPr>
        <p:sp>
          <p:nvSpPr>
            <p:cNvPr id="24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46" name="Task 2: Step 3 – what the content looks lik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3 – what the content looks like</a:t>
              </a:r>
            </a:p>
          </p:txBody>
        </p:sp>
      </p:grpSp>
      <p:grpSp>
        <p:nvGrpSpPr>
          <p:cNvPr id="250" name="Rounded Rectangle 2"/>
          <p:cNvGrpSpPr/>
          <p:nvPr/>
        </p:nvGrpSpPr>
        <p:grpSpPr>
          <a:xfrm>
            <a:off x="351692" y="2872154"/>
            <a:ext cx="11336216" cy="3607360"/>
            <a:chOff x="0" y="0"/>
            <a:chExt cx="11336215" cy="3607358"/>
          </a:xfrm>
        </p:grpSpPr>
        <p:sp>
          <p:nvSpPr>
            <p:cNvPr id="248" name="Rounded Rectangle"/>
            <p:cNvSpPr/>
            <p:nvPr/>
          </p:nvSpPr>
          <p:spPr>
            <a:xfrm>
              <a:off x="0" y="0"/>
              <a:ext cx="11336216" cy="360735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49" name="Whichever option they use, they need to remember that the main reason for improving labour productivity is to reduce the cost of making each pizza, so the increase in output, number of pizzas, must be greater than the increase in costs.…"/>
            <p:cNvSpPr txBox="1"/>
            <p:nvPr/>
          </p:nvSpPr>
          <p:spPr>
            <a:xfrm>
              <a:off x="56662" y="56662"/>
              <a:ext cx="11222892" cy="29262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Whichever option they use, they need to remember that the main reason for improving labour productivity is to reduce the cost of making each pizza, so the increase in output, number of pizzas, must be greater than the increase in costs.</a:t>
              </a:r>
              <a:endParaRPr>
                <a:solidFill>
                  <a:srgbClr val="FFFFFF"/>
                </a:solidFill>
              </a:endParaRPr>
            </a:p>
            <a:p>
              <a:pPr>
                <a:defRPr sz="2400">
                  <a:latin typeface="Arial"/>
                  <a:ea typeface="Arial"/>
                  <a:cs typeface="Arial"/>
                  <a:sym typeface="Arial"/>
                </a:defRPr>
              </a:pPr>
              <a:endParaRPr>
                <a:solidFill>
                  <a:srgbClr val="FFFFFF"/>
                </a:solidFill>
              </a:endParaRPr>
            </a:p>
            <a:p>
              <a:pPr>
                <a:defRPr sz="2400">
                  <a:latin typeface="Arial"/>
                  <a:ea typeface="Arial"/>
                  <a:cs typeface="Arial"/>
                  <a:sym typeface="Arial"/>
                </a:defRPr>
              </a:pPr>
              <a:r>
                <a:t>You then need to weigh up the evidence - the advantages and disadvantages of each option and make a decision on which would be the best for </a:t>
              </a:r>
              <a:r>
                <a:rPr i="1"/>
                <a:t>The Pizza Palace</a:t>
              </a:r>
              <a:r>
                <a:t>, giving supported reasons for your answer, and why you think your chosen option is better than the other two, and why.</a:t>
              </a:r>
            </a:p>
          </p:txBody>
        </p:sp>
      </p:grpSp>
      <p:grpSp>
        <p:nvGrpSpPr>
          <p:cNvPr id="253" name="Rounded Rectangle 6"/>
          <p:cNvGrpSpPr/>
          <p:nvPr/>
        </p:nvGrpSpPr>
        <p:grpSpPr>
          <a:xfrm>
            <a:off x="972457" y="1387530"/>
            <a:ext cx="10161709" cy="1878479"/>
            <a:chOff x="0" y="0"/>
            <a:chExt cx="10161707" cy="1878478"/>
          </a:xfrm>
        </p:grpSpPr>
        <p:sp>
          <p:nvSpPr>
            <p:cNvPr id="251" name="Rounded Rectangle"/>
            <p:cNvSpPr/>
            <p:nvPr/>
          </p:nvSpPr>
          <p:spPr>
            <a:xfrm>
              <a:off x="0" y="0"/>
              <a:ext cx="10161708" cy="12102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52" name="Question:…"/>
            <p:cNvSpPr txBox="1"/>
            <p:nvPr/>
          </p:nvSpPr>
          <p:spPr>
            <a:xfrm>
              <a:off x="19010" y="19010"/>
              <a:ext cx="10123688" cy="185946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In your opinion, which option would be the best for management at </a:t>
              </a:r>
              <a:br/>
              <a:r>
                <a:rPr i="1"/>
                <a:t>The Pizza Palace </a:t>
              </a:r>
              <a:r>
                <a:t>to choose? Justify your answer</a:t>
              </a:r>
            </a:p>
            <a:p>
              <a:pPr algn="ctr">
                <a:defRPr sz="2400">
                  <a:solidFill>
                    <a:srgbClr val="FFFFFF"/>
                  </a:solidFill>
                  <a:latin typeface="Arial"/>
                  <a:ea typeface="Arial"/>
                  <a:cs typeface="Arial"/>
                  <a:sym typeface="Arial"/>
                </a:defRPr>
              </a:pPr>
              <a:endParaRP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Rectangle 5"/>
          <p:cNvGrpSpPr/>
          <p:nvPr/>
        </p:nvGrpSpPr>
        <p:grpSpPr>
          <a:xfrm>
            <a:off x="0" y="-1"/>
            <a:ext cx="12192000" cy="1210237"/>
            <a:chOff x="0" y="0"/>
            <a:chExt cx="12192000" cy="1210235"/>
          </a:xfrm>
        </p:grpSpPr>
        <p:sp>
          <p:nvSpPr>
            <p:cNvPr id="25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56" name="Task 2: Step 4 – writing your answer"/>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Task 2: Step 4 – writing your answer</a:t>
              </a:r>
            </a:p>
          </p:txBody>
        </p:sp>
      </p:grpSp>
      <p:grpSp>
        <p:nvGrpSpPr>
          <p:cNvPr id="260" name="Rounded Rectangle 2"/>
          <p:cNvGrpSpPr/>
          <p:nvPr/>
        </p:nvGrpSpPr>
        <p:grpSpPr>
          <a:xfrm>
            <a:off x="972457" y="2937865"/>
            <a:ext cx="10161709" cy="2960915"/>
            <a:chOff x="0" y="0"/>
            <a:chExt cx="10161707" cy="2960914"/>
          </a:xfrm>
        </p:grpSpPr>
        <p:sp>
          <p:nvSpPr>
            <p:cNvPr id="258" name="Rounded Rectangle"/>
            <p:cNvSpPr/>
            <p:nvPr/>
          </p:nvSpPr>
          <p:spPr>
            <a:xfrm>
              <a:off x="0" y="0"/>
              <a:ext cx="10161708" cy="2960915"/>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defRPr>
                  <a:solidFill>
                    <a:srgbClr val="FFFFFF"/>
                  </a:solidFill>
                </a:defRPr>
              </a:pPr>
              <a:endParaRPr/>
            </a:p>
          </p:txBody>
        </p:sp>
        <p:sp>
          <p:nvSpPr>
            <p:cNvPr id="259" name="Now use the notes you have made in steps 1, 2 and 3 to write your own answer to this question.  Use your knowledge and the content of the answer in Step 3 to help you. Remember, to analyse each of the advantages and disadvantages in the context of the business, before you reach your justified recommendation on which option you think would be best for the management of The Pizza Palace, and why."/>
            <p:cNvSpPr txBox="1"/>
            <p:nvPr/>
          </p:nvSpPr>
          <p:spPr>
            <a:xfrm>
              <a:off x="46509" y="46508"/>
              <a:ext cx="10068690" cy="221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defRPr sz="2400">
                  <a:latin typeface="Arial"/>
                  <a:ea typeface="Arial"/>
                  <a:cs typeface="Arial"/>
                  <a:sym typeface="Arial"/>
                </a:defRPr>
              </a:pPr>
              <a:r>
                <a:t>Now use the notes you have made in steps 1, 2 and 3 to write your own answer to this question.  Use your knowledge and the content of the answer in Step 3 to help you. Remember, to analyse each of the advantages and disadvantages in the context of the business, before you reach your justified recommendation on which option you think would be best for the management of </a:t>
              </a:r>
              <a:r>
                <a:rPr i="1"/>
                <a:t>The Pizza Palace</a:t>
              </a:r>
              <a:r>
                <a:t>, and why.</a:t>
              </a:r>
            </a:p>
          </p:txBody>
        </p:sp>
      </p:grpSp>
      <p:grpSp>
        <p:nvGrpSpPr>
          <p:cNvPr id="263" name="Rounded Rectangle 6"/>
          <p:cNvGrpSpPr/>
          <p:nvPr/>
        </p:nvGrpSpPr>
        <p:grpSpPr>
          <a:xfrm>
            <a:off x="972457" y="1512278"/>
            <a:ext cx="10161709" cy="1524190"/>
            <a:chOff x="0" y="0"/>
            <a:chExt cx="10161707" cy="1524189"/>
          </a:xfrm>
        </p:grpSpPr>
        <p:sp>
          <p:nvSpPr>
            <p:cNvPr id="261" name="Rounded Rectangle"/>
            <p:cNvSpPr/>
            <p:nvPr/>
          </p:nvSpPr>
          <p:spPr>
            <a:xfrm>
              <a:off x="0" y="0"/>
              <a:ext cx="10161708" cy="1293679"/>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62" name="Question:…"/>
            <p:cNvSpPr txBox="1"/>
            <p:nvPr/>
          </p:nvSpPr>
          <p:spPr>
            <a:xfrm>
              <a:off x="20321" y="20320"/>
              <a:ext cx="10121066" cy="15038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400">
                  <a:solidFill>
                    <a:srgbClr val="FFFFFF"/>
                  </a:solidFill>
                  <a:latin typeface="Arial"/>
                  <a:ea typeface="Arial"/>
                  <a:cs typeface="Arial"/>
                  <a:sym typeface="Arial"/>
                </a:defRPr>
              </a:pPr>
              <a:r>
                <a:t>Question:</a:t>
              </a:r>
            </a:p>
            <a:p>
              <a:pPr algn="ctr">
                <a:defRPr sz="2400">
                  <a:solidFill>
                    <a:srgbClr val="FFFFFF"/>
                  </a:solidFill>
                  <a:latin typeface="Arial"/>
                  <a:ea typeface="Arial"/>
                  <a:cs typeface="Arial"/>
                  <a:sym typeface="Arial"/>
                </a:defRPr>
              </a:pPr>
              <a:r>
                <a:t>In your opinion, which option would be the best for management at </a:t>
              </a:r>
              <a:br/>
              <a:r>
                <a:rPr i="1"/>
                <a:t>The Pizza Palace </a:t>
              </a:r>
              <a:r>
                <a:t>to choose? Justify your answer</a:t>
              </a:r>
            </a:p>
            <a:p>
              <a:pPr algn="ctr">
                <a:defRPr sz="2400">
                  <a:solidFill>
                    <a:srgbClr val="FFFFFF"/>
                  </a:solidFill>
                  <a:latin typeface="Arial"/>
                  <a:ea typeface="Arial"/>
                  <a:cs typeface="Arial"/>
                  <a:sym typeface="Arial"/>
                </a:defRPr>
              </a:pPr>
              <a:r>
                <a:t>.</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 name="Rectangle 5"/>
          <p:cNvGrpSpPr/>
          <p:nvPr/>
        </p:nvGrpSpPr>
        <p:grpSpPr>
          <a:xfrm>
            <a:off x="0" y="-1"/>
            <a:ext cx="12192000" cy="1210237"/>
            <a:chOff x="0" y="0"/>
            <a:chExt cx="12192000" cy="1210235"/>
          </a:xfrm>
        </p:grpSpPr>
        <p:sp>
          <p:nvSpPr>
            <p:cNvPr id="265"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266" name="Plen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Plenary</a:t>
              </a:r>
            </a:p>
          </p:txBody>
        </p:sp>
      </p:grpSp>
      <p:sp>
        <p:nvSpPr>
          <p:cNvPr id="268" name="TextBox 1"/>
          <p:cNvSpPr txBox="1"/>
          <p:nvPr/>
        </p:nvSpPr>
        <p:spPr>
          <a:xfrm>
            <a:off x="443752" y="1546411"/>
            <a:ext cx="11524131" cy="2164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Be prepared to share your answer with the class.</a:t>
            </a:r>
          </a:p>
          <a:p>
            <a:pPr marL="457200" indent="-457200">
              <a:spcBef>
                <a:spcPts val="1200"/>
              </a:spcBef>
              <a:buClr>
                <a:srgbClr val="D74120"/>
              </a:buClr>
              <a:buSzPct val="100000"/>
              <a:buFont typeface="Arial"/>
              <a:buChar char="•"/>
              <a:defRPr sz="2400">
                <a:latin typeface="Arial"/>
                <a:ea typeface="Arial"/>
                <a:cs typeface="Arial"/>
                <a:sym typeface="Arial"/>
              </a:defRPr>
            </a:pPr>
            <a:r>
              <a:t>You will receive feedback on your answer which you should use to make corrections and improve your work.</a:t>
            </a:r>
          </a:p>
          <a:p>
            <a:pPr marL="457200" indent="-457200">
              <a:spcBef>
                <a:spcPts val="1200"/>
              </a:spcBef>
              <a:buClr>
                <a:srgbClr val="D74120"/>
              </a:buClr>
              <a:buSzPct val="100000"/>
              <a:buFont typeface="Arial"/>
              <a:buChar char="•"/>
              <a:defRPr sz="2400">
                <a:latin typeface="Arial"/>
                <a:ea typeface="Arial"/>
                <a:cs typeface="Arial"/>
                <a:sym typeface="Arial"/>
              </a:defRPr>
            </a:pPr>
            <a:r>
              <a:t>Use the worksheet as a checklist to ensure your structure and content is accurate.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Rectangle 5"/>
          <p:cNvGrpSpPr/>
          <p:nvPr/>
        </p:nvGrpSpPr>
        <p:grpSpPr>
          <a:xfrm>
            <a:off x="0" y="-1"/>
            <a:ext cx="12192000" cy="1210237"/>
            <a:chOff x="0" y="0"/>
            <a:chExt cx="12192000" cy="1210235"/>
          </a:xfrm>
        </p:grpSpPr>
        <p:sp>
          <p:nvSpPr>
            <p:cNvPr id="117"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18" name="AO4 Evaluation"/>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a:t>
              </a:r>
            </a:p>
          </p:txBody>
        </p:sp>
      </p:grpSp>
      <p:sp>
        <p:nvSpPr>
          <p:cNvPr id="120" name="TextBox 1"/>
          <p:cNvSpPr txBox="1"/>
          <p:nvPr/>
        </p:nvSpPr>
        <p:spPr>
          <a:xfrm>
            <a:off x="443752" y="1546411"/>
            <a:ext cx="11524131" cy="40946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In the exam, you will need to be prepared to present developed arguments, reasoned explanations, and be able to make recommendations, judgements and justified decisions in given situations</a:t>
            </a:r>
          </a:p>
          <a:p>
            <a:pPr marL="457200" indent="-457200">
              <a:spcBef>
                <a:spcPts val="1200"/>
              </a:spcBef>
              <a:buClr>
                <a:srgbClr val="D74120"/>
              </a:buClr>
              <a:buSzPct val="100000"/>
              <a:buFont typeface="Arial"/>
              <a:buChar char="•"/>
              <a:defRPr sz="2400">
                <a:latin typeface="Arial"/>
                <a:ea typeface="Arial"/>
                <a:cs typeface="Arial"/>
                <a:sym typeface="Arial"/>
              </a:defRPr>
            </a:pPr>
            <a:r>
              <a:t>This can be a challenging and difficult higher order skill, so practice is key in helping you to develop and improve your use of it.  You will often be asked to ‘justify’ your answer and you need to be able to do this well.</a:t>
            </a:r>
          </a:p>
          <a:p>
            <a:pPr marL="457200" indent="-457200">
              <a:spcBef>
                <a:spcPts val="1200"/>
              </a:spcBef>
              <a:buClr>
                <a:srgbClr val="D74120"/>
              </a:buClr>
              <a:buSzPct val="100000"/>
              <a:buFont typeface="Arial"/>
              <a:buChar char="•"/>
              <a:defRPr sz="2400">
                <a:latin typeface="Arial"/>
                <a:ea typeface="Arial"/>
                <a:cs typeface="Arial"/>
                <a:sym typeface="Arial"/>
              </a:defRPr>
            </a:pPr>
            <a:r>
              <a:t>When talking about this skill, we are referring to the need to weigh up arguments for and against something, and reach a supported, reasoned and justified decision.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Rectangle 5"/>
          <p:cNvGrpSpPr/>
          <p:nvPr/>
        </p:nvGrpSpPr>
        <p:grpSpPr>
          <a:xfrm>
            <a:off x="0" y="-1"/>
            <a:ext cx="12192000" cy="1210237"/>
            <a:chOff x="0" y="0"/>
            <a:chExt cx="12192000" cy="1210235"/>
          </a:xfrm>
        </p:grpSpPr>
        <p:sp>
          <p:nvSpPr>
            <p:cNvPr id="122"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23" name="AO4 Evaluation: Example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rPr dirty="0"/>
                <a:t>AO4 Evaluation: Example 1</a:t>
              </a:r>
            </a:p>
          </p:txBody>
        </p:sp>
      </p:grpSp>
      <p:sp>
        <p:nvSpPr>
          <p:cNvPr id="125" name="TextBox 1"/>
          <p:cNvSpPr txBox="1"/>
          <p:nvPr/>
        </p:nvSpPr>
        <p:spPr>
          <a:xfrm>
            <a:off x="403993" y="1586751"/>
            <a:ext cx="11524131" cy="47550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400">
                <a:latin typeface="Arial"/>
                <a:ea typeface="Arial"/>
                <a:cs typeface="Arial"/>
                <a:sym typeface="Arial"/>
              </a:defRPr>
            </a:pPr>
            <a:r>
              <a:t>The most straight forward judgements are the ones where you have to decide between two options and justify which one you think is the best.</a:t>
            </a:r>
          </a:p>
          <a:p>
            <a:pPr marL="449262" lvl="1" indent="-449262">
              <a:spcBef>
                <a:spcPts val="1200"/>
              </a:spcBef>
              <a:buClr>
                <a:srgbClr val="EA5B0C"/>
              </a:buClr>
              <a:buSzPct val="100000"/>
              <a:buFont typeface="Arial"/>
              <a:buChar char="•"/>
              <a:defRPr sz="2400">
                <a:latin typeface="Arial"/>
                <a:ea typeface="Arial"/>
                <a:cs typeface="Arial"/>
                <a:sym typeface="Arial"/>
              </a:defRPr>
            </a:pPr>
            <a:endParaRPr/>
          </a:p>
          <a:p>
            <a:pPr lvl="1" indent="0">
              <a:spcBef>
                <a:spcPts val="1200"/>
              </a:spcBef>
              <a:defRPr sz="2400">
                <a:latin typeface="Arial"/>
                <a:ea typeface="Arial"/>
                <a:cs typeface="Arial"/>
                <a:sym typeface="Arial"/>
              </a:defRPr>
            </a:pPr>
            <a:br/>
            <a:endParaRPr/>
          </a:p>
          <a:p>
            <a:pPr marL="449262" lvl="1" indent="-449262">
              <a:spcBef>
                <a:spcPts val="1200"/>
              </a:spcBef>
              <a:buClr>
                <a:srgbClr val="D74120"/>
              </a:buClr>
              <a:buSzPct val="100000"/>
              <a:buFont typeface="Arial"/>
              <a:buChar char="•"/>
              <a:defRPr sz="2400">
                <a:latin typeface="Arial"/>
                <a:ea typeface="Arial"/>
                <a:cs typeface="Arial"/>
                <a:sym typeface="Arial"/>
              </a:defRPr>
            </a:pPr>
            <a:r>
              <a:t>This is something you have probably done on many occasions, but he important thing is to make sure that you explain or justify your decision.</a:t>
            </a:r>
          </a:p>
          <a:p>
            <a:pPr marL="449262" lvl="1" indent="-449262">
              <a:spcBef>
                <a:spcPts val="1200"/>
              </a:spcBef>
              <a:buClr>
                <a:srgbClr val="D74120"/>
              </a:buClr>
              <a:buSzPct val="100000"/>
              <a:buFont typeface="Arial"/>
              <a:buChar char="•"/>
              <a:defRPr sz="2400">
                <a:latin typeface="Arial"/>
                <a:ea typeface="Arial"/>
                <a:cs typeface="Arial"/>
                <a:sym typeface="Arial"/>
              </a:defRPr>
            </a:pPr>
            <a:r>
              <a:t>If you think Option 1 is better than Option 2, you need to do more than just say it, but give reasoned explanations as to </a:t>
            </a:r>
            <a:r>
              <a:rPr b="1"/>
              <a:t>why</a:t>
            </a:r>
            <a:r>
              <a:t> you think Option 1 is better than Option 2.</a:t>
            </a:r>
          </a:p>
          <a:p>
            <a:pPr marL="449262" lvl="1" indent="-449262">
              <a:spcBef>
                <a:spcPts val="1200"/>
              </a:spcBef>
              <a:buClr>
                <a:srgbClr val="D74120"/>
              </a:buClr>
              <a:buSzPct val="100000"/>
              <a:buFont typeface="Arial"/>
              <a:buChar char="•"/>
              <a:defRPr sz="2400">
                <a:latin typeface="Arial"/>
                <a:ea typeface="Arial"/>
                <a:cs typeface="Arial"/>
                <a:sym typeface="Arial"/>
              </a:defRPr>
            </a:pPr>
            <a:r>
              <a:t>Essentially you need to weigh up, prioritise and make a supported judgement</a:t>
            </a:r>
          </a:p>
        </p:txBody>
      </p:sp>
      <p:grpSp>
        <p:nvGrpSpPr>
          <p:cNvPr id="128" name="Rounded Rectangle 6"/>
          <p:cNvGrpSpPr/>
          <p:nvPr/>
        </p:nvGrpSpPr>
        <p:grpSpPr>
          <a:xfrm>
            <a:off x="1670804" y="2826162"/>
            <a:ext cx="8990506" cy="535260"/>
            <a:chOff x="0" y="0"/>
            <a:chExt cx="8990504" cy="535258"/>
          </a:xfrm>
        </p:grpSpPr>
        <p:sp>
          <p:nvSpPr>
            <p:cNvPr id="126" name="Rounded Rectangle"/>
            <p:cNvSpPr/>
            <p:nvPr/>
          </p:nvSpPr>
          <p:spPr>
            <a:xfrm>
              <a:off x="0" y="0"/>
              <a:ext cx="8990505" cy="53525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27" name="Is option 1 better than option 2, in a given situation?"/>
            <p:cNvSpPr txBox="1"/>
            <p:nvPr/>
          </p:nvSpPr>
          <p:spPr>
            <a:xfrm>
              <a:off x="8407" y="8407"/>
              <a:ext cx="8973691" cy="437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2" indent="457200" algn="ctr">
                <a:spcBef>
                  <a:spcPts val="1200"/>
                </a:spcBef>
                <a:defRPr sz="2400" b="1">
                  <a:solidFill>
                    <a:srgbClr val="D74120"/>
                  </a:solidFill>
                  <a:latin typeface="Arial"/>
                  <a:ea typeface="Arial"/>
                  <a:cs typeface="Arial"/>
                  <a:sym typeface="Arial"/>
                </a:defRPr>
              </a:pPr>
              <a:r>
                <a:t>Is option 1 better than option 2, in a given situation?</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Rectangle 5"/>
          <p:cNvGrpSpPr/>
          <p:nvPr/>
        </p:nvGrpSpPr>
        <p:grpSpPr>
          <a:xfrm>
            <a:off x="0" y="-1"/>
            <a:ext cx="12192000" cy="1210237"/>
            <a:chOff x="0" y="0"/>
            <a:chExt cx="12192000" cy="1210235"/>
          </a:xfrm>
        </p:grpSpPr>
        <p:sp>
          <p:nvSpPr>
            <p:cNvPr id="130"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31" name="AO4 Evaluation – Activit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 Activity</a:t>
              </a:r>
            </a:p>
          </p:txBody>
        </p:sp>
      </p:grpSp>
      <p:sp>
        <p:nvSpPr>
          <p:cNvPr id="133" name="TextBox 1"/>
          <p:cNvSpPr txBox="1"/>
          <p:nvPr/>
        </p:nvSpPr>
        <p:spPr>
          <a:xfrm>
            <a:off x="443752" y="1546411"/>
            <a:ext cx="11524131" cy="318027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Think back to a situation over the last month, when you had to make a decision between purchasing two items</a:t>
            </a:r>
          </a:p>
          <a:p>
            <a:pPr marL="914400" lvl="1" indent="-457200">
              <a:spcBef>
                <a:spcPts val="1200"/>
              </a:spcBef>
              <a:buClr>
                <a:srgbClr val="D74120"/>
              </a:buClr>
              <a:buSzPct val="100000"/>
              <a:buFont typeface="Arial"/>
              <a:buChar char="•"/>
              <a:defRPr sz="2400">
                <a:latin typeface="Arial"/>
                <a:ea typeface="Arial"/>
                <a:cs typeface="Arial"/>
                <a:sym typeface="Arial"/>
              </a:defRPr>
            </a:pPr>
            <a:r>
              <a:t>Which one did you choose?</a:t>
            </a:r>
          </a:p>
          <a:p>
            <a:pPr marL="914400" lvl="1" indent="-457200">
              <a:spcBef>
                <a:spcPts val="1200"/>
              </a:spcBef>
              <a:buClr>
                <a:srgbClr val="D74120"/>
              </a:buClr>
              <a:buSzPct val="100000"/>
              <a:buFont typeface="Arial"/>
              <a:buChar char="•"/>
              <a:defRPr sz="2400">
                <a:latin typeface="Arial"/>
                <a:ea typeface="Arial"/>
                <a:cs typeface="Arial"/>
                <a:sym typeface="Arial"/>
              </a:defRPr>
            </a:pPr>
            <a:r>
              <a:t>Why did you choose that item over the other?</a:t>
            </a:r>
          </a:p>
          <a:p>
            <a:pPr marL="457200" indent="-457200">
              <a:spcBef>
                <a:spcPts val="1200"/>
              </a:spcBef>
              <a:buClr>
                <a:srgbClr val="D74120"/>
              </a:buClr>
              <a:buSzPct val="100000"/>
              <a:buFont typeface="Arial"/>
              <a:buChar char="•"/>
              <a:defRPr sz="2400">
                <a:latin typeface="Arial"/>
                <a:ea typeface="Arial"/>
                <a:cs typeface="Arial"/>
                <a:sym typeface="Arial"/>
              </a:defRPr>
            </a:pPr>
            <a:r>
              <a:t>Remember, you need to give me reasons why you made the choice you did BUT also how you arrived at that decision and why you didn’t choose the other one. </a:t>
            </a:r>
          </a:p>
          <a:p>
            <a:pPr marL="457200" indent="-457200">
              <a:spcBef>
                <a:spcPts val="1200"/>
              </a:spcBef>
              <a:buClr>
                <a:srgbClr val="D74120"/>
              </a:buClr>
              <a:buSzPct val="100000"/>
              <a:buFont typeface="Arial"/>
              <a:buChar char="•"/>
              <a:defRPr sz="2400">
                <a:latin typeface="Arial"/>
                <a:ea typeface="Arial"/>
                <a:cs typeface="Arial"/>
                <a:sym typeface="Arial"/>
              </a:defRPr>
            </a:pPr>
            <a:r>
              <a:t>You are now on your way to developing evaluative skills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Rectangle 5"/>
          <p:cNvGrpSpPr/>
          <p:nvPr/>
        </p:nvGrpSpPr>
        <p:grpSpPr>
          <a:xfrm>
            <a:off x="0" y="-1"/>
            <a:ext cx="12192000" cy="1210237"/>
            <a:chOff x="0" y="0"/>
            <a:chExt cx="12192000" cy="1210235"/>
          </a:xfrm>
        </p:grpSpPr>
        <p:sp>
          <p:nvSpPr>
            <p:cNvPr id="135" name="Rectangle"/>
            <p:cNvSpPr/>
            <p:nvPr/>
          </p:nvSpPr>
          <p:spPr>
            <a:xfrm>
              <a:off x="0" y="-1"/>
              <a:ext cx="12192000" cy="1210237"/>
            </a:xfrm>
            <a:prstGeom prst="rect">
              <a:avLst/>
            </a:prstGeom>
            <a:solidFill>
              <a:srgbClr val="D74120"/>
            </a:solidFill>
            <a:ln w="12700" cap="flat">
              <a:solidFill>
                <a:srgbClr val="EA5B0C"/>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36" name="AO4 Evaluation: Example 1"/>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1</a:t>
              </a:r>
            </a:p>
          </p:txBody>
        </p:sp>
      </p:grpSp>
      <p:sp>
        <p:nvSpPr>
          <p:cNvPr id="138" name="TextBox 1"/>
          <p:cNvSpPr txBox="1"/>
          <p:nvPr/>
        </p:nvSpPr>
        <p:spPr>
          <a:xfrm>
            <a:off x="537241" y="3185267"/>
            <a:ext cx="11524131" cy="31692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t>Piece rate </a:t>
            </a:r>
            <a:r>
              <a:rPr>
                <a:solidFill>
                  <a:srgbClr val="000000"/>
                </a:solidFill>
              </a:rPr>
              <a:t>– weigh up the advantages and disadvantages of using piece rate as a method of improving production line worker motivation in the context of the business</a:t>
            </a:r>
          </a:p>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t>Job rotation </a:t>
            </a:r>
            <a:r>
              <a:rPr>
                <a:solidFill>
                  <a:srgbClr val="000000"/>
                </a:solidFill>
              </a:rPr>
              <a:t>– weigh up the advantages and disadvantages of using job rotation as a method of improving production line worker motivation in the context of the business</a:t>
            </a:r>
          </a:p>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t>Fringe benefits </a:t>
            </a:r>
            <a:r>
              <a:rPr>
                <a:solidFill>
                  <a:srgbClr val="000000"/>
                </a:solidFill>
              </a:rPr>
              <a:t>– weigh up the advantages and disadvantages of using fringe benefits as a method of improving production line worker motivation in the context of the business</a:t>
            </a:r>
          </a:p>
          <a:p>
            <a:pPr marL="449262" lvl="1" indent="-449262">
              <a:spcBef>
                <a:spcPts val="1200"/>
              </a:spcBef>
              <a:buClr>
                <a:srgbClr val="D74120"/>
              </a:buClr>
              <a:buSzPct val="100000"/>
              <a:buFont typeface="Arial"/>
              <a:buChar char="•"/>
              <a:defRPr sz="2000">
                <a:solidFill>
                  <a:srgbClr val="D74120"/>
                </a:solidFill>
                <a:latin typeface="Arial"/>
                <a:ea typeface="Arial"/>
                <a:cs typeface="Arial"/>
                <a:sym typeface="Arial"/>
              </a:defRPr>
            </a:pPr>
            <a:r>
              <a:t>Conclusion</a:t>
            </a:r>
            <a:r>
              <a:rPr>
                <a:solidFill>
                  <a:srgbClr val="000000"/>
                </a:solidFill>
              </a:rPr>
              <a:t> – your final decision out of the three weighing up the three options in the context of the business and reaching a supported and justified conclusion – why you have chosen that way over the others and why.</a:t>
            </a:r>
          </a:p>
        </p:txBody>
      </p:sp>
      <p:grpSp>
        <p:nvGrpSpPr>
          <p:cNvPr id="141" name="Rounded Rectangle 6"/>
          <p:cNvGrpSpPr/>
          <p:nvPr/>
        </p:nvGrpSpPr>
        <p:grpSpPr>
          <a:xfrm>
            <a:off x="386861" y="1363288"/>
            <a:ext cx="11418277" cy="1808889"/>
            <a:chOff x="0" y="0"/>
            <a:chExt cx="11418276" cy="1808888"/>
          </a:xfrm>
        </p:grpSpPr>
        <p:sp>
          <p:nvSpPr>
            <p:cNvPr id="139" name="Rounded Rectangle"/>
            <p:cNvSpPr/>
            <p:nvPr/>
          </p:nvSpPr>
          <p:spPr>
            <a:xfrm>
              <a:off x="0" y="0"/>
              <a:ext cx="11418277" cy="1808889"/>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40" name="State the advantages and disadvantages of the following THREE ways a soft drinks manufacturer could improve the motivation of its production line workers…"/>
            <p:cNvSpPr txBox="1"/>
            <p:nvPr/>
          </p:nvSpPr>
          <p:spPr>
            <a:xfrm>
              <a:off x="28412" y="28412"/>
              <a:ext cx="11361453" cy="1556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2" indent="457200" algn="ctr">
                <a:spcBef>
                  <a:spcPts val="1200"/>
                </a:spcBef>
                <a:defRPr sz="2000">
                  <a:solidFill>
                    <a:srgbClr val="D74120"/>
                  </a:solidFill>
                  <a:latin typeface="Arial"/>
                  <a:ea typeface="Arial"/>
                  <a:cs typeface="Arial"/>
                  <a:sym typeface="Arial"/>
                </a:defRPr>
              </a:pPr>
              <a:r>
                <a:t>State the advantages and disadvantages of the following THREE ways a soft drinks manufacturer could improve the motivation of its production line workers</a:t>
              </a:r>
              <a:endParaRPr>
                <a:solidFill>
                  <a:srgbClr val="FFFFFF"/>
                </a:solidFill>
              </a:endParaRPr>
            </a:p>
            <a:p>
              <a:pPr lvl="2" indent="457200" algn="ctr">
                <a:spcBef>
                  <a:spcPts val="1200"/>
                </a:spcBef>
                <a:defRPr sz="2000">
                  <a:solidFill>
                    <a:srgbClr val="D74120"/>
                  </a:solidFill>
                  <a:latin typeface="Arial"/>
                  <a:ea typeface="Arial"/>
                  <a:cs typeface="Arial"/>
                  <a:sym typeface="Arial"/>
                </a:defRPr>
              </a:pPr>
              <a:r>
                <a:t>Piece rate, giving workers more responsibility or fringe benefits</a:t>
              </a:r>
              <a:endParaRPr>
                <a:solidFill>
                  <a:srgbClr val="FFFFFF"/>
                </a:solidFill>
              </a:endParaRPr>
            </a:p>
            <a:p>
              <a:pPr lvl="2" indent="457200" algn="ctr">
                <a:spcBef>
                  <a:spcPts val="1200"/>
                </a:spcBef>
                <a:defRPr sz="2000" b="1">
                  <a:solidFill>
                    <a:srgbClr val="D74120"/>
                  </a:solidFill>
                  <a:latin typeface="Arial"/>
                  <a:ea typeface="Arial"/>
                  <a:cs typeface="Arial"/>
                  <a:sym typeface="Arial"/>
                </a:defRPr>
              </a:pPr>
              <a:r>
                <a:t>Which do you think is the most effective way? </a:t>
              </a:r>
              <a:r>
                <a:rPr i="1"/>
                <a:t>Justify your answer</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Rectangle 5"/>
          <p:cNvGrpSpPr/>
          <p:nvPr/>
        </p:nvGrpSpPr>
        <p:grpSpPr>
          <a:xfrm>
            <a:off x="0" y="-1"/>
            <a:ext cx="12192000" cy="1210237"/>
            <a:chOff x="0" y="0"/>
            <a:chExt cx="12192000" cy="1210235"/>
          </a:xfrm>
        </p:grpSpPr>
        <p:sp>
          <p:nvSpPr>
            <p:cNvPr id="14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44" name="AO4 Evaluation - To summarise"/>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 To summarise</a:t>
              </a:r>
            </a:p>
          </p:txBody>
        </p:sp>
      </p:grpSp>
      <p:sp>
        <p:nvSpPr>
          <p:cNvPr id="146" name="TextBox 1"/>
          <p:cNvSpPr txBox="1"/>
          <p:nvPr/>
        </p:nvSpPr>
        <p:spPr>
          <a:xfrm>
            <a:off x="443752" y="1546412"/>
            <a:ext cx="11524131" cy="33834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spcBef>
                <a:spcPts val="1200"/>
              </a:spcBef>
              <a:buClr>
                <a:srgbClr val="D74120"/>
              </a:buClr>
              <a:buSzPct val="100000"/>
              <a:buFont typeface="Arial"/>
              <a:buChar char="•"/>
              <a:defRPr sz="2400">
                <a:latin typeface="Arial"/>
                <a:ea typeface="Arial"/>
                <a:cs typeface="Arial"/>
                <a:sym typeface="Arial"/>
              </a:defRPr>
            </a:pPr>
            <a:r>
              <a:t>If you are asked to give an opinion on something, the opinion itself is not evaluative, but if you explain HOW and WHY you have reached that point of view, you are on your way to being evaluative with your answer</a:t>
            </a:r>
          </a:p>
          <a:p>
            <a:pPr marL="342900" indent="-342900">
              <a:spcBef>
                <a:spcPts val="1200"/>
              </a:spcBef>
              <a:buClr>
                <a:srgbClr val="D74120"/>
              </a:buClr>
              <a:buSzPct val="100000"/>
              <a:buFont typeface="Arial"/>
              <a:buChar char="•"/>
              <a:defRPr sz="2400">
                <a:latin typeface="Arial"/>
                <a:ea typeface="Arial"/>
                <a:cs typeface="Arial"/>
                <a:sym typeface="Arial"/>
              </a:defRPr>
            </a:pPr>
            <a:r>
              <a:t>HOW and WHY means developing arguments and making decisions which you can support with reasons. Remember, you are looking to identify and explain points that support what YOU are saying</a:t>
            </a:r>
          </a:p>
          <a:p>
            <a:pPr marL="342900" indent="-342900">
              <a:spcBef>
                <a:spcPts val="1200"/>
              </a:spcBef>
              <a:buClr>
                <a:srgbClr val="D74120"/>
              </a:buClr>
              <a:buSzPct val="100000"/>
              <a:buFont typeface="Arial"/>
              <a:buChar char="•"/>
              <a:defRPr sz="2400">
                <a:latin typeface="Arial"/>
                <a:ea typeface="Arial"/>
                <a:cs typeface="Arial"/>
                <a:sym typeface="Arial"/>
              </a:defRPr>
            </a:pPr>
            <a:endParaRPr/>
          </a:p>
          <a:p>
            <a:pPr marL="342900" indent="-342900">
              <a:spcBef>
                <a:spcPts val="1200"/>
              </a:spcBef>
              <a:buClr>
                <a:srgbClr val="D74120"/>
              </a:buClr>
              <a:buSzPct val="100000"/>
              <a:buFont typeface="Arial"/>
              <a:buChar char="•"/>
              <a:defRPr sz="2400">
                <a:latin typeface="Arial"/>
                <a:ea typeface="Arial"/>
                <a:cs typeface="Arial"/>
                <a:sym typeface="Arial"/>
              </a:defRPr>
            </a:pPr>
            <a:r>
              <a:t>Now think back to the activity you have just done and reflect</a:t>
            </a:r>
          </a:p>
        </p:txBody>
      </p:sp>
      <p:grpSp>
        <p:nvGrpSpPr>
          <p:cNvPr id="149" name="Rounded Rectangle 6"/>
          <p:cNvGrpSpPr/>
          <p:nvPr/>
        </p:nvGrpSpPr>
        <p:grpSpPr>
          <a:xfrm>
            <a:off x="1583473" y="5311588"/>
            <a:ext cx="8698114" cy="988852"/>
            <a:chOff x="0" y="0"/>
            <a:chExt cx="8698113" cy="988850"/>
          </a:xfrm>
        </p:grpSpPr>
        <p:sp>
          <p:nvSpPr>
            <p:cNvPr id="147" name="Rounded Rectangle"/>
            <p:cNvSpPr/>
            <p:nvPr/>
          </p:nvSpPr>
          <p:spPr>
            <a:xfrm>
              <a:off x="0" y="0"/>
              <a:ext cx="8698114" cy="98885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48" name="To what extent did you identify and explain the points that supported your choice?"/>
            <p:cNvSpPr txBox="1"/>
            <p:nvPr/>
          </p:nvSpPr>
          <p:spPr>
            <a:xfrm>
              <a:off x="15533" y="15532"/>
              <a:ext cx="8667047" cy="7926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spcBef>
                  <a:spcPts val="1200"/>
                </a:spcBef>
                <a:defRPr sz="2400" b="1">
                  <a:solidFill>
                    <a:srgbClr val="D74120"/>
                  </a:solidFill>
                  <a:latin typeface="Arial"/>
                  <a:ea typeface="Arial"/>
                  <a:cs typeface="Arial"/>
                  <a:sym typeface="Arial"/>
                </a:defRPr>
              </a:pPr>
              <a:r>
                <a:t>To what extent did you identify and explain the points that supported your choice?</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Rectangle 5"/>
          <p:cNvGrpSpPr/>
          <p:nvPr/>
        </p:nvGrpSpPr>
        <p:grpSpPr>
          <a:xfrm>
            <a:off x="0" y="-1"/>
            <a:ext cx="12192000" cy="1210237"/>
            <a:chOff x="0" y="0"/>
            <a:chExt cx="12192000" cy="1210235"/>
          </a:xfrm>
        </p:grpSpPr>
        <p:sp>
          <p:nvSpPr>
            <p:cNvPr id="153"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54" name="AO4 Evaluation: Example 2"/>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2</a:t>
              </a:r>
            </a:p>
          </p:txBody>
        </p:sp>
      </p:grpSp>
      <p:sp>
        <p:nvSpPr>
          <p:cNvPr id="156" name="TextBox 1"/>
          <p:cNvSpPr txBox="1"/>
          <p:nvPr/>
        </p:nvSpPr>
        <p:spPr>
          <a:xfrm>
            <a:off x="321088" y="1546412"/>
            <a:ext cx="4239761" cy="52139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000">
                <a:latin typeface="Arial"/>
                <a:ea typeface="Arial"/>
                <a:cs typeface="Arial"/>
                <a:sym typeface="Arial"/>
              </a:defRPr>
            </a:pPr>
            <a:r>
              <a:t>You might also get a wider evaluative question. Is X is the best way to do Y?</a:t>
            </a:r>
          </a:p>
          <a:p>
            <a:pPr marL="449262" lvl="1" indent="-449262">
              <a:spcBef>
                <a:spcPts val="1200"/>
              </a:spcBef>
              <a:buClr>
                <a:srgbClr val="D74120"/>
              </a:buClr>
              <a:buSzPct val="100000"/>
              <a:buFont typeface="Arial"/>
              <a:buChar char="•"/>
              <a:defRPr sz="2000">
                <a:latin typeface="Arial"/>
                <a:ea typeface="Arial"/>
                <a:cs typeface="Arial"/>
                <a:sym typeface="Arial"/>
              </a:defRPr>
            </a:pPr>
            <a:r>
              <a:t>Again, it doesn’t directly give you anything to compare X with</a:t>
            </a:r>
          </a:p>
          <a:p>
            <a:pPr marL="449262" lvl="1" indent="-449262">
              <a:spcBef>
                <a:spcPts val="1200"/>
              </a:spcBef>
              <a:buClr>
                <a:srgbClr val="D74120"/>
              </a:buClr>
              <a:buSzPct val="100000"/>
              <a:buFont typeface="Arial"/>
              <a:buChar char="•"/>
              <a:defRPr sz="2000">
                <a:latin typeface="Arial"/>
                <a:ea typeface="Arial"/>
                <a:cs typeface="Arial"/>
                <a:sym typeface="Arial"/>
              </a:defRPr>
            </a:pPr>
            <a:r>
              <a:t>So to compare and contrast it you need to use your business knowledge on an alternative that could be considered and weighed up as an option, looking at the advantages and disadvantages in the context of the scenario given, before coming to a justified, well reasoned  conclusion.</a:t>
            </a:r>
          </a:p>
        </p:txBody>
      </p:sp>
      <p:grpSp>
        <p:nvGrpSpPr>
          <p:cNvPr id="159" name="Rounded Rectangle 6"/>
          <p:cNvGrpSpPr/>
          <p:nvPr/>
        </p:nvGrpSpPr>
        <p:grpSpPr>
          <a:xfrm>
            <a:off x="4783873" y="1371600"/>
            <a:ext cx="7087038" cy="2240309"/>
            <a:chOff x="0" y="0"/>
            <a:chExt cx="7087037" cy="2240308"/>
          </a:xfrm>
        </p:grpSpPr>
        <p:sp>
          <p:nvSpPr>
            <p:cNvPr id="157" name="Rounded Rectangle"/>
            <p:cNvSpPr/>
            <p:nvPr/>
          </p:nvSpPr>
          <p:spPr>
            <a:xfrm>
              <a:off x="0" y="0"/>
              <a:ext cx="7087038" cy="1448175"/>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a:solidFill>
                    <a:srgbClr val="FFFFFF"/>
                  </a:solidFill>
                  <a:latin typeface="Arial"/>
                  <a:ea typeface="Arial"/>
                  <a:cs typeface="Arial"/>
                  <a:sym typeface="Arial"/>
                </a:defRPr>
              </a:pPr>
              <a:endParaRPr/>
            </a:p>
          </p:txBody>
        </p:sp>
        <p:sp>
          <p:nvSpPr>
            <p:cNvPr id="158" name="Ginny runs an equestrian business. Customers pay for their horses to be stabled.  Ginny used Breakeven analysis to help make decisions about price and quantity of sales.  She needs to improve her profit margins. Do you think the best way for Ginny to improve profit margins is to reduce costs?"/>
            <p:cNvSpPr txBox="1"/>
            <p:nvPr/>
          </p:nvSpPr>
          <p:spPr>
            <a:xfrm>
              <a:off x="22746" y="22747"/>
              <a:ext cx="7041545" cy="22175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a:solidFill>
                    <a:srgbClr val="FFFFFF"/>
                  </a:solidFill>
                  <a:latin typeface="Arial"/>
                  <a:ea typeface="Arial"/>
                  <a:cs typeface="Arial"/>
                  <a:sym typeface="Arial"/>
                </a:defRPr>
              </a:pPr>
              <a:r>
                <a:t>Ginny runs an equestrian business. Customers pay for their horses to be stabled.  Ginny used Breakeven analysis to help make decisions about price and quantity of sales.  She needs to improve her profit margins. </a:t>
              </a:r>
              <a:r>
                <a:rPr b="1"/>
                <a:t>Do you think the best way for Ginny to improve profit margins is to reduce costs?</a:t>
              </a:r>
            </a:p>
            <a:p>
              <a:pPr algn="ctr">
                <a:defRPr b="1">
                  <a:solidFill>
                    <a:srgbClr val="FFFFFF"/>
                  </a:solidFill>
                  <a:latin typeface="Arial"/>
                  <a:ea typeface="Arial"/>
                  <a:cs typeface="Arial"/>
                  <a:sym typeface="Arial"/>
                </a:defRPr>
              </a:pPr>
              <a:endParaRPr b="1"/>
            </a:p>
            <a:p>
              <a:pPr>
                <a:defRPr b="1">
                  <a:solidFill>
                    <a:srgbClr val="FFFFFF"/>
                  </a:solidFill>
                  <a:latin typeface="Arial"/>
                  <a:ea typeface="Arial"/>
                  <a:cs typeface="Arial"/>
                  <a:sym typeface="Arial"/>
                </a:defRPr>
              </a:pPr>
              <a:endParaRPr b="1"/>
            </a:p>
          </p:txBody>
        </p:sp>
      </p:grpSp>
      <p:grpSp>
        <p:nvGrpSpPr>
          <p:cNvPr id="162" name="Rounded Rectangle 6"/>
          <p:cNvGrpSpPr/>
          <p:nvPr/>
        </p:nvGrpSpPr>
        <p:grpSpPr>
          <a:xfrm>
            <a:off x="4783873" y="2987375"/>
            <a:ext cx="7087037" cy="3569304"/>
            <a:chOff x="0" y="0"/>
            <a:chExt cx="7087035" cy="3569303"/>
          </a:xfrm>
        </p:grpSpPr>
        <p:sp>
          <p:nvSpPr>
            <p:cNvPr id="160" name="Rounded Rectangle"/>
            <p:cNvSpPr/>
            <p:nvPr/>
          </p:nvSpPr>
          <p:spPr>
            <a:xfrm>
              <a:off x="0" y="0"/>
              <a:ext cx="7087036" cy="3569304"/>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spcBef>
                  <a:spcPts val="1200"/>
                </a:spcBef>
                <a:defRPr>
                  <a:solidFill>
                    <a:srgbClr val="FFFFFF"/>
                  </a:solidFill>
                </a:defRPr>
              </a:pPr>
              <a:endParaRPr/>
            </a:p>
          </p:txBody>
        </p:sp>
        <p:sp>
          <p:nvSpPr>
            <p:cNvPr id="161" name="If Ginny reduces her costs it will help to improve profit margins because ……"/>
            <p:cNvSpPr txBox="1"/>
            <p:nvPr/>
          </p:nvSpPr>
          <p:spPr>
            <a:xfrm>
              <a:off x="56066" y="56065"/>
              <a:ext cx="6974903" cy="30938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spcBef>
                  <a:spcPts val="1200"/>
                </a:spcBef>
                <a:defRPr>
                  <a:solidFill>
                    <a:srgbClr val="D74120"/>
                  </a:solidFill>
                  <a:latin typeface="Arial"/>
                  <a:ea typeface="Arial"/>
                  <a:cs typeface="Arial"/>
                  <a:sym typeface="Arial"/>
                </a:defRPr>
              </a:pPr>
              <a:r>
                <a:rPr dirty="0"/>
                <a:t>If Ginny reduces her costs it will help to improve profit margins because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However, Ginny needs to be careful if she does this because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Ginny could look at increasing her prices as an alternative as this will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But she needs to think about this carefully as it might mean ...</a:t>
              </a:r>
              <a:endParaRPr dirty="0">
                <a:solidFill>
                  <a:srgbClr val="FFFFFF"/>
                </a:solidFill>
              </a:endParaRPr>
            </a:p>
            <a:p>
              <a:pPr lvl="1" indent="0">
                <a:spcBef>
                  <a:spcPts val="1200"/>
                </a:spcBef>
                <a:defRPr>
                  <a:solidFill>
                    <a:srgbClr val="D74120"/>
                  </a:solidFill>
                  <a:latin typeface="Arial"/>
                  <a:ea typeface="Arial"/>
                  <a:cs typeface="Arial"/>
                  <a:sym typeface="Arial"/>
                </a:defRPr>
              </a:pPr>
              <a:r>
                <a:rPr dirty="0"/>
                <a:t>On balance, I think that best way for Ginny to improve profit margins is to ... I think this because ... I think this is better than the alternative of … because …</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Rectangle 5"/>
          <p:cNvGrpSpPr/>
          <p:nvPr/>
        </p:nvGrpSpPr>
        <p:grpSpPr>
          <a:xfrm>
            <a:off x="0" y="-1"/>
            <a:ext cx="12192000" cy="1210237"/>
            <a:chOff x="0" y="0"/>
            <a:chExt cx="12192000" cy="1210235"/>
          </a:xfrm>
        </p:grpSpPr>
        <p:sp>
          <p:nvSpPr>
            <p:cNvPr id="166"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67" name="AO4 Evaluation: Example 3"/>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Example 3</a:t>
              </a:r>
            </a:p>
          </p:txBody>
        </p:sp>
      </p:grpSp>
      <p:sp>
        <p:nvSpPr>
          <p:cNvPr id="169" name="TextBox 1"/>
          <p:cNvSpPr txBox="1"/>
          <p:nvPr/>
        </p:nvSpPr>
        <p:spPr>
          <a:xfrm>
            <a:off x="443752" y="1546412"/>
            <a:ext cx="11524131" cy="25198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49262" lvl="1" indent="-449262">
              <a:spcBef>
                <a:spcPts val="1200"/>
              </a:spcBef>
              <a:buClr>
                <a:srgbClr val="D74120"/>
              </a:buClr>
              <a:buSzPct val="100000"/>
              <a:buFont typeface="Arial"/>
              <a:buChar char="•"/>
              <a:defRPr sz="2400">
                <a:latin typeface="Arial"/>
                <a:ea typeface="Arial"/>
                <a:cs typeface="Arial"/>
                <a:sym typeface="Arial"/>
              </a:defRPr>
            </a:pPr>
            <a:r>
              <a:rPr dirty="0"/>
              <a:t>You might be asked if A is the best solution, and you will need to justify your answer.</a:t>
            </a:r>
          </a:p>
          <a:p>
            <a:pPr marL="449262" lvl="1" indent="-449262">
              <a:spcBef>
                <a:spcPts val="1200"/>
              </a:spcBef>
              <a:buClr>
                <a:srgbClr val="D74120"/>
              </a:buClr>
              <a:buSzPct val="100000"/>
              <a:buFont typeface="Arial"/>
              <a:buChar char="•"/>
              <a:defRPr sz="2400">
                <a:latin typeface="Arial"/>
                <a:ea typeface="Arial"/>
                <a:cs typeface="Arial"/>
                <a:sym typeface="Arial"/>
              </a:defRPr>
            </a:pPr>
            <a:r>
              <a:rPr dirty="0"/>
              <a:t>This type of question doesn’t directly give you anything to compare A with, but you can give your answer by weighing up the advantages and disadvantages in the context of the scenario, before coming to your final decision</a:t>
            </a:r>
          </a:p>
        </p:txBody>
      </p:sp>
      <p:grpSp>
        <p:nvGrpSpPr>
          <p:cNvPr id="172" name="Rounded Rectangle 6"/>
          <p:cNvGrpSpPr/>
          <p:nvPr/>
        </p:nvGrpSpPr>
        <p:grpSpPr>
          <a:xfrm>
            <a:off x="347240" y="3836020"/>
            <a:ext cx="11524131" cy="1422110"/>
            <a:chOff x="0" y="0"/>
            <a:chExt cx="11524129" cy="1422109"/>
          </a:xfrm>
        </p:grpSpPr>
        <p:sp>
          <p:nvSpPr>
            <p:cNvPr id="170" name="Rounded Rectangle"/>
            <p:cNvSpPr/>
            <p:nvPr/>
          </p:nvSpPr>
          <p:spPr>
            <a:xfrm>
              <a:off x="0" y="0"/>
              <a:ext cx="11524130" cy="1210236"/>
            </a:xfrm>
            <a:prstGeom prst="roundRect">
              <a:avLst>
                <a:gd name="adj" fmla="val 5363"/>
              </a:avLst>
            </a:prstGeom>
            <a:solidFill>
              <a:srgbClr val="D74120"/>
            </a:solidFill>
            <a:ln w="38100" cap="flat">
              <a:solidFill>
                <a:srgbClr val="D74120"/>
              </a:solidFill>
              <a:prstDash val="solid"/>
              <a:miter lim="800000"/>
            </a:ln>
            <a:effectLst/>
          </p:spPr>
          <p:txBody>
            <a:bodyPr wrap="square" lIns="45719" tIns="45719" rIns="45719" bIns="45719" numCol="1" anchor="t">
              <a:noAutofit/>
            </a:bodyPr>
            <a:lstStyle/>
            <a:p>
              <a:pPr algn="ctr">
                <a:defRPr sz="2200" b="1">
                  <a:solidFill>
                    <a:srgbClr val="FFFFFF"/>
                  </a:solidFill>
                  <a:latin typeface="Arial"/>
                  <a:ea typeface="Arial"/>
                  <a:cs typeface="Arial"/>
                  <a:sym typeface="Arial"/>
                </a:defRPr>
              </a:pPr>
              <a:endParaRPr/>
            </a:p>
          </p:txBody>
        </p:sp>
        <p:sp>
          <p:nvSpPr>
            <p:cNvPr id="171" name="A small factory makes a range of cakes using batch production.  The business is thinking of expanding and switching to flow production.  Do you think the business should change to flow production? Justify your answer"/>
            <p:cNvSpPr txBox="1"/>
            <p:nvPr/>
          </p:nvSpPr>
          <p:spPr>
            <a:xfrm>
              <a:off x="19010" y="19010"/>
              <a:ext cx="11486109" cy="14031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FFFF"/>
                  </a:solidFill>
                  <a:latin typeface="Arial"/>
                  <a:ea typeface="Arial"/>
                  <a:cs typeface="Arial"/>
                  <a:sym typeface="Arial"/>
                </a:defRPr>
              </a:pPr>
              <a:r>
                <a:t>A small factory makes a range of cakes using batch production.  The business is thinking of expanding and switching to flow production.  </a:t>
              </a:r>
              <a:r>
                <a:rPr b="1"/>
                <a:t>Do you think the business should change to flow production? Justify your answer</a:t>
              </a:r>
            </a:p>
          </p:txBody>
        </p:sp>
      </p:grpSp>
      <p:grpSp>
        <p:nvGrpSpPr>
          <p:cNvPr id="175" name="Rounded Rectangle 6"/>
          <p:cNvGrpSpPr/>
          <p:nvPr/>
        </p:nvGrpSpPr>
        <p:grpSpPr>
          <a:xfrm>
            <a:off x="1583473" y="5311588"/>
            <a:ext cx="8698114" cy="988852"/>
            <a:chOff x="0" y="0"/>
            <a:chExt cx="8698113" cy="988850"/>
          </a:xfrm>
        </p:grpSpPr>
        <p:sp>
          <p:nvSpPr>
            <p:cNvPr id="173" name="Rounded Rectangle"/>
            <p:cNvSpPr/>
            <p:nvPr/>
          </p:nvSpPr>
          <p:spPr>
            <a:xfrm>
              <a:off x="0" y="0"/>
              <a:ext cx="8698114" cy="988851"/>
            </a:xfrm>
            <a:prstGeom prst="roundRect">
              <a:avLst>
                <a:gd name="adj" fmla="val 5363"/>
              </a:avLst>
            </a:prstGeom>
            <a:noFill/>
            <a:ln w="38100" cap="flat">
              <a:solidFill>
                <a:srgbClr val="D74120"/>
              </a:solidFill>
              <a:prstDash val="solid"/>
              <a:miter lim="800000"/>
            </a:ln>
            <a:effectLst/>
          </p:spPr>
          <p:txBody>
            <a:bodyPr wrap="square" lIns="45719" tIns="45719" rIns="45719" bIns="45719" numCol="1" anchor="t">
              <a:noAutofit/>
            </a:bodyPr>
            <a:lstStyle/>
            <a:p>
              <a:pPr algn="ctr">
                <a:spcBef>
                  <a:spcPts val="1200"/>
                </a:spcBef>
                <a:defRPr>
                  <a:solidFill>
                    <a:srgbClr val="FFFFFF"/>
                  </a:solidFill>
                </a:defRPr>
              </a:pPr>
              <a:endParaRPr/>
            </a:p>
          </p:txBody>
        </p:sp>
        <p:sp>
          <p:nvSpPr>
            <p:cNvPr id="174" name="Draft your approach to answering this question…"/>
            <p:cNvSpPr txBox="1"/>
            <p:nvPr/>
          </p:nvSpPr>
          <p:spPr>
            <a:xfrm>
              <a:off x="15533" y="15532"/>
              <a:ext cx="8667047" cy="9450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lvl="1" indent="0" algn="ctr">
                <a:spcBef>
                  <a:spcPts val="1200"/>
                </a:spcBef>
                <a:defRPr sz="2400" b="1">
                  <a:solidFill>
                    <a:srgbClr val="D74120"/>
                  </a:solidFill>
                  <a:latin typeface="Arial"/>
                  <a:ea typeface="Arial"/>
                  <a:cs typeface="Arial"/>
                  <a:sym typeface="Arial"/>
                </a:defRPr>
              </a:pPr>
              <a:r>
                <a:t>Draft your approach to answering this question</a:t>
              </a:r>
              <a:endParaRPr>
                <a:solidFill>
                  <a:srgbClr val="FFFFFF"/>
                </a:solidFill>
              </a:endParaRPr>
            </a:p>
            <a:p>
              <a:pPr lvl="1" indent="0" algn="ctr">
                <a:spcBef>
                  <a:spcPts val="1200"/>
                </a:spcBef>
                <a:defRPr sz="2400" b="1">
                  <a:solidFill>
                    <a:srgbClr val="D74120"/>
                  </a:solidFill>
                  <a:latin typeface="Arial"/>
                  <a:ea typeface="Arial"/>
                  <a:cs typeface="Arial"/>
                  <a:sym typeface="Arial"/>
                </a:defRPr>
              </a:pPr>
              <a:r>
                <a:t>You have 3 minutes</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Rectangle 5"/>
          <p:cNvGrpSpPr/>
          <p:nvPr/>
        </p:nvGrpSpPr>
        <p:grpSpPr>
          <a:xfrm>
            <a:off x="0" y="-1"/>
            <a:ext cx="12192000" cy="1210237"/>
            <a:chOff x="0" y="0"/>
            <a:chExt cx="12192000" cy="1210235"/>
          </a:xfrm>
        </p:grpSpPr>
        <p:sp>
          <p:nvSpPr>
            <p:cNvPr id="179" name="Rectangle"/>
            <p:cNvSpPr/>
            <p:nvPr/>
          </p:nvSpPr>
          <p:spPr>
            <a:xfrm>
              <a:off x="0" y="-1"/>
              <a:ext cx="12192000" cy="1210237"/>
            </a:xfrm>
            <a:prstGeom prst="rect">
              <a:avLst/>
            </a:prstGeom>
            <a:solidFill>
              <a:srgbClr val="D74120"/>
            </a:solidFill>
            <a:ln w="12700" cap="flat">
              <a:solidFill>
                <a:srgbClr val="D74120"/>
              </a:solidFill>
              <a:prstDash val="solid"/>
              <a:miter lim="800000"/>
            </a:ln>
            <a:effectLst/>
          </p:spPr>
          <p:txBody>
            <a:bodyPr wrap="square" lIns="45719" tIns="45719" rIns="45719" bIns="45719" numCol="1" anchor="ctr">
              <a:noAutofit/>
            </a:bodyPr>
            <a:lstStyle/>
            <a:p>
              <a:pPr>
                <a:defRPr sz="2800" b="1">
                  <a:solidFill>
                    <a:srgbClr val="FFFFFF"/>
                  </a:solidFill>
                  <a:latin typeface="Arial"/>
                  <a:ea typeface="Arial"/>
                  <a:cs typeface="Arial"/>
                  <a:sym typeface="Arial"/>
                </a:defRPr>
              </a:pPr>
              <a:endParaRPr/>
            </a:p>
          </p:txBody>
        </p:sp>
        <p:sp>
          <p:nvSpPr>
            <p:cNvPr id="180" name="AO4 Evaluation: Summary"/>
            <p:cNvSpPr txBox="1"/>
            <p:nvPr/>
          </p:nvSpPr>
          <p:spPr>
            <a:xfrm>
              <a:off x="0" y="362014"/>
              <a:ext cx="12192000" cy="4862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indent="363538">
                <a:defRPr sz="2800" b="1">
                  <a:solidFill>
                    <a:srgbClr val="FFFFFF"/>
                  </a:solidFill>
                  <a:latin typeface="Arial"/>
                  <a:ea typeface="Arial"/>
                  <a:cs typeface="Arial"/>
                  <a:sym typeface="Arial"/>
                </a:defRPr>
              </a:lvl1pPr>
            </a:lstStyle>
            <a:p>
              <a:r>
                <a:t>AO4 Evaluation: Summary</a:t>
              </a:r>
            </a:p>
          </p:txBody>
        </p:sp>
      </p:grpSp>
      <p:sp>
        <p:nvSpPr>
          <p:cNvPr id="182" name="TextBox 1"/>
          <p:cNvSpPr txBox="1"/>
          <p:nvPr/>
        </p:nvSpPr>
        <p:spPr>
          <a:xfrm>
            <a:off x="443752" y="1546412"/>
            <a:ext cx="11524131" cy="3739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indent="-457200">
              <a:spcBef>
                <a:spcPts val="1200"/>
              </a:spcBef>
              <a:buClr>
                <a:srgbClr val="D74120"/>
              </a:buClr>
              <a:buSzPct val="100000"/>
              <a:buFont typeface="Arial"/>
              <a:buChar char="•"/>
              <a:defRPr sz="2400">
                <a:latin typeface="Arial"/>
                <a:ea typeface="Arial"/>
                <a:cs typeface="Arial"/>
                <a:sym typeface="Arial"/>
              </a:defRPr>
            </a:pPr>
            <a:r>
              <a:t>Your judgement, recommendation or justification should be based on the  evidence.</a:t>
            </a:r>
          </a:p>
          <a:p>
            <a:pPr marL="457200" indent="-457200">
              <a:spcBef>
                <a:spcPts val="1200"/>
              </a:spcBef>
              <a:buClr>
                <a:srgbClr val="D74120"/>
              </a:buClr>
              <a:buSzPct val="100000"/>
              <a:buFont typeface="Arial"/>
              <a:buChar char="•"/>
              <a:defRPr sz="2400">
                <a:latin typeface="Arial"/>
                <a:ea typeface="Arial"/>
                <a:cs typeface="Arial"/>
                <a:sym typeface="Arial"/>
              </a:defRPr>
            </a:pPr>
            <a:r>
              <a:t>Show that you have understood the issues being discussed and that you can relate them to the scenario so you are answering in the business context.</a:t>
            </a:r>
          </a:p>
          <a:p>
            <a:pPr marL="457200" indent="-457200">
              <a:spcBef>
                <a:spcPts val="1200"/>
              </a:spcBef>
              <a:buClr>
                <a:srgbClr val="D74120"/>
              </a:buClr>
              <a:buSzPct val="100000"/>
              <a:buFont typeface="Arial"/>
              <a:buChar char="•"/>
              <a:defRPr sz="2400">
                <a:latin typeface="Arial"/>
                <a:ea typeface="Arial"/>
                <a:cs typeface="Arial"/>
                <a:sym typeface="Arial"/>
              </a:defRPr>
            </a:pPr>
            <a:r>
              <a:t>Arrive at a judgement when you have to make a decision, making sure there is support for your reasoning and why.</a:t>
            </a:r>
          </a:p>
          <a:p>
            <a:pPr marL="457200" indent="-457200">
              <a:spcBef>
                <a:spcPts val="1200"/>
              </a:spcBef>
              <a:buClr>
                <a:srgbClr val="D74120"/>
              </a:buClr>
              <a:buSzPct val="100000"/>
              <a:buFont typeface="Arial"/>
              <a:buChar char="•"/>
              <a:defRPr sz="2400">
                <a:latin typeface="Arial"/>
                <a:ea typeface="Arial"/>
                <a:cs typeface="Arial"/>
                <a:sym typeface="Arial"/>
              </a:defRPr>
            </a:pPr>
            <a:r>
              <a:t>You must ensure that your answer is in the context of the business the question is about, as these types of questions will allocate marks for knowledge, application and analysis as well.</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cf4a81-aca0-43b6-bff7-87efdc296efa">
      <Terms xmlns="http://schemas.microsoft.com/office/infopath/2007/PartnerControls"/>
    </lcf76f155ced4ddcb4097134ff3c332f>
    <TaxCatchAll xmlns="7424b78e-8606-4fd1-9a19-b6b90bbc0a1b" xsi:nil="true"/>
    <_dlc_DocId xmlns="9ad1216b-cdc1-40e2-a0c2-94597fd44697">7VPTP7ZE6X33-1933993375-2252</_dlc_DocId>
    <_dlc_DocIdUrl xmlns="9ad1216b-cdc1-40e2-a0c2-94597fd44697">
      <Url>https://cambridgeorg.sharepoint.com/sites/cie/education/pd/Curriculum_Support/_layouts/15/DocIdRedir.aspx?ID=7VPTP7ZE6X33-1933993375-2252</Url>
      <Description>7VPTP7ZE6X33-1933993375-2252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70FC16EDE49814FBBE83568B9FA2901" ma:contentTypeVersion="17" ma:contentTypeDescription="Create a new document." ma:contentTypeScope="" ma:versionID="022f5e1d981b14d7005f3600e8ff7e4f">
  <xsd:schema xmlns:xsd="http://www.w3.org/2001/XMLSchema" xmlns:xs="http://www.w3.org/2001/XMLSchema" xmlns:p="http://schemas.microsoft.com/office/2006/metadata/properties" xmlns:ns2="9ad1216b-cdc1-40e2-a0c2-94597fd44697" xmlns:ns3="3fcf4a81-aca0-43b6-bff7-87efdc296efa" xmlns:ns4="7424b78e-8606-4fd1-9a19-b6b90bbc0a1b" targetNamespace="http://schemas.microsoft.com/office/2006/metadata/properties" ma:root="true" ma:fieldsID="f273b407d20b6eb33550fabe3d54ad2e" ns2:_="" ns3:_="" ns4:_="">
    <xsd:import namespace="9ad1216b-cdc1-40e2-a0c2-94597fd44697"/>
    <xsd:import namespace="3fcf4a81-aca0-43b6-bff7-87efdc296efa"/>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MediaServiceSearchPropertie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cf4a81-aca0-43b6-bff7-87efdc296e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3C3080-D502-478F-A86D-DBC9C3051856}">
  <ds:schemaRef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3fcf4a81-aca0-43b6-bff7-87efdc296efa"/>
    <ds:schemaRef ds:uri="http://purl.org/dc/elements/1.1/"/>
    <ds:schemaRef ds:uri="http://schemas.microsoft.com/office/2006/metadata/properties"/>
    <ds:schemaRef ds:uri="7424b78e-8606-4fd1-9a19-b6b90bbc0a1b"/>
    <ds:schemaRef ds:uri="http://purl.org/dc/terms/"/>
    <ds:schemaRef ds:uri="9ad1216b-cdc1-40e2-a0c2-94597fd44697"/>
    <ds:schemaRef ds:uri="http://www.w3.org/XML/1998/namespace"/>
  </ds:schemaRefs>
</ds:datastoreItem>
</file>

<file path=customXml/itemProps2.xml><?xml version="1.0" encoding="utf-8"?>
<ds:datastoreItem xmlns:ds="http://schemas.openxmlformats.org/officeDocument/2006/customXml" ds:itemID="{F8071C6D-0141-49A1-977C-1B97C93B3FCE}">
  <ds:schemaRefs>
    <ds:schemaRef ds:uri="http://schemas.microsoft.com/sharepoint/v3/contenttype/forms"/>
  </ds:schemaRefs>
</ds:datastoreItem>
</file>

<file path=customXml/itemProps3.xml><?xml version="1.0" encoding="utf-8"?>
<ds:datastoreItem xmlns:ds="http://schemas.openxmlformats.org/officeDocument/2006/customXml" ds:itemID="{268CDCC4-1A37-451C-8BF8-D033BF53861A}">
  <ds:schemaRefs>
    <ds:schemaRef ds:uri="http://schemas.microsoft.com/sharepoint/events"/>
  </ds:schemaRefs>
</ds:datastoreItem>
</file>

<file path=customXml/itemProps4.xml><?xml version="1.0" encoding="utf-8"?>
<ds:datastoreItem xmlns:ds="http://schemas.openxmlformats.org/officeDocument/2006/customXml" ds:itemID="{D0DA1F2C-2EE7-4E6F-A0FD-961847588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3fcf4a81-aca0-43b6-bff7-87efdc296efa"/>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2542</Words>
  <Application>Microsoft Office PowerPoint</Application>
  <PresentationFormat>Widescreen</PresentationFormat>
  <Paragraphs>121</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Bliss Pro Regular</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Karolyn Feliciani</cp:lastModifiedBy>
  <cp:revision>1</cp:revision>
  <dcterms:modified xsi:type="dcterms:W3CDTF">2025-07-24T09:22:15Z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0x010100370FC16EDE49814FBBE83568B9FA2901</vt:lpwstr>
  </property>
  <property fmtid="{D5CDD505-2E9C-101B-9397-08002B2CF9AE}" pid="3" name="_dlc_DocIdItemGuid">
    <vt:lpwstr>010ec309-b4ba-4be8-bd31-2d725c0753b2</vt:lpwstr>
  </property>
  <property fmtid="{D5CDD505-2E9C-101B-9397-08002B2CF9AE}" pid="4" name="MediaServiceImageTags">
    <vt:lpwstr/>
  </property>
</Properties>
</file>