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3662" r:id="rId6"/>
  </p:sldMasterIdLst>
  <p:sldIdLst>
    <p:sldId id="336" r:id="rId7"/>
    <p:sldId id="354" r:id="rId8"/>
    <p:sldId id="348" r:id="rId9"/>
    <p:sldId id="308" r:id="rId10"/>
    <p:sldId id="337" r:id="rId11"/>
    <p:sldId id="338" r:id="rId12"/>
    <p:sldId id="339" r:id="rId13"/>
    <p:sldId id="340" r:id="rId14"/>
    <p:sldId id="342" r:id="rId15"/>
    <p:sldId id="343" r:id="rId16"/>
    <p:sldId id="344" r:id="rId17"/>
    <p:sldId id="345" r:id="rId18"/>
    <p:sldId id="346" r:id="rId19"/>
    <p:sldId id="347" r:id="rId20"/>
    <p:sldId id="353" r:id="rId21"/>
    <p:sldId id="349" r:id="rId22"/>
    <p:sldId id="350" r:id="rId23"/>
    <p:sldId id="35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4120"/>
    <a:srgbClr val="F4BF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79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0" y="4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3C682-C8EA-AE66-BE58-E36D717469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F5D646-1887-4C33-41DC-FD76AE8BBC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D86C97-2AB7-F51C-6423-71A5C22CA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E229-382F-4A76-B68B-5DA1605A8730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A02456-2628-DB22-367C-4CE461143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6B067C-D1EA-07AA-5EC4-2249841A0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804B3-631A-4528-BEEF-A41570A63E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5983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C856E-863F-7FA0-A882-38C1B0FA8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70F893-930C-B86E-D042-170B4D7820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61398-9860-8ED8-A247-507589F89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E229-382F-4A76-B68B-5DA1605A8730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DB9612-2FEE-3B17-B82F-AFBFDA7D8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F5E347-5895-B52F-F75F-A474F2F5A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804B3-631A-4528-BEEF-A41570A63E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7067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96552B-0A52-EB65-F4F5-A19D6BB96A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17615F-7276-756C-503A-FAA9968C1F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07E07-2A4C-8E35-5E56-0353CCB30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E229-382F-4A76-B68B-5DA1605A8730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843C56-1715-5A10-D1B3-F743312E0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8289FF-DEBA-1445-5AC3-0CEC605A5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804B3-631A-4528-BEEF-A41570A63E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7224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2821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995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04111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106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50660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4465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8748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4896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0528B-1C32-E657-1C0E-4D8860DB0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3A6E50-18CF-7862-4558-F3301CBC9E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04379-A070-C3A1-CBC9-5816DDC44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E229-382F-4A76-B68B-5DA1605A8730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C2C8A9-AFD2-AD12-74A8-BAC66D93C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C4ECB3-4AF3-9677-C817-36E9ED677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804B3-631A-4528-BEEF-A41570A63E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94000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492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714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84800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9192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343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782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9530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1457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6942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973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957B7-DAD9-516B-CEFB-6B584252A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019528-A168-F806-E614-D42D7E5507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A2CA08-5112-50F7-5DA3-A3AA467CE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E229-382F-4A76-B68B-5DA1605A8730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D711F9-2724-0DD9-0A43-19EC22B7F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384660-2DDA-7A82-2694-E689C4CCF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804B3-631A-4528-BEEF-A41570A63E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90837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6874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0686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66725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6049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542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7824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9703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70911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3369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6828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A0FF6-437B-417A-BC6D-D2890416F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72E960-85CC-93B0-1B14-75F7FC38D3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1BD663-1973-DC37-26AF-22AD77148B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32EF56-4CDD-C97D-24A8-4A0F7F0F6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E229-382F-4A76-B68B-5DA1605A8730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104710-A1F5-3FD2-1742-36536EC56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6DE0F5-79E6-A483-B4CD-C4831F50F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804B3-631A-4528-BEEF-A41570A63E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11336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1310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3676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2335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0195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8619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5510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99C4A-BF96-37FC-B9AB-C80F479FB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47A213-0B8E-2889-CE41-CAB76BB55E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DE45A3-DD24-9D58-0FB1-8DE29F35A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716D24-7CEB-CEBD-CF42-8D90C46083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242E3A-C2F2-1D19-9427-954C0D8273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DDF332-A138-502F-E90D-8D107E374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E229-382F-4A76-B68B-5DA1605A8730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D7C3F3-F17F-944B-6E52-D253455F0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366927-CBF6-BBCF-6040-3A9798843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804B3-631A-4528-BEEF-A41570A63E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686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44D8F-99D4-7A1B-27F4-C42D810F1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2A107E-0F1F-BCAD-F78B-77030ACBD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E229-382F-4A76-B68B-5DA1605A8730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B08C00-4601-ED07-8A40-CBDE26CFE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FD0E1D-CDA7-CF58-8B5E-3A140833A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804B3-631A-4528-BEEF-A41570A63E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25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8950A5-BABB-0A13-752C-203556755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E229-382F-4A76-B68B-5DA1605A8730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CE92B1-752B-BF18-C1E4-B6FA53E31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46F1B1-29E9-B4FD-9C7D-D27B460B7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804B3-631A-4528-BEEF-A41570A63E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570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DB001-7405-8425-A762-B40AAACF7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6D2BF-EC8D-2AF1-BD85-DAE7D20C1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C6E3EE-9442-9957-A520-F71876D0D1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D0BED2-26AC-D57A-5FF2-8D75A7F2A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E229-382F-4A76-B68B-5DA1605A8730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6AA04F-1C1A-FE81-05D3-1CD373DDC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3CDB86-FB89-B0FC-1AA4-94C48AD00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804B3-631A-4528-BEEF-A41570A63E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315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B8D6A-7E13-16F2-B7B3-69343729D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F58329-D8C2-E10B-E859-D8736EE07B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7F6ED6-F832-D7CA-68E9-A7DEBE734A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F6135D-BCFC-AC80-8D99-1521F27FB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E229-382F-4A76-B68B-5DA1605A8730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A2F548-2D98-0B0E-7F8F-0374C3FF6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9B0EC6-D278-6EF3-C1BF-D72009DE7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804B3-631A-4528-BEEF-A41570A63E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948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slideLayout" Target="../slideLayouts/slideLayout39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33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29" Type="http://schemas.openxmlformats.org/officeDocument/2006/relationships/slideLayout" Target="../slideLayouts/slideLayout4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32" Type="http://schemas.openxmlformats.org/officeDocument/2006/relationships/slideLayout" Target="../slideLayouts/slideLayout45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44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40.xml"/><Relationship Id="rId30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B2FA8F-E504-9BA5-0DAD-034A2F57B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81AC25-6BE5-468F-2014-3A1CC96C4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247E64-367B-BEFF-730F-C05629DE29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D4E229-382F-4A76-B68B-5DA1605A8730}" type="datetimeFigureOut">
              <a:rPr lang="en-GB" smtClean="0"/>
              <a:t>06/06/2025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BA3555-CA2D-C65A-D3C3-43AA9E97BE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15BBA7-5716-F474-ED59-78823F87AD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C804B3-631A-4528-BEEF-A41570A63E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907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007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  <p:sldLayoutId id="2147483684" r:id="rId22"/>
    <p:sldLayoutId id="2147483685" r:id="rId23"/>
    <p:sldLayoutId id="2147483686" r:id="rId24"/>
    <p:sldLayoutId id="2147483687" r:id="rId25"/>
    <p:sldLayoutId id="2147483688" r:id="rId26"/>
    <p:sldLayoutId id="2147483689" r:id="rId27"/>
    <p:sldLayoutId id="2147483690" r:id="rId28"/>
    <p:sldLayoutId id="2147483691" r:id="rId29"/>
    <p:sldLayoutId id="2147483692" r:id="rId30"/>
    <p:sldLayoutId id="2147483693" r:id="rId31"/>
    <p:sldLayoutId id="214748369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0" y="0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687881"/>
          </a:xfrm>
          <a:solidFill>
            <a:srgbClr val="D74120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3600" b="1" kern="10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Understanding writer’s </a:t>
            </a:r>
            <a:r>
              <a:rPr lang="en-GB" sz="3600" b="1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use of language for effects</a:t>
            </a:r>
          </a:p>
          <a:p>
            <a:pPr marL="0" indent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3600" b="1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</a:t>
            </a:r>
            <a:r>
              <a:rPr lang="en-GB" sz="3600" b="1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art 1</a:t>
            </a:r>
            <a:endParaRPr lang="en-GB" sz="36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9AAED-76D2-A879-90A1-DF62ACF5E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855" y="846932"/>
            <a:ext cx="11627999" cy="72000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They all mean something similar: that she moved quickly down the road.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9D4D4-9F86-BBA8-0786-7D77D861B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2530549"/>
            <a:ext cx="11623040" cy="2756675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‘Dashed’, however, suggests that she was in a hurry.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‘Hurtled’ suggests that she was moving so fast that she was barely in control. This is more than being in a hurry; it suggests that she was on a mission to get somewhere as quickly as possible. </a:t>
            </a:r>
          </a:p>
        </p:txBody>
      </p:sp>
    </p:spTree>
    <p:extLst>
      <p:ext uri="{BB962C8B-B14F-4D97-AF65-F5344CB8AC3E}">
        <p14:creationId xmlns:p14="http://schemas.microsoft.com/office/powerpoint/2010/main" val="44057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9AAED-76D2-A879-90A1-DF62ACF5E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0" y="792126"/>
            <a:ext cx="11627999" cy="2705986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3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Here is a selection of </a:t>
            </a:r>
            <a:r>
              <a:rPr lang="en-GB" sz="3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verb</a:t>
            </a:r>
            <a:r>
              <a:rPr lang="en-GB" sz="3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 that all describe how you could express yourself loudly:</a:t>
            </a:r>
            <a:br>
              <a:rPr lang="en-GB" sz="3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n-GB" sz="4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n-GB" sz="3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GB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9D4D4-9F86-BBA8-0786-7D77D861B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2700670"/>
            <a:ext cx="11623040" cy="3827721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Which of these would you use if you wanted to suggest:</a:t>
            </a:r>
          </a:p>
          <a:p>
            <a:pPr marL="800100" lvl="1" indent="-342900">
              <a:lnSpc>
                <a:spcPct val="115000"/>
              </a:lnSpc>
              <a:buFont typeface="+mj-lt"/>
              <a:buAutoNum type="arabicPeriod"/>
            </a:pP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Anger?</a:t>
            </a:r>
          </a:p>
          <a:p>
            <a:pPr marL="800100" lvl="1" indent="-342900">
              <a:lnSpc>
                <a:spcPct val="115000"/>
              </a:lnSpc>
              <a:buFont typeface="+mj-lt"/>
              <a:buAutoNum type="arabicPeriod"/>
            </a:pP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Fear?</a:t>
            </a:r>
          </a:p>
          <a:p>
            <a:pPr marL="800100" lvl="1" indent="-342900">
              <a:lnSpc>
                <a:spcPct val="115000"/>
              </a:lnSpc>
              <a:buFont typeface="+mj-lt"/>
              <a:buAutoNum type="arabicPeriod"/>
            </a:pP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Pain?</a:t>
            </a:r>
            <a:endParaRPr lang="en-GB" sz="28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1" indent="0">
              <a:lnSpc>
                <a:spcPct val="115000"/>
              </a:lnSpc>
              <a:buNone/>
            </a:pPr>
            <a:endParaRPr lang="en-GB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1" indent="0">
              <a:lnSpc>
                <a:spcPct val="115000"/>
              </a:lnSpc>
              <a:buNone/>
            </a:pP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Which verb is the least interesting, suggesting very little beyond the meaning?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310F44-9C2F-D1E6-76E4-00388DCB4AF7}"/>
              </a:ext>
            </a:extLst>
          </p:cNvPr>
          <p:cNvSpPr txBox="1"/>
          <p:nvPr/>
        </p:nvSpPr>
        <p:spPr>
          <a:xfrm>
            <a:off x="712528" y="1852731"/>
            <a:ext cx="1109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shouted      bellowed      screamed      shrieked	 cried out</a:t>
            </a:r>
            <a:r>
              <a:rPr lang="en-GB" sz="1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8042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9AAED-76D2-A879-90A1-DF62ACF5E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Here is a selection of verbs that all describe the consuming of food:</a:t>
            </a:r>
            <a:endParaRPr lang="en-GB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9D4D4-9F86-BBA8-0786-7D77D861B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73492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3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eat	       devour		nibble		bolt (down)		munch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3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Which of these would you use if you wanted to suggest:</a:t>
            </a:r>
          </a:p>
          <a:p>
            <a:pPr marL="1257300" lvl="2" indent="-342900">
              <a:lnSpc>
                <a:spcPct val="115000"/>
              </a:lnSpc>
              <a:buFont typeface="+mj-lt"/>
              <a:buAutoNum type="arabicPeriod"/>
            </a:pPr>
            <a:r>
              <a:rPr lang="en-GB" sz="3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Someone consuming food greedily or very quickly?</a:t>
            </a:r>
          </a:p>
          <a:p>
            <a:pPr marL="1257300" lvl="2" indent="-342900">
              <a:lnSpc>
                <a:spcPct val="115000"/>
              </a:lnSpc>
              <a:buFont typeface="+mj-lt"/>
              <a:buAutoNum type="arabicPeriod"/>
            </a:pPr>
            <a:r>
              <a:rPr lang="en-GB" sz="3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Someone with a big appetite?</a:t>
            </a:r>
          </a:p>
          <a:p>
            <a:pPr marL="1257300" lvl="2" indent="-342900">
              <a:lnSpc>
                <a:spcPct val="115000"/>
              </a:lnSpc>
              <a:buFont typeface="+mj-lt"/>
              <a:buAutoNum type="arabicPeriod"/>
            </a:pPr>
            <a:r>
              <a:rPr lang="en-GB" sz="3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Someone who wasn’t enjoying their food?</a:t>
            </a:r>
          </a:p>
          <a:p>
            <a:pPr marL="1257300" lvl="2" indent="-342900">
              <a:lnSpc>
                <a:spcPct val="115000"/>
              </a:lnSpc>
              <a:buFont typeface="+mj-lt"/>
              <a:buAutoNum type="arabicPeriod"/>
            </a:pPr>
            <a:r>
              <a:rPr lang="en-GB" sz="3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Some one who was enjoying their food?</a:t>
            </a:r>
          </a:p>
          <a:p>
            <a:pPr marL="457200">
              <a:lnSpc>
                <a:spcPct val="115000"/>
              </a:lnSpc>
              <a:buNone/>
            </a:pPr>
            <a:r>
              <a:rPr lang="en-GB" sz="3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3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Which word is the least interesting, suggesting very little beyond the meaning?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798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9AAED-76D2-A879-90A1-DF62ACF5E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1" y="1007999"/>
            <a:ext cx="11627999" cy="1990381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Read through the passage below. The verbs used express a clear meaning but don’t suggest very much beyond that. Replace the verbs that are underlined with ones that mean something similar, so that the passage creates a sense of greater excitement. You can change prepositions or word order if it allows your version to have greater effect!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2E948FE-26B7-3C36-C9F7-141F556105E0}"/>
              </a:ext>
            </a:extLst>
          </p:cNvPr>
          <p:cNvSpPr/>
          <p:nvPr/>
        </p:nvSpPr>
        <p:spPr>
          <a:xfrm>
            <a:off x="794679" y="2998380"/>
            <a:ext cx="10398642" cy="3317360"/>
          </a:xfrm>
          <a:prstGeom prst="roundRect">
            <a:avLst/>
          </a:prstGeom>
          <a:ln>
            <a:solidFill>
              <a:srgbClr val="D7412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>
              <a:lnSpc>
                <a:spcPct val="115000"/>
              </a:lnSpc>
              <a:spcAft>
                <a:spcPts val="800"/>
              </a:spcAft>
            </a:pPr>
            <a:r>
              <a:rPr lang="en-GB" sz="28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</a:t>
            </a:r>
            <a:r>
              <a:rPr lang="en-GB" sz="2800" i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walked quickly</a:t>
            </a:r>
            <a:r>
              <a:rPr lang="en-GB" sz="28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down the road, </a:t>
            </a:r>
            <a:r>
              <a:rPr lang="en-GB" sz="2800" i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stopping</a:t>
            </a:r>
            <a:r>
              <a:rPr lang="en-GB" sz="28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when he reached the corner. He </a:t>
            </a:r>
            <a:r>
              <a:rPr lang="en-GB" sz="2800" i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looked</a:t>
            </a:r>
            <a:r>
              <a:rPr lang="en-GB" sz="28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800" i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along</a:t>
            </a:r>
            <a:r>
              <a:rPr lang="en-GB" sz="28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the street to his right. Suddenly, a loud noise </a:t>
            </a:r>
            <a:r>
              <a:rPr lang="en-GB" sz="2800" i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sounded in</a:t>
            </a:r>
            <a:r>
              <a:rPr lang="en-GB" sz="28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his ears. A plume of thick smoke </a:t>
            </a:r>
            <a:r>
              <a:rPr lang="en-GB" sz="2800" i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went up</a:t>
            </a:r>
            <a:r>
              <a:rPr lang="en-GB" sz="28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into the sky and another bang </a:t>
            </a:r>
            <a:r>
              <a:rPr lang="en-GB" sz="2800" i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was heard</a:t>
            </a:r>
            <a:r>
              <a:rPr lang="en-GB" sz="28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on the street. People were </a:t>
            </a:r>
            <a:r>
              <a:rPr lang="en-GB" sz="2800" i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running away</a:t>
            </a:r>
            <a:r>
              <a:rPr lang="en-GB" sz="28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from the smoke. He</a:t>
            </a:r>
            <a:r>
              <a:rPr lang="en-GB" sz="2800" i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started to walk</a:t>
            </a:r>
            <a:r>
              <a:rPr lang="en-GB" sz="28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its direction</a:t>
            </a: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5067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645BEB2-2A2A-D9A2-40E1-1C3921348F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9650570"/>
              </p:ext>
            </p:extLst>
          </p:nvPr>
        </p:nvGraphicFramePr>
        <p:xfrm>
          <a:off x="498764" y="956929"/>
          <a:ext cx="11388437" cy="56737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34530">
                  <a:extLst>
                    <a:ext uri="{9D8B030D-6E8A-4147-A177-3AD203B41FA5}">
                      <a16:colId xmlns:a16="http://schemas.microsoft.com/office/drawing/2014/main" val="191583498"/>
                    </a:ext>
                  </a:extLst>
                </a:gridCol>
                <a:gridCol w="5853907">
                  <a:extLst>
                    <a:ext uri="{9D8B030D-6E8A-4147-A177-3AD203B41FA5}">
                      <a16:colId xmlns:a16="http://schemas.microsoft.com/office/drawing/2014/main" val="1864549440"/>
                    </a:ext>
                  </a:extLst>
                </a:gridCol>
              </a:tblGrid>
              <a:tr h="583681">
                <a:tc>
                  <a:txBody>
                    <a:bodyPr/>
                    <a:lstStyle/>
                    <a:p>
                      <a:r>
                        <a:rPr lang="en-GB" sz="2800" dirty="0"/>
                        <a:t>Original word / phrase</a:t>
                      </a:r>
                    </a:p>
                  </a:txBody>
                  <a:tcPr>
                    <a:solidFill>
                      <a:srgbClr val="D7412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Your word / phrase</a:t>
                      </a:r>
                    </a:p>
                  </a:txBody>
                  <a:tcPr>
                    <a:solidFill>
                      <a:srgbClr val="D7412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1058427"/>
                  </a:ext>
                </a:extLst>
              </a:tr>
              <a:tr h="6858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i="1" u="none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walked quickly</a:t>
                      </a:r>
                      <a:endParaRPr lang="en-GB" sz="2400" u="none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4BFB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4BF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1034698"/>
                  </a:ext>
                </a:extLst>
              </a:tr>
              <a:tr h="6228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i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stopping</a:t>
                      </a:r>
                    </a:p>
                  </a:txBody>
                  <a:tcPr>
                    <a:solidFill>
                      <a:srgbClr val="F4BFB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4BF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0381630"/>
                  </a:ext>
                </a:extLst>
              </a:tr>
              <a:tr h="202242">
                <a:tc>
                  <a:txBody>
                    <a:bodyPr/>
                    <a:lstStyle/>
                    <a:p>
                      <a:r>
                        <a:rPr lang="en-GB" sz="2400" i="1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looked along</a:t>
                      </a:r>
                    </a:p>
                    <a:p>
                      <a:endParaRPr lang="en-GB" sz="800" i="1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4BFB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4BF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1776532"/>
                  </a:ext>
                </a:extLst>
              </a:tr>
              <a:tr h="606039">
                <a:tc>
                  <a:txBody>
                    <a:bodyPr/>
                    <a:lstStyle/>
                    <a:p>
                      <a:r>
                        <a:rPr lang="en-GB" sz="2400" i="1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sounded in</a:t>
                      </a:r>
                    </a:p>
                  </a:txBody>
                  <a:tcPr>
                    <a:solidFill>
                      <a:srgbClr val="F4BFB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4BF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0607191"/>
                  </a:ext>
                </a:extLst>
              </a:tr>
              <a:tr h="705408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n-GB" sz="2400" i="1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was heard</a:t>
                      </a:r>
                      <a:endParaRPr lang="en-GB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4BFB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4BF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609542"/>
                  </a:ext>
                </a:extLst>
              </a:tr>
              <a:tr h="705408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n-GB" sz="24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went up</a:t>
                      </a:r>
                    </a:p>
                  </a:txBody>
                  <a:tcPr>
                    <a:solidFill>
                      <a:srgbClr val="F4BFB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4BF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5953134"/>
                  </a:ext>
                </a:extLst>
              </a:tr>
              <a:tr h="592719">
                <a:tc>
                  <a:txBody>
                    <a:bodyPr/>
                    <a:lstStyle/>
                    <a:p>
                      <a:r>
                        <a:rPr lang="en-GB" sz="2400" i="1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running away</a:t>
                      </a:r>
                    </a:p>
                  </a:txBody>
                  <a:tcPr>
                    <a:solidFill>
                      <a:srgbClr val="F4BFB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4BF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44812"/>
                  </a:ext>
                </a:extLst>
              </a:tr>
              <a:tr h="592719">
                <a:tc>
                  <a:txBody>
                    <a:bodyPr/>
                    <a:lstStyle/>
                    <a:p>
                      <a:r>
                        <a:rPr lang="en-GB" sz="2400" dirty="0"/>
                        <a:t>started to walk</a:t>
                      </a:r>
                    </a:p>
                  </a:txBody>
                  <a:tcPr>
                    <a:solidFill>
                      <a:srgbClr val="F4BFB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4BF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90863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90333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5C0F256C-7C78-4622-E338-955877469853}"/>
              </a:ext>
            </a:extLst>
          </p:cNvPr>
          <p:cNvSpPr/>
          <p:nvPr/>
        </p:nvSpPr>
        <p:spPr>
          <a:xfrm>
            <a:off x="3396000" y="1787235"/>
            <a:ext cx="5400000" cy="3600000"/>
          </a:xfrm>
          <a:prstGeom prst="ellipse">
            <a:avLst/>
          </a:prstGeom>
          <a:solidFill>
            <a:srgbClr val="D74120"/>
          </a:solidFill>
          <a:ln>
            <a:solidFill>
              <a:srgbClr val="D7412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/>
              <a:t>Putting it into practice</a:t>
            </a:r>
          </a:p>
        </p:txBody>
      </p:sp>
    </p:spTree>
    <p:extLst>
      <p:ext uri="{BB962C8B-B14F-4D97-AF65-F5344CB8AC3E}">
        <p14:creationId xmlns:p14="http://schemas.microsoft.com/office/powerpoint/2010/main" val="40316056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9D4D4-9F86-BBA8-0786-7D77D861B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978196"/>
            <a:ext cx="11623040" cy="5508394"/>
          </a:xfrm>
        </p:spPr>
        <p:txBody>
          <a:bodyPr/>
          <a:lstStyle/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 Paper 1 Questions 3c and 3d ask you to consider </a:t>
            </a:r>
            <a:r>
              <a:rPr lang="en-GB" sz="2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how the writer’s choice of words creates effect. </a:t>
            </a: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Here is an example of a Question 3c: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0E4B5B3-06BA-C4F9-4E19-0EB24754978A}"/>
              </a:ext>
            </a:extLst>
          </p:cNvPr>
          <p:cNvSpPr/>
          <p:nvPr/>
        </p:nvSpPr>
        <p:spPr>
          <a:xfrm>
            <a:off x="824096" y="2199006"/>
            <a:ext cx="10334847" cy="3913511"/>
          </a:xfrm>
          <a:prstGeom prst="roundRect">
            <a:avLst/>
          </a:prstGeom>
          <a:ln>
            <a:solidFill>
              <a:srgbClr val="D7412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Use </a:t>
            </a:r>
            <a:r>
              <a:rPr lang="en-GB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one</a:t>
            </a:r>
            <a:r>
              <a:rPr lang="en-GB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example from the text below to explain how the writer uses language to suggest the reactions of the people in Redding to Annie’s arrival.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Use your own words in your explanation. </a:t>
            </a:r>
            <a:endParaRPr lang="en-GB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24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‘To her astonishment, jostling crowds lined the street. Had everyone really come out just to watch her ride by? She grinned and waved back, coming to a halt as yet more well-wishers swarmed and buzzed around her, demanding autographs.’</a:t>
            </a:r>
            <a:endParaRPr lang="en-GB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320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9AAED-76D2-A879-90A1-DF62ACF5E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1" y="1007999"/>
            <a:ext cx="11627999" cy="1267367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3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Top tips</a:t>
            </a:r>
            <a:endParaRPr lang="en-GB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9D4D4-9F86-BBA8-0786-7D77D861B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 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2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Choose the most interesting word</a:t>
            </a: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the one that suggests more than a simple meaning. Be careful: there are some that are not as interesting as others.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Explain clearly what your chosen word </a:t>
            </a:r>
            <a:r>
              <a:rPr lang="en-GB" sz="2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means</a:t>
            </a: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context.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2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Avoid repeating that word</a:t>
            </a: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your explanation of what it means.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Then explain what that word </a:t>
            </a:r>
            <a:r>
              <a:rPr lang="en-GB" sz="2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suggests</a:t>
            </a: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8566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9AAED-76D2-A879-90A1-DF62ACF5E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>
                <a:latin typeface="Aptos" panose="020B0004020202020204" pitchFamily="34" charset="0"/>
              </a:rPr>
              <a:t>Example answer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B42254E-0D7D-16C9-C727-75F3894158E6}"/>
              </a:ext>
            </a:extLst>
          </p:cNvPr>
          <p:cNvSpPr/>
          <p:nvPr/>
        </p:nvSpPr>
        <p:spPr>
          <a:xfrm>
            <a:off x="747823" y="2260578"/>
            <a:ext cx="10696354" cy="2658140"/>
          </a:xfrm>
          <a:prstGeom prst="roundRect">
            <a:avLst/>
          </a:prstGeom>
          <a:ln>
            <a:solidFill>
              <a:srgbClr val="D7412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28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writer uses the word ‘swarmed’ to describe the way that people crowd around her. The word suggests a huge number of insects, that the number of people made them rather anonymous rather than individual people, making the experience rather intimidating for the writer, something she couldn’t control, perhaps. </a:t>
            </a:r>
            <a:endParaRPr lang="en-GB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52ED85C7-A2DB-740A-689E-926F00C903C6}"/>
              </a:ext>
            </a:extLst>
          </p:cNvPr>
          <p:cNvSpPr/>
          <p:nvPr/>
        </p:nvSpPr>
        <p:spPr>
          <a:xfrm>
            <a:off x="4707010" y="452094"/>
            <a:ext cx="2573980" cy="1275906"/>
          </a:xfrm>
          <a:prstGeom prst="wedgeEllipseCallout">
            <a:avLst>
              <a:gd name="adj1" fmla="val -6709"/>
              <a:gd name="adj2" fmla="val 118616"/>
            </a:avLst>
          </a:prstGeom>
          <a:ln>
            <a:solidFill>
              <a:srgbClr val="D7412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Word identified</a:t>
            </a:r>
          </a:p>
        </p:txBody>
      </p: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6B574DBA-3FDA-31FA-30BE-E25ABC546AE7}"/>
              </a:ext>
            </a:extLst>
          </p:cNvPr>
          <p:cNvSpPr/>
          <p:nvPr/>
        </p:nvSpPr>
        <p:spPr>
          <a:xfrm>
            <a:off x="8100239" y="553563"/>
            <a:ext cx="2888512" cy="908874"/>
          </a:xfrm>
          <a:prstGeom prst="wedgeEllipseCallout">
            <a:avLst>
              <a:gd name="adj1" fmla="val -45128"/>
              <a:gd name="adj2" fmla="val 170127"/>
            </a:avLst>
          </a:prstGeom>
          <a:ln>
            <a:solidFill>
              <a:srgbClr val="D7412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Meaning explained</a:t>
            </a: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9D123517-9BF3-0780-C5CB-52EAEDC80729}"/>
              </a:ext>
            </a:extLst>
          </p:cNvPr>
          <p:cNvSpPr/>
          <p:nvPr/>
        </p:nvSpPr>
        <p:spPr>
          <a:xfrm>
            <a:off x="8931349" y="5082362"/>
            <a:ext cx="3104707" cy="1512226"/>
          </a:xfrm>
          <a:prstGeom prst="wedgeEllipseCallout">
            <a:avLst>
              <a:gd name="adj1" fmla="val -14644"/>
              <a:gd name="adj2" fmla="val -102213"/>
            </a:avLst>
          </a:prstGeom>
          <a:ln>
            <a:solidFill>
              <a:srgbClr val="D7412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Effect discussed</a:t>
            </a:r>
            <a:endParaRPr lang="en-GB" sz="2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D49E94-2B39-DED7-749A-E38D5DF220DA}"/>
              </a:ext>
            </a:extLst>
          </p:cNvPr>
          <p:cNvSpPr txBox="1"/>
          <p:nvPr/>
        </p:nvSpPr>
        <p:spPr>
          <a:xfrm>
            <a:off x="467832" y="5451296"/>
            <a:ext cx="87177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Other possible choices</a:t>
            </a:r>
            <a:r>
              <a:rPr lang="en-GB" sz="2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jostling, buzzed, demanded.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927182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C7CB9-29D7-0F11-0619-2A9C94769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EF5FC882-D51F-8F51-1CDD-B536C092990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0" y="0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275980-DC48-AD47-BBB4-93ECF78136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529390"/>
            <a:ext cx="11463443" cy="5889518"/>
          </a:xfrm>
          <a:solidFill>
            <a:srgbClr val="D74120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400" b="1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Learning objective: </a:t>
            </a:r>
          </a:p>
          <a:p>
            <a:pPr marL="0" indent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4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Understanding how language is used by writers to create meaning and effect.</a:t>
            </a:r>
          </a:p>
          <a:p>
            <a:pPr marL="0" indent="0" algn="ctr">
              <a:lnSpc>
                <a:spcPct val="115000"/>
              </a:lnSpc>
              <a:spcAft>
                <a:spcPts val="800"/>
              </a:spcAft>
              <a:buNone/>
            </a:pPr>
            <a:endParaRPr lang="en-GB" sz="2400" b="1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400" b="1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Lesson objectives:</a:t>
            </a:r>
          </a:p>
          <a:p>
            <a:pPr marL="0" indent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400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work through a series of examples illustrating how we use words to create meaning and effect.</a:t>
            </a:r>
          </a:p>
          <a:p>
            <a:pPr marL="0" indent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400" kern="10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</a:t>
            </a:r>
            <a:r>
              <a:rPr lang="en-GB" sz="2400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practise analysing how other writers do this.</a:t>
            </a:r>
            <a:endParaRPr lang="en-GB" sz="24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800"/>
              </a:spcAft>
              <a:buNone/>
            </a:pPr>
            <a:endParaRPr lang="en-GB" sz="36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935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9AAED-76D2-A879-90A1-DF62ACF5E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0" y="1115999"/>
            <a:ext cx="11627999" cy="1386569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GB" sz="3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Meaning and effect</a:t>
            </a:r>
            <a:endParaRPr lang="en-GB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9D4D4-9F86-BBA8-0786-7D77D861B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2839453"/>
            <a:ext cx="11623040" cy="3647136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When we speak or write, we use words to make it clear what we </a:t>
            </a:r>
            <a:r>
              <a:rPr lang="en-GB" sz="2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mean</a:t>
            </a: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 can also choose our words carefully so that they create the </a:t>
            </a:r>
            <a:r>
              <a:rPr lang="en-GB" sz="2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effect </a:t>
            </a: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that we want, as well as just giving the meaning.</a:t>
            </a:r>
          </a:p>
        </p:txBody>
      </p:sp>
    </p:spTree>
    <p:extLst>
      <p:ext uri="{BB962C8B-B14F-4D97-AF65-F5344CB8AC3E}">
        <p14:creationId xmlns:p14="http://schemas.microsoft.com/office/powerpoint/2010/main" val="394754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9D4D4-9F86-BBA8-0786-7D77D861B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 instance, to describe a wet day, you could say:</a:t>
            </a:r>
          </a:p>
          <a:p>
            <a:pPr indent="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8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			</a:t>
            </a:r>
          </a:p>
          <a:p>
            <a:pPr indent="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800" i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			</a:t>
            </a:r>
            <a:r>
              <a:rPr lang="en-GB" sz="28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‘The rain</a:t>
            </a:r>
            <a:r>
              <a:rPr lang="en-GB" sz="2800" i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was heavy</a:t>
            </a:r>
            <a:r>
              <a:rPr lang="en-GB" sz="28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.’</a:t>
            </a:r>
          </a:p>
          <a:p>
            <a:pPr indent="457200">
              <a:lnSpc>
                <a:spcPct val="115000"/>
              </a:lnSpc>
              <a:spcAft>
                <a:spcPts val="800"/>
              </a:spcAft>
              <a:buNone/>
            </a:pPr>
            <a:endParaRPr lang="en-GB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That literally means that there was a lot of rain falling. </a:t>
            </a:r>
          </a:p>
        </p:txBody>
      </p:sp>
    </p:spTree>
    <p:extLst>
      <p:ext uri="{BB962C8B-B14F-4D97-AF65-F5344CB8AC3E}">
        <p14:creationId xmlns:p14="http://schemas.microsoft.com/office/powerpoint/2010/main" val="776236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9D4D4-9F86-BBA8-0786-7D77D861B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Alternatively, you could say this:</a:t>
            </a:r>
          </a:p>
          <a:p>
            <a:pPr indent="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8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‘The rain was torrential.’</a:t>
            </a:r>
            <a:endParaRPr lang="en-GB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This </a:t>
            </a:r>
            <a:r>
              <a:rPr lang="en-GB" sz="2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means</a:t>
            </a: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something very similar, but it </a:t>
            </a:r>
            <a:r>
              <a:rPr lang="en-GB" sz="2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suggests</a:t>
            </a: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something much worse, as if the rain was coming down in torrents like a flooding river. Perhaps you were trying to create the </a:t>
            </a:r>
            <a:r>
              <a:rPr lang="en-GB" sz="2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effect</a:t>
            </a: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that you felt in some danger, that a flood might be caused by the rain.</a:t>
            </a:r>
          </a:p>
        </p:txBody>
      </p:sp>
    </p:spTree>
    <p:extLst>
      <p:ext uri="{BB962C8B-B14F-4D97-AF65-F5344CB8AC3E}">
        <p14:creationId xmlns:p14="http://schemas.microsoft.com/office/powerpoint/2010/main" val="3873276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9D4D4-9F86-BBA8-0786-7D77D861B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588168"/>
            <a:ext cx="11623040" cy="4898421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Finally, you could even say this:</a:t>
            </a:r>
          </a:p>
          <a:p>
            <a:pPr indent="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8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‘The rain was apocalyptic.’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This </a:t>
            </a:r>
            <a:r>
              <a:rPr lang="en-GB" sz="2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means</a:t>
            </a: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something similar but </a:t>
            </a:r>
            <a:r>
              <a:rPr lang="en-GB" sz="2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suggests</a:t>
            </a: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that the rain was so heavy that you felt the world was coming to an end. You are probably exaggerating for </a:t>
            </a:r>
            <a:r>
              <a:rPr lang="en-GB" sz="2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effect</a:t>
            </a: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here, to get across how alarming the heavy rain was. Equally, you are creating the </a:t>
            </a:r>
            <a:r>
              <a:rPr lang="en-GB" sz="2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effect </a:t>
            </a: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that this was dramatic weather, frightening in its severity.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2382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9D4D4-9F86-BBA8-0786-7D77D861B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491917"/>
            <a:ext cx="11623040" cy="3016710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Changing the descriptive word doesn’t change the </a:t>
            </a:r>
            <a:r>
              <a:rPr lang="en-GB" sz="2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meaning</a:t>
            </a: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very much but creates very different </a:t>
            </a:r>
            <a:r>
              <a:rPr lang="en-GB" sz="2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effects.</a:t>
            </a:r>
            <a:endParaRPr lang="en-GB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GB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Something similar happens with verbs.</a:t>
            </a:r>
          </a:p>
        </p:txBody>
      </p:sp>
    </p:spTree>
    <p:extLst>
      <p:ext uri="{BB962C8B-B14F-4D97-AF65-F5344CB8AC3E}">
        <p14:creationId xmlns:p14="http://schemas.microsoft.com/office/powerpoint/2010/main" val="3066443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9D4D4-9F86-BBA8-0786-7D77D861B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480" y="1984856"/>
            <a:ext cx="11623040" cy="4650589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Take the verb ‘to run’.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It simply </a:t>
            </a:r>
            <a:r>
              <a:rPr lang="en-GB" sz="2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means</a:t>
            </a: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travel quickly using your legs.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However, there are a lot of words that mean very similar things, to do with moving quickly, that </a:t>
            </a:r>
            <a:r>
              <a:rPr lang="en-GB" sz="2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suggest</a:t>
            </a:r>
            <a:r>
              <a:rPr lang="en-GB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more than simply speed.</a:t>
            </a:r>
          </a:p>
        </p:txBody>
      </p:sp>
    </p:spTree>
    <p:extLst>
      <p:ext uri="{BB962C8B-B14F-4D97-AF65-F5344CB8AC3E}">
        <p14:creationId xmlns:p14="http://schemas.microsoft.com/office/powerpoint/2010/main" val="310447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9AAED-76D2-A879-90A1-DF62ACF5E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n-GB" sz="3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Compare these three sentences:</a:t>
            </a:r>
            <a:endParaRPr lang="en-GB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9D4D4-9F86-BBA8-0786-7D77D861B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2339163"/>
            <a:ext cx="11623040" cy="2459174"/>
          </a:xfrm>
        </p:spPr>
        <p:txBody>
          <a:bodyPr>
            <a:normAutofit/>
          </a:bodyPr>
          <a:lstStyle/>
          <a:p>
            <a:pPr marL="2514600" marR="0" lvl="5" indent="-228600" algn="l" defTabSz="914400" rtl="0" eaLnBrk="1" fontAlgn="auto" latinLnBrk="0" hangingPunct="1">
              <a:lnSpc>
                <a:spcPct val="115000"/>
              </a:lnSpc>
              <a:spcBef>
                <a:spcPts val="5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She </a:t>
            </a:r>
            <a:r>
              <a:rPr kumimoji="0" lang="en-GB" sz="2800" b="0" i="0" u="sng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ran</a:t>
            </a:r>
            <a:r>
              <a:rPr kumimoji="0" lang="en-GB" sz="2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down the road.</a:t>
            </a:r>
          </a:p>
          <a:p>
            <a:pPr marL="2514600" marR="0" lvl="5" indent="-228600" algn="l" defTabSz="914400" rtl="0" eaLnBrk="1" fontAlgn="auto" latinLnBrk="0" hangingPunct="1">
              <a:lnSpc>
                <a:spcPct val="115000"/>
              </a:lnSpc>
              <a:spcBef>
                <a:spcPts val="5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She </a:t>
            </a:r>
            <a:r>
              <a:rPr kumimoji="0" lang="en-GB" sz="2800" b="0" i="0" u="sng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dashed</a:t>
            </a:r>
            <a:r>
              <a:rPr kumimoji="0" lang="en-GB" sz="2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down the road.</a:t>
            </a:r>
          </a:p>
          <a:p>
            <a:pPr marL="2514600" marR="0" lvl="5" indent="-228600" algn="l" defTabSz="914400" rtl="0" eaLnBrk="1" fontAlgn="auto" latinLnBrk="0" hangingPunct="1">
              <a:lnSpc>
                <a:spcPct val="115000"/>
              </a:lnSpc>
              <a:spcBef>
                <a:spcPts val="5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She </a:t>
            </a:r>
            <a:r>
              <a:rPr kumimoji="0" lang="en-GB" sz="2800" b="0" i="0" u="sng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hurtled</a:t>
            </a:r>
            <a:r>
              <a:rPr kumimoji="0" lang="en-GB" sz="2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down the road.</a:t>
            </a:r>
          </a:p>
        </p:txBody>
      </p:sp>
    </p:spTree>
    <p:extLst>
      <p:ext uri="{BB962C8B-B14F-4D97-AF65-F5344CB8AC3E}">
        <p14:creationId xmlns:p14="http://schemas.microsoft.com/office/powerpoint/2010/main" val="3746676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0FC16EDE49814FBBE83568B9FA2901" ma:contentTypeVersion="17" ma:contentTypeDescription="Create a new document." ma:contentTypeScope="" ma:versionID="022f5e1d981b14d7005f3600e8ff7e4f">
  <xsd:schema xmlns:xsd="http://www.w3.org/2001/XMLSchema" xmlns:xs="http://www.w3.org/2001/XMLSchema" xmlns:p="http://schemas.microsoft.com/office/2006/metadata/properties" xmlns:ns2="9ad1216b-cdc1-40e2-a0c2-94597fd44697" xmlns:ns3="3fcf4a81-aca0-43b6-bff7-87efdc296efa" xmlns:ns4="7424b78e-8606-4fd1-9a19-b6b90bbc0a1b" targetNamespace="http://schemas.microsoft.com/office/2006/metadata/properties" ma:root="true" ma:fieldsID="f273b407d20b6eb33550fabe3d54ad2e" ns2:_="" ns3:_="" ns4:_="">
    <xsd:import namespace="9ad1216b-cdc1-40e2-a0c2-94597fd44697"/>
    <xsd:import namespace="3fcf4a81-aca0-43b6-bff7-87efdc296efa"/>
    <xsd:import namespace="7424b78e-8606-4fd1-9a19-b6b90bbc0a1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2:SharedWithUsers" minOccurs="0"/>
                <xsd:element ref="ns2:SharedWithDetails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3:lcf76f155ced4ddcb4097134ff3c332f" minOccurs="0"/>
                <xsd:element ref="ns4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f4a81-aca0-43b6-bff7-87efdc296e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7882c5b-1fc0-4c64-8edd-3b527906c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24b78e-8606-4fd1-9a19-b6b90bbc0a1b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4bd6ad62-9026-4c22-97ba-ffd5902a9633}" ma:internalName="TaxCatchAll" ma:showField="CatchAllData" ma:web="9ad1216b-cdc1-40e2-a0c2-94597fd446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fcf4a81-aca0-43b6-bff7-87efdc296efa">
      <Terms xmlns="http://schemas.microsoft.com/office/infopath/2007/PartnerControls"/>
    </lcf76f155ced4ddcb4097134ff3c332f>
    <TaxCatchAll xmlns="7424b78e-8606-4fd1-9a19-b6b90bbc0a1b" xsi:nil="true"/>
    <_dlc_DocId xmlns="9ad1216b-cdc1-40e2-a0c2-94597fd44697">7VPTP7ZE6X33-1933993375-2154</_dlc_DocId>
    <_dlc_DocIdUrl xmlns="9ad1216b-cdc1-40e2-a0c2-94597fd44697">
      <Url>https://cambridgeorg.sharepoint.com/sites/cie/education/pd/Curriculum_Support/_layouts/15/DocIdRedir.aspx?ID=7VPTP7ZE6X33-1933993375-2154</Url>
      <Description>7VPTP7ZE6X33-1933993375-2154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16D6BAB-7A6B-458E-946D-6E0376C3D6E1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10C06FBC-56D7-43A4-8449-D3CFFAB19B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3fcf4a81-aca0-43b6-bff7-87efdc296efa"/>
    <ds:schemaRef ds:uri="7424b78e-8606-4fd1-9a19-b6b90bbc0a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EC1730B-4CCC-47BF-BAFC-7DE58E6F56C1}">
  <ds:schemaRefs>
    <ds:schemaRef ds:uri="http://schemas.microsoft.com/office/infopath/2007/PartnerControls"/>
    <ds:schemaRef ds:uri="http://purl.org/dc/terms/"/>
    <ds:schemaRef ds:uri="http://schemas.microsoft.com/office/2006/documentManagement/types"/>
    <ds:schemaRef ds:uri="7424b78e-8606-4fd1-9a19-b6b90bbc0a1b"/>
    <ds:schemaRef ds:uri="http://purl.org/dc/elements/1.1/"/>
    <ds:schemaRef ds:uri="9ad1216b-cdc1-40e2-a0c2-94597fd44697"/>
    <ds:schemaRef ds:uri="http://schemas.openxmlformats.org/package/2006/metadata/core-properties"/>
    <ds:schemaRef ds:uri="http://www.w3.org/XML/1998/namespace"/>
    <ds:schemaRef ds:uri="3fcf4a81-aca0-43b6-bff7-87efdc296efa"/>
    <ds:schemaRef ds:uri="http://schemas.microsoft.com/office/2006/metadata/properties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5B2FD376-74CA-48DE-8065-88D799A9E6F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2364</TotalTime>
  <Words>988</Words>
  <Application>Microsoft Office PowerPoint</Application>
  <PresentationFormat>Widescreen</PresentationFormat>
  <Paragraphs>81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Aptos</vt:lpstr>
      <vt:lpstr>Aptos Display</vt:lpstr>
      <vt:lpstr>Arial</vt:lpstr>
      <vt:lpstr>Georgia</vt:lpstr>
      <vt:lpstr>Symbol</vt:lpstr>
      <vt:lpstr>Office Theme</vt:lpstr>
      <vt:lpstr>1_Office Theme</vt:lpstr>
      <vt:lpstr>PowerPoint Presentation</vt:lpstr>
      <vt:lpstr>PowerPoint Presentation</vt:lpstr>
      <vt:lpstr>Meaning and effect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Compare these three sentences:</vt:lpstr>
      <vt:lpstr>They all mean something similar: that she moved quickly down the road.</vt:lpstr>
      <vt:lpstr>Here is a selection of verbs that all describe how you could express yourself loudly:   </vt:lpstr>
      <vt:lpstr>Here is a selection of verbs that all describe the consuming of food:</vt:lpstr>
      <vt:lpstr>Read through the passage below. The verbs used express a clear meaning but don’t suggest very much beyond that. Replace the verbs that are underlined with ones that mean something similar, so that the passage creates a sense of greater excitement. You can change prepositions or word order if it allows your version to have greater effect!</vt:lpstr>
      <vt:lpstr>PowerPoint Presentation</vt:lpstr>
      <vt:lpstr>PowerPoint Presentation</vt:lpstr>
      <vt:lpstr>PowerPoint Presentation</vt:lpstr>
      <vt:lpstr>Top tips</vt:lpstr>
      <vt:lpstr>Example answer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steve dawson</dc:creator>
  <cp:lastModifiedBy>Sally Ellis</cp:lastModifiedBy>
  <cp:revision>7</cp:revision>
  <dcterms:created xsi:type="dcterms:W3CDTF">2025-05-08T17:46:24Z</dcterms:created>
  <dcterms:modified xsi:type="dcterms:W3CDTF">2025-06-06T14:20:47Z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0x010100370FC16EDE49814FBBE83568B9FA2901</vt:lpwstr>
  </property>
  <property fmtid="{D5CDD505-2E9C-101B-9397-08002B2CF9AE}" pid="3" name="_dlc_DocIdItemGuid">
    <vt:lpwstr>c33e7e48-491a-41f3-8ac9-1decf6411b92</vt:lpwstr>
  </property>
  <property fmtid="{D5CDD505-2E9C-101B-9397-08002B2CF9AE}" pid="4" name="MediaServiceImageTags">
    <vt:lpwstr/>
  </property>
</Properties>
</file>