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2" r:id="rId6"/>
  </p:sldMasterIdLst>
  <p:sldIdLst>
    <p:sldId id="336" r:id="rId7"/>
    <p:sldId id="354" r:id="rId8"/>
    <p:sldId id="348" r:id="rId9"/>
    <p:sldId id="308" r:id="rId10"/>
    <p:sldId id="337" r:id="rId11"/>
    <p:sldId id="338" r:id="rId12"/>
    <p:sldId id="339" r:id="rId13"/>
    <p:sldId id="340" r:id="rId14"/>
    <p:sldId id="342" r:id="rId15"/>
    <p:sldId id="343" r:id="rId16"/>
    <p:sldId id="344" r:id="rId17"/>
    <p:sldId id="345" r:id="rId18"/>
    <p:sldId id="346" r:id="rId19"/>
    <p:sldId id="347" r:id="rId20"/>
    <p:sldId id="353" r:id="rId21"/>
    <p:sldId id="349" r:id="rId22"/>
    <p:sldId id="350" r:id="rId23"/>
    <p:sldId id="35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120"/>
    <a:srgbClr val="F4B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C682-C8EA-AE66-BE58-E36D71746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5D646-1887-4C33-41DC-FD76AE8BB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6C97-2AB7-F51C-6423-71A5C22C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229-382F-4A76-B68B-5DA1605A8730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02456-2628-DB22-367C-4CE46114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B067C-D1EA-07AA-5EC4-2249841A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4B3-631A-4528-BEEF-A41570A63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8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C856E-863F-7FA0-A882-38C1B0FA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0F893-930C-B86E-D042-170B4D782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61398-9860-8ED8-A247-507589F8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229-382F-4A76-B68B-5DA1605A8730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B9612-2FEE-3B17-B82F-AFBFDA7D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5E347-5895-B52F-F75F-A474F2F5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4B3-631A-4528-BEEF-A41570A63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6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6552B-0A52-EB65-F4F5-A19D6BB96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7615F-7276-756C-503A-FAA9968C1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07E07-2A4C-8E35-5E56-0353CCB3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229-382F-4A76-B68B-5DA1605A8730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3C56-1715-5A10-D1B3-F743312E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89FF-DEBA-1445-5AC3-0CEC605A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4B3-631A-4528-BEEF-A41570A63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72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836000"/>
            <a:ext cx="5712000" cy="466805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82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36000"/>
            <a:ext cx="11623040" cy="465058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9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2BC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pattern&#10;&#10;Description automatically generated">
            <a:extLst>
              <a:ext uri="{FF2B5EF4-FFF2-40B4-BE49-F238E27FC236}">
                <a16:creationId xmlns:a16="http://schemas.microsoft.com/office/drawing/2014/main" id="{018120A3-668C-095D-1426-B512FDA47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0" r="62962" b="12998"/>
          <a:stretch/>
        </p:blipFill>
        <p:spPr>
          <a:xfrm>
            <a:off x="2957910" y="-1"/>
            <a:ext cx="923409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411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500FB-08E3-061D-631E-707B0CE10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088" b="49993"/>
          <a:stretch/>
        </p:blipFill>
        <p:spPr>
          <a:xfrm>
            <a:off x="3190707" y="-1"/>
            <a:ext cx="900129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0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use when pri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181760-2B31-270A-8FC6-60D571F4E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480" b="49222"/>
          <a:stretch/>
        </p:blipFill>
        <p:spPr>
          <a:xfrm>
            <a:off x="3181350" y="1"/>
            <a:ext cx="9010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066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36000"/>
            <a:ext cx="11623040" cy="465058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46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pattern&#10;&#10;Description automatically generated">
            <a:extLst>
              <a:ext uri="{FF2B5EF4-FFF2-40B4-BE49-F238E27FC236}">
                <a16:creationId xmlns:a16="http://schemas.microsoft.com/office/drawing/2014/main" id="{6FB74B52-DB87-5F33-33EC-C22262379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23615" r="23615" b="23615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9485469-31C3-A712-0653-5EBFD2CCF2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74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pattern&#10;&#10;Description automatically generated">
            <a:extLst>
              <a:ext uri="{FF2B5EF4-FFF2-40B4-BE49-F238E27FC236}">
                <a16:creationId xmlns:a16="http://schemas.microsoft.com/office/drawing/2014/main" id="{FA516C7D-35D1-8B47-F37C-0355B951B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23685" r="23685" b="23685"/>
          <a:stretch/>
        </p:blipFill>
        <p:spPr>
          <a:xfrm>
            <a:off x="162" y="0"/>
            <a:ext cx="12191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DA5EC72-6CC3-6002-92E5-81B34FD01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8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528B-1C32-E657-1C0E-4D8860DB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A6E50-18CF-7862-4558-F3301CBC9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04379-A070-C3A1-CBC9-5816DDC4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229-382F-4A76-B68B-5DA1605A8730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2C8A9-AFD2-AD12-74A8-BAC66D93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4ECB3-4AF3-9677-C817-36E9ED67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4B3-631A-4528-BEEF-A41570A63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00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ttern&#10;&#10;Description automatically generated">
            <a:extLst>
              <a:ext uri="{FF2B5EF4-FFF2-40B4-BE49-F238E27FC236}">
                <a16:creationId xmlns:a16="http://schemas.microsoft.com/office/drawing/2014/main" id="{DAF966B6-A9FF-8A13-FC9C-AB214487C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20186" r="20186" b="20186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9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 blue (please use if printing)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2022AE-3739-72F3-EE5A-402168C7B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21" t="19724" r="19730" b="1961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1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Chart Placeholder 4">
            <a:extLst>
              <a:ext uri="{FF2B5EF4-FFF2-40B4-BE49-F238E27FC236}">
                <a16:creationId xmlns:a16="http://schemas.microsoft.com/office/drawing/2014/main" id="{2C360B31-6EBE-4CC9-395B-9DC5A901DE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5066" y="1836000"/>
            <a:ext cx="11627998" cy="4669575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480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0D15282-C7CF-0F4D-66E0-049C7DAAF6B1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19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41D65A0-2A11-2921-2AA5-945E262B5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4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999" y="4623343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78305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E85FA5-42C8-4F4B-949F-1E8E38681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69E631E3-1609-DC3E-EDC6-6BAD1CD33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82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ambrid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53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Cambridge light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45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94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fac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D7FDF5"/>
          </a:solidFill>
          <a:ln>
            <a:solidFill>
              <a:srgbClr val="D7F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57B7-DAD9-516B-CEFB-6B584252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19528-A168-F806-E614-D42D7E550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2CA08-5112-50F7-5DA3-A3AA467C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229-382F-4A76-B68B-5DA1605A8730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711F9-2724-0DD9-0A43-19EC22B7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84660-2DDA-7A82-2694-E689C4CC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4B3-631A-4528-BEEF-A41570A63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83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F79E0-C571-A1BF-FABE-3F40A62A754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CC58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51FE7B-1898-0A4F-845A-9F2EE3037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465430-1AA1-8943-A7A5-1DE139900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8923985-2DAE-4FC0-9C52-2FA080C85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68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-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672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99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8BE5-F058-41EC-94FF-CF1CA363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7281A7-AB29-7246-B88E-7FA31840EC6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2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7EC4C0-55B2-80EC-39E4-E5A921FCC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836000"/>
            <a:ext cx="5712000" cy="466805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42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5711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82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71F5A3A2-A67C-EBF7-F716-D37021B1519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175042" y="1836000"/>
            <a:ext cx="11627999" cy="466798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D6D027C-FD4F-9EE3-01A0-7214FE8DB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70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34FFB12-D402-B602-E9BD-516E61127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9898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6CBCDFD9-67C4-D418-09B8-76739DA7B5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7080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FDBCC27-8D08-802A-F7C5-F857ECB91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080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D9ECCF5D-66C4-1FD9-CCE7-76C99D164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2866" y="2897634"/>
            <a:ext cx="3106268" cy="2684030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9C23ADE-D631-F5B5-A8F4-4FDF7BD33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0048" y="370735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8E7A9802-81DD-7913-68AC-8A9D69E15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0048" y="315588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AC59AB-FCA4-2A2A-1298-D1D0409E1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5834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99050C6C-1E23-8B5A-0462-E2356C0AF8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016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E85BFF8-C5CE-02C0-880A-2221EE861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3016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D638C3-E432-2C47-B0DE-7158800A03A1}"/>
              </a:ext>
            </a:extLst>
          </p:cNvPr>
          <p:cNvSpPr/>
          <p:nvPr userDrawn="1"/>
        </p:nvSpPr>
        <p:spPr>
          <a:xfrm>
            <a:off x="4430971" y="4106251"/>
            <a:ext cx="563217" cy="520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0138279-8E58-F965-426B-B4E9AC639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B789C-5FC4-2A23-27AC-FD6564C881B6}"/>
              </a:ext>
            </a:extLst>
          </p:cNvPr>
          <p:cNvCxnSpPr/>
          <p:nvPr userDrawn="1"/>
        </p:nvCxnSpPr>
        <p:spPr>
          <a:xfrm>
            <a:off x="4051005" y="4222779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2FF038-EA5C-8C82-C240-97BC1F7B51D2}"/>
              </a:ext>
            </a:extLst>
          </p:cNvPr>
          <p:cNvCxnSpPr/>
          <p:nvPr userDrawn="1"/>
        </p:nvCxnSpPr>
        <p:spPr>
          <a:xfrm>
            <a:off x="7744047" y="4245698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091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118AC8ED-6D17-BFAB-3E0F-A74F81EC6A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16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83ACA3-6CCB-D2C5-7995-6ABA9AEDFD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88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68379EA-653A-1EDB-755D-371D92397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8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8A769013-87D1-F198-BEBB-77661457B0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9494" y="2480946"/>
            <a:ext cx="2592023" cy="3110568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05EB2E67-0F72-28A2-0975-5793296D0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6223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928F24B8-51E6-2C03-A51D-6CEFB8B8F2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6223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D3324153-7FE1-5268-EAB2-9E306D9462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503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977B8BA4-7CB0-09F1-49D6-D29CC72F8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175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7984CCB1-BB8C-00EF-21D5-DFB622937E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175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2E1F7364-9FC0-ADC9-ABE8-9ED4EC8071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00566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BA2C0A27-AC57-AD35-255D-76F7B19785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47295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E3CFF061-EC86-9E24-0039-63C10B2605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7295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1742DDF3-9277-8BF9-A517-6FE36E5DA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1F60ED-1297-BBE4-12CA-5366847E5AE0}"/>
              </a:ext>
            </a:extLst>
          </p:cNvPr>
          <p:cNvCxnSpPr/>
          <p:nvPr userDrawn="1"/>
        </p:nvCxnSpPr>
        <p:spPr>
          <a:xfrm>
            <a:off x="2828262" y="4063291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A0B7B6-C80E-3463-272B-F8BD1C272ECA}"/>
              </a:ext>
            </a:extLst>
          </p:cNvPr>
          <p:cNvCxnSpPr/>
          <p:nvPr userDrawn="1"/>
        </p:nvCxnSpPr>
        <p:spPr>
          <a:xfrm>
            <a:off x="5906017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619A46-3BBD-9ECD-DA71-B340570F2E51}"/>
              </a:ext>
            </a:extLst>
          </p:cNvPr>
          <p:cNvCxnSpPr/>
          <p:nvPr userDrawn="1"/>
        </p:nvCxnSpPr>
        <p:spPr>
          <a:xfrm>
            <a:off x="8973099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36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518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352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352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5BB0A32-9C69-4B53-8484-12347BFF8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9992" y="2626116"/>
            <a:ext cx="2086202" cy="2928286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39" y="342520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1739" y="287373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ED34D83-6B7C-88B4-382A-247608E36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2899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5996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5996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8A6DE17-38EB-6B12-2D77-EC7DB040E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5806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52112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52112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B14D26D1-8C4E-99C4-A6E0-BB1B23254B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24280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5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79114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79114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3138E8-1D12-4E29-A60E-B926A3849855}"/>
              </a:ext>
            </a:extLst>
          </p:cNvPr>
          <p:cNvCxnSpPr>
            <a:cxnSpLocks/>
          </p:cNvCxnSpPr>
          <p:nvPr userDrawn="1"/>
        </p:nvCxnSpPr>
        <p:spPr>
          <a:xfrm>
            <a:off x="2299619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4ABF04-505B-366A-06D6-21C43B7824C2}"/>
              </a:ext>
            </a:extLst>
          </p:cNvPr>
          <p:cNvCxnSpPr>
            <a:cxnSpLocks/>
          </p:cNvCxnSpPr>
          <p:nvPr userDrawn="1"/>
        </p:nvCxnSpPr>
        <p:spPr>
          <a:xfrm>
            <a:off x="4724784" y="4063057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7885A1-F0CF-9E9E-522A-6DDA7BE962FD}"/>
              </a:ext>
            </a:extLst>
          </p:cNvPr>
          <p:cNvCxnSpPr>
            <a:cxnSpLocks/>
          </p:cNvCxnSpPr>
          <p:nvPr userDrawn="1"/>
        </p:nvCxnSpPr>
        <p:spPr>
          <a:xfrm>
            <a:off x="7167691" y="4081488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F4756-8FED-D79D-EAF4-59D5927CF1BB}"/>
              </a:ext>
            </a:extLst>
          </p:cNvPr>
          <p:cNvCxnSpPr>
            <a:cxnSpLocks/>
          </p:cNvCxnSpPr>
          <p:nvPr userDrawn="1"/>
        </p:nvCxnSpPr>
        <p:spPr>
          <a:xfrm>
            <a:off x="9596165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82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A0FF6-437B-417A-BC6D-D2890416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2E960-85CC-93B0-1B14-75F7FC38D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BD663-1973-DC37-26AF-22AD77148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2EF56-4CDD-C97D-24A8-4A0F7F0F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229-382F-4A76-B68B-5DA1605A8730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4710-A1F5-3FD2-1742-36536EC5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DE0F5-79E6-A483-B4CD-C4831F50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4B3-631A-4528-BEEF-A41570A63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33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32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466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466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8850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8850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667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667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635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2635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01351" y="261374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01351" y="206227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42FF256-04AC-3165-4CF8-8C797F92E53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9070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2C34FC5-9BD4-9039-B9E3-4747580C54B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17508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B6C8C80E-275F-E4EE-2309-7E16F954089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468856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C123207E-2ADE-2ECE-9E60-2A491D32535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838536" y="3159020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31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2894BEC-B17A-5D0E-72EF-2FB9B6B42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67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in touch - blue + 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green shield&#10;&#10;Description automatically generated">
            <a:extLst>
              <a:ext uri="{FF2B5EF4-FFF2-40B4-BE49-F238E27FC236}">
                <a16:creationId xmlns:a16="http://schemas.microsoft.com/office/drawing/2014/main" id="{B49049B6-F303-7662-D4B2-35A5C2479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r="24911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FADCE-89D4-D443-9610-1BF12134A58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9" y="1783081"/>
            <a:ext cx="5342311" cy="19566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Insert CTA in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7418F9-39B6-1690-2CBA-FC67B7CA6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915" y="4339078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Phone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D8EA4EE-5B3A-69EE-D554-61BF6C80C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915" y="4885167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Email here</a:t>
            </a:r>
          </a:p>
        </p:txBody>
      </p:sp>
      <p:pic>
        <p:nvPicPr>
          <p:cNvPr id="20" name="Picture 1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A43B2A4-B284-2E0F-F3C4-8DFDF1F5F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33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Any questions?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19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Thank you!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61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light and dark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shield&#10;&#10;Description automatically generated">
            <a:extLst>
              <a:ext uri="{FF2B5EF4-FFF2-40B4-BE49-F238E27FC236}">
                <a16:creationId xmlns:a16="http://schemas.microsoft.com/office/drawing/2014/main" id="{12A763C2-8F64-3879-197D-FED7B6FC9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67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23E1A-460A-4142-8E76-4738CA01CE5F}"/>
              </a:ext>
            </a:extLst>
          </p:cNvPr>
          <p:cNvSpPr txBox="1"/>
          <p:nvPr userDrawn="1"/>
        </p:nvSpPr>
        <p:spPr>
          <a:xfrm>
            <a:off x="8352264" y="633946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© Cambridge University Press &amp; Assessment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BA4EC-055B-B440-8AF0-B408AC454BCE}"/>
              </a:ext>
            </a:extLst>
          </p:cNvPr>
          <p:cNvSpPr txBox="1"/>
          <p:nvPr userDrawn="1"/>
        </p:nvSpPr>
        <p:spPr>
          <a:xfrm>
            <a:off x="446048" y="6293302"/>
            <a:ext cx="354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cambridge.org/internationaleducation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9D9E60E-B76F-6764-43E9-BF1F25765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8" y="3149600"/>
            <a:ext cx="3303434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9C4A-BF96-37FC-B9AB-C80F479F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7A213-0B8E-2889-CE41-CAB76BB55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E45A3-DD24-9D58-0FB1-8DE29F35A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716D24-7CEB-CEBD-CF42-8D90C4608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42E3A-C2F2-1D19-9427-954C0D827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DF332-A138-502F-E90D-8D107E37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229-382F-4A76-B68B-5DA1605A8730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7C3F3-F17F-944B-6E52-D253455F0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66927-CBF6-BBCF-6040-3A979884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4B3-631A-4528-BEEF-A41570A63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8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4D8F-99D4-7A1B-27F4-C42D810F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A107E-0F1F-BCAD-F78B-77030ACB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229-382F-4A76-B68B-5DA1605A8730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08C00-4601-ED07-8A40-CBDE26CF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D0E1D-CDA7-CF58-8B5E-3A140833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4B3-631A-4528-BEEF-A41570A63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2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950A5-BABB-0A13-752C-20355675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229-382F-4A76-B68B-5DA1605A8730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E92B1-752B-BF18-C1E4-B6FA53E3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6F1B1-29E9-B4FD-9C7D-D27B460B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4B3-631A-4528-BEEF-A41570A63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7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B001-7405-8425-A762-B40AAACF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6D2BF-EC8D-2AF1-BD85-DAE7D20C1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6E3EE-9442-9957-A520-F71876D0D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0BED2-26AC-D57A-5FF2-8D75A7F2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229-382F-4A76-B68B-5DA1605A8730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AA04F-1C1A-FE81-05D3-1CD373DD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CDB86-FB89-B0FC-1AA4-94C48AD0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4B3-631A-4528-BEEF-A41570A63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31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8D6A-7E13-16F2-B7B3-69343729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58329-D8C2-E10B-E859-D8736EE07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F6ED6-F832-D7CA-68E9-A7DEBE734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6135D-BCFC-AC80-8D99-1521F27F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229-382F-4A76-B68B-5DA1605A8730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2F548-2D98-0B0E-7F8F-0374C3FF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B0EC6-D278-6EF3-C1BF-D72009DE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04B3-631A-4528-BEEF-A41570A63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94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2FA8F-E504-9BA5-0DAD-034A2F57B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1AC25-6BE5-468F-2014-3A1CC96C4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7E64-367B-BEFF-730F-C05629DE2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D4E229-382F-4A76-B68B-5DA1605A8730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A3555-CA2D-C65A-D3C3-43AA9E97B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BBA7-5716-F474-ED59-78823F87A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C804B3-631A-4528-BEEF-A41570A63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0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4ADD2-3EEA-45D7-9095-C5CEC5BF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F8AEB-5E6A-4DD9-8AAE-DF9C6CB7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8152-7316-4348-AB6E-33F35D3E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B96C-853A-4F26-91B4-F0764DB54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0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0" y="0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78" y="4731026"/>
            <a:ext cx="11463443" cy="1687881"/>
          </a:xfrm>
          <a:solidFill>
            <a:srgbClr val="D74120">
              <a:alpha val="89804"/>
            </a:srgb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3600" b="1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writer’s </a:t>
            </a:r>
            <a:r>
              <a:rPr lang="en-GB" sz="3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of language for effects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36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3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 1</a:t>
            </a:r>
            <a:endParaRPr lang="en-GB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2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AAED-76D2-A879-90A1-DF62ACF5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55" y="846932"/>
            <a:ext cx="11627999" cy="720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all mean something similar: that she moved quickly down the road.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D4D4-9F86-BBA8-0786-7D77D861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2530549"/>
            <a:ext cx="11623040" cy="27566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‘Dashed’, however, suggests that she was in a hurry.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‘Hurtled’ suggests that she was moving so fast that she was barely in control. This is more than being in a hurry; it suggests that she was on a mission to get somewhere as quickly as possible. </a:t>
            </a:r>
          </a:p>
        </p:txBody>
      </p:sp>
    </p:spTree>
    <p:extLst>
      <p:ext uri="{BB962C8B-B14F-4D97-AF65-F5344CB8AC3E}">
        <p14:creationId xmlns:p14="http://schemas.microsoft.com/office/powerpoint/2010/main" val="4405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AAED-76D2-A879-90A1-DF62ACF5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792126"/>
            <a:ext cx="11627999" cy="270598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Here is a selection of </a:t>
            </a:r>
            <a:r>
              <a:rPr lang="en-GB" sz="3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</a:t>
            </a:r>
            <a:r>
              <a:rPr lang="en-GB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 that all describe how you could express yourself loudly:</a:t>
            </a:r>
            <a:br>
              <a:rPr lang="en-GB" sz="3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D4D4-9F86-BBA8-0786-7D77D861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2700670"/>
            <a:ext cx="11623040" cy="382772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of these would you use if you wanted to suggest: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Anger?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Fear?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Pain?</a:t>
            </a:r>
            <a:endParaRPr lang="en-GB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15000"/>
              </a:lnSpc>
              <a:buNone/>
            </a:pPr>
            <a:endParaRPr lang="en-GB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15000"/>
              </a:lnSpc>
              <a:buNone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verb is the least interesting, suggesting very little beyond the meaning?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10F44-9C2F-D1E6-76E4-00388DCB4AF7}"/>
              </a:ext>
            </a:extLst>
          </p:cNvPr>
          <p:cNvSpPr txBox="1"/>
          <p:nvPr/>
        </p:nvSpPr>
        <p:spPr>
          <a:xfrm>
            <a:off x="712528" y="1852731"/>
            <a:ext cx="1109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shouted      bellowed      screamed      shrieked	 cried out</a:t>
            </a:r>
            <a:r>
              <a:rPr lang="en-GB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0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AAED-76D2-A879-90A1-DF62ACF5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Here is a selection of verbs that all describe the consuming of food: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D4D4-9F86-BBA8-0786-7D77D861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36000"/>
            <a:ext cx="11623040" cy="473492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eat	       devour		nibble		bolt (down)		munch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of these would you use if you wanted to suggest:</a:t>
            </a:r>
          </a:p>
          <a:p>
            <a:pPr marL="1257300" lvl="2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Someone consuming food greedily or very quickly?</a:t>
            </a:r>
          </a:p>
          <a:p>
            <a:pPr marL="1257300" lvl="2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Someone with a big appetite?</a:t>
            </a:r>
          </a:p>
          <a:p>
            <a:pPr marL="1257300" lvl="2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Someone who wasn’t enjoying their food?</a:t>
            </a:r>
          </a:p>
          <a:p>
            <a:pPr marL="1257300" lvl="2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one who was enjoying their food?</a:t>
            </a:r>
          </a:p>
          <a:p>
            <a:pPr marL="457200">
              <a:lnSpc>
                <a:spcPct val="115000"/>
              </a:lnSpc>
              <a:buNone/>
            </a:pPr>
            <a:r>
              <a:rPr lang="en-GB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word is the least interesting, suggesting very little beyond the meaning?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9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AAED-76D2-A879-90A1-DF62ACF5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7999"/>
            <a:ext cx="11627999" cy="199038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Read through the passage below. The verbs used express a clear meaning but don’t suggest very much beyond that. Replace the verbs that are underlined with ones that mean something similar, so that the passage creates a sense of greater excitement. You can change prepositions or word order if it allows your version to have greater effect!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E948FE-26B7-3C36-C9F7-141F556105E0}"/>
              </a:ext>
            </a:extLst>
          </p:cNvPr>
          <p:cNvSpPr/>
          <p:nvPr/>
        </p:nvSpPr>
        <p:spPr>
          <a:xfrm>
            <a:off x="794679" y="2998380"/>
            <a:ext cx="10398642" cy="3317360"/>
          </a:xfrm>
          <a:prstGeom prst="roundRect">
            <a:avLst/>
          </a:prstGeom>
          <a:ln>
            <a:solidFill>
              <a:srgbClr val="D7412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</a:t>
            </a:r>
            <a:r>
              <a:rPr lang="en-GB" sz="28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walked quickly</a:t>
            </a: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down the road, </a:t>
            </a:r>
            <a:r>
              <a:rPr lang="en-GB" sz="28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stopping</a:t>
            </a: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when he reached the corner. He </a:t>
            </a:r>
            <a:r>
              <a:rPr lang="en-GB" sz="28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looked</a:t>
            </a: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along</a:t>
            </a: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street to his right. Suddenly, a loud noise </a:t>
            </a:r>
            <a:r>
              <a:rPr lang="en-GB" sz="28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sounded in</a:t>
            </a: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his ears. A plume of thick smoke </a:t>
            </a:r>
            <a:r>
              <a:rPr lang="en-GB" sz="28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went up</a:t>
            </a: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into the sky and another bang </a:t>
            </a:r>
            <a:r>
              <a:rPr lang="en-GB" sz="28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 heard</a:t>
            </a: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 the street. People were </a:t>
            </a:r>
            <a:r>
              <a:rPr lang="en-GB" sz="28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running away</a:t>
            </a: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from the smoke. He</a:t>
            </a:r>
            <a:r>
              <a:rPr lang="en-GB" sz="28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started to walk</a:t>
            </a: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its direction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067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45BEB2-2A2A-D9A2-40E1-1C3921348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650570"/>
              </p:ext>
            </p:extLst>
          </p:nvPr>
        </p:nvGraphicFramePr>
        <p:xfrm>
          <a:off x="498764" y="956929"/>
          <a:ext cx="11388437" cy="567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4530">
                  <a:extLst>
                    <a:ext uri="{9D8B030D-6E8A-4147-A177-3AD203B41FA5}">
                      <a16:colId xmlns:a16="http://schemas.microsoft.com/office/drawing/2014/main" val="191583498"/>
                    </a:ext>
                  </a:extLst>
                </a:gridCol>
                <a:gridCol w="5853907">
                  <a:extLst>
                    <a:ext uri="{9D8B030D-6E8A-4147-A177-3AD203B41FA5}">
                      <a16:colId xmlns:a16="http://schemas.microsoft.com/office/drawing/2014/main" val="1864549440"/>
                    </a:ext>
                  </a:extLst>
                </a:gridCol>
              </a:tblGrid>
              <a:tr h="583681">
                <a:tc>
                  <a:txBody>
                    <a:bodyPr/>
                    <a:lstStyle/>
                    <a:p>
                      <a:r>
                        <a:rPr lang="en-GB" sz="2800" dirty="0"/>
                        <a:t>Original word / phrase</a:t>
                      </a:r>
                    </a:p>
                  </a:txBody>
                  <a:tcPr>
                    <a:solidFill>
                      <a:srgbClr val="D7412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Your word / phrase</a:t>
                      </a:r>
                    </a:p>
                  </a:txBody>
                  <a:tcPr>
                    <a:solidFill>
                      <a:srgbClr val="D74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058427"/>
                  </a:ext>
                </a:extLst>
              </a:tr>
              <a:tr h="685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u="none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walked quickly</a:t>
                      </a:r>
                      <a:endParaRPr lang="en-GB" sz="2400" u="non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F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4B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034698"/>
                  </a:ext>
                </a:extLst>
              </a:tr>
              <a:tr h="6228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stopping</a:t>
                      </a:r>
                    </a:p>
                  </a:txBody>
                  <a:tcPr>
                    <a:solidFill>
                      <a:srgbClr val="F4BF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4B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81630"/>
                  </a:ext>
                </a:extLst>
              </a:tr>
              <a:tr h="202242">
                <a:tc>
                  <a:txBody>
                    <a:bodyPr/>
                    <a:lstStyle/>
                    <a:p>
                      <a:r>
                        <a:rPr lang="en-GB" sz="2400" i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looked along</a:t>
                      </a:r>
                    </a:p>
                    <a:p>
                      <a:endParaRPr lang="en-GB" sz="800" i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F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4B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76532"/>
                  </a:ext>
                </a:extLst>
              </a:tr>
              <a:tr h="606039">
                <a:tc>
                  <a:txBody>
                    <a:bodyPr/>
                    <a:lstStyle/>
                    <a:p>
                      <a:r>
                        <a:rPr lang="en-GB" sz="2400" i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sounded in</a:t>
                      </a:r>
                    </a:p>
                  </a:txBody>
                  <a:tcPr>
                    <a:solidFill>
                      <a:srgbClr val="F4BF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4B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607191"/>
                  </a:ext>
                </a:extLst>
              </a:tr>
              <a:tr h="7054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40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was heard</a:t>
                      </a:r>
                      <a:endParaRPr lang="en-GB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4BF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4B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609542"/>
                  </a:ext>
                </a:extLst>
              </a:tr>
              <a:tr h="7054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went up</a:t>
                      </a:r>
                    </a:p>
                  </a:txBody>
                  <a:tcPr>
                    <a:solidFill>
                      <a:srgbClr val="F4BF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4B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53134"/>
                  </a:ext>
                </a:extLst>
              </a:tr>
              <a:tr h="592719">
                <a:tc>
                  <a:txBody>
                    <a:bodyPr/>
                    <a:lstStyle/>
                    <a:p>
                      <a:r>
                        <a:rPr lang="en-GB" sz="2400" i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running away</a:t>
                      </a:r>
                    </a:p>
                  </a:txBody>
                  <a:tcPr>
                    <a:solidFill>
                      <a:srgbClr val="F4BF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4B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4812"/>
                  </a:ext>
                </a:extLst>
              </a:tr>
              <a:tr h="592719">
                <a:tc>
                  <a:txBody>
                    <a:bodyPr/>
                    <a:lstStyle/>
                    <a:p>
                      <a:r>
                        <a:rPr lang="en-GB" sz="2400" dirty="0"/>
                        <a:t>started to walk</a:t>
                      </a:r>
                    </a:p>
                  </a:txBody>
                  <a:tcPr>
                    <a:solidFill>
                      <a:srgbClr val="F4BF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4B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6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03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5C0F256C-7C78-4622-E338-955877469853}"/>
              </a:ext>
            </a:extLst>
          </p:cNvPr>
          <p:cNvSpPr/>
          <p:nvPr/>
        </p:nvSpPr>
        <p:spPr>
          <a:xfrm>
            <a:off x="3396000" y="1787235"/>
            <a:ext cx="5400000" cy="3600000"/>
          </a:xfrm>
          <a:prstGeom prst="ellipse">
            <a:avLst/>
          </a:prstGeom>
          <a:solidFill>
            <a:srgbClr val="D74120"/>
          </a:solidFill>
          <a:ln>
            <a:solidFill>
              <a:srgbClr val="D741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Putting it into practice</a:t>
            </a:r>
          </a:p>
        </p:txBody>
      </p:sp>
    </p:spTree>
    <p:extLst>
      <p:ext uri="{BB962C8B-B14F-4D97-AF65-F5344CB8AC3E}">
        <p14:creationId xmlns:p14="http://schemas.microsoft.com/office/powerpoint/2010/main" val="403160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D4D4-9F86-BBA8-0786-7D77D861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978196"/>
            <a:ext cx="11623040" cy="5508394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Paper 1 Questions 3c and 3d ask you to consider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the writer’s choice of words creates effect. 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Here is an example of a Question 3c: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E4B5B3-06BA-C4F9-4E19-0EB24754978A}"/>
              </a:ext>
            </a:extLst>
          </p:cNvPr>
          <p:cNvSpPr/>
          <p:nvPr/>
        </p:nvSpPr>
        <p:spPr>
          <a:xfrm>
            <a:off x="824096" y="2199006"/>
            <a:ext cx="10334847" cy="3913511"/>
          </a:xfrm>
          <a:prstGeom prst="roundRect">
            <a:avLst/>
          </a:prstGeom>
          <a:ln>
            <a:solidFill>
              <a:srgbClr val="D7412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example from the text below to explain how the writer uses language to suggest the reactions of the people in Redding to Annie’s arrival.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Use your own words in your explanation. </a:t>
            </a: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‘To her astonishment, jostling crowds lined the street. Had everyone really come out just to watch her ride by? She grinned and waved back, coming to a halt as yet more well-wishers swarmed and buzzed around her, demanding autographs.’</a:t>
            </a: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2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AAED-76D2-A879-90A1-DF62ACF5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1" y="1007999"/>
            <a:ext cx="11627999" cy="126736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Top tips</a:t>
            </a:r>
            <a:endParaRPr lang="en-GB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D4D4-9F86-BBA8-0786-7D77D861B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Choose the most interesting word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the one that suggests more than a simple meaning. Be careful: there are some that are not as interesting as others.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Explain clearly what your chosen word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means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context.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Avoid repeating that word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your explanation of what it means.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Then explain what that word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suggests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85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AAED-76D2-A879-90A1-DF62ACF5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Aptos" panose="020B0004020202020204" pitchFamily="34" charset="0"/>
              </a:rPr>
              <a:t>Example answer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42254E-0D7D-16C9-C727-75F3894158E6}"/>
              </a:ext>
            </a:extLst>
          </p:cNvPr>
          <p:cNvSpPr/>
          <p:nvPr/>
        </p:nvSpPr>
        <p:spPr>
          <a:xfrm>
            <a:off x="747823" y="2260578"/>
            <a:ext cx="10696354" cy="2658140"/>
          </a:xfrm>
          <a:prstGeom prst="roundRect">
            <a:avLst/>
          </a:prstGeom>
          <a:ln>
            <a:solidFill>
              <a:srgbClr val="D7412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writer uses the word ‘swarmed’ to describe the way that people crowd around her. The word suggests a huge number of insects, that the number of people made them rather anonymous rather than individual people, making the experience rather intimidating for the writer, something she couldn’t control, perhaps. </a:t>
            </a:r>
            <a:endParaRPr lang="en-GB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2ED85C7-A2DB-740A-689E-926F00C903C6}"/>
              </a:ext>
            </a:extLst>
          </p:cNvPr>
          <p:cNvSpPr/>
          <p:nvPr/>
        </p:nvSpPr>
        <p:spPr>
          <a:xfrm>
            <a:off x="4707010" y="452094"/>
            <a:ext cx="2573980" cy="1275906"/>
          </a:xfrm>
          <a:prstGeom prst="wedgeEllipseCallout">
            <a:avLst>
              <a:gd name="adj1" fmla="val -6709"/>
              <a:gd name="adj2" fmla="val 118616"/>
            </a:avLst>
          </a:prstGeom>
          <a:ln>
            <a:solidFill>
              <a:srgbClr val="D7412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Word identified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B574DBA-3FDA-31FA-30BE-E25ABC546AE7}"/>
              </a:ext>
            </a:extLst>
          </p:cNvPr>
          <p:cNvSpPr/>
          <p:nvPr/>
        </p:nvSpPr>
        <p:spPr>
          <a:xfrm>
            <a:off x="8100239" y="553563"/>
            <a:ext cx="2888512" cy="908874"/>
          </a:xfrm>
          <a:prstGeom prst="wedgeEllipseCallout">
            <a:avLst>
              <a:gd name="adj1" fmla="val -45128"/>
              <a:gd name="adj2" fmla="val 170127"/>
            </a:avLst>
          </a:prstGeom>
          <a:ln>
            <a:solidFill>
              <a:srgbClr val="D7412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Meaning explained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D123517-9BF3-0780-C5CB-52EAEDC80729}"/>
              </a:ext>
            </a:extLst>
          </p:cNvPr>
          <p:cNvSpPr/>
          <p:nvPr/>
        </p:nvSpPr>
        <p:spPr>
          <a:xfrm>
            <a:off x="8931349" y="5082362"/>
            <a:ext cx="3104707" cy="1512226"/>
          </a:xfrm>
          <a:prstGeom prst="wedgeEllipseCallout">
            <a:avLst>
              <a:gd name="adj1" fmla="val -14644"/>
              <a:gd name="adj2" fmla="val -102213"/>
            </a:avLst>
          </a:prstGeom>
          <a:ln>
            <a:solidFill>
              <a:srgbClr val="D7412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 discussed</a:t>
            </a:r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49E94-2B39-DED7-749A-E38D5DF220DA}"/>
              </a:ext>
            </a:extLst>
          </p:cNvPr>
          <p:cNvSpPr txBox="1"/>
          <p:nvPr/>
        </p:nvSpPr>
        <p:spPr>
          <a:xfrm>
            <a:off x="467832" y="5451296"/>
            <a:ext cx="8717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Other possible choices</a:t>
            </a:r>
            <a:r>
              <a:rPr lang="en-GB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jostling, buzzed, demanded.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2718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C7CB9-29D7-0F11-0619-2A9C94769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EF5FC882-D51F-8F51-1CDD-B536C09299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0" y="0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75980-DC48-AD47-BBB4-93ECF7813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78" y="529390"/>
            <a:ext cx="11463443" cy="5889518"/>
          </a:xfrm>
          <a:solidFill>
            <a:srgbClr val="D74120">
              <a:alpha val="89804"/>
            </a:srgb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Learning objective: 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how language is used by writers to create meaning and effect.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endParaRPr lang="en-GB" sz="24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Lesson objectives: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work through a series of examples illustrating how we use words to create meaning and effect.</a:t>
            </a: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400" kern="10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</a:t>
            </a:r>
            <a:r>
              <a:rPr lang="en-GB" sz="2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practise analysing how other writers do this.</a:t>
            </a:r>
            <a:endParaRPr lang="en-GB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endParaRPr lang="en-GB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3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AAED-76D2-A879-90A1-DF62ACF5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1115999"/>
            <a:ext cx="11627999" cy="1386569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Meaning and effect</a:t>
            </a:r>
            <a:endParaRPr lang="en-GB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D4D4-9F86-BBA8-0786-7D77D861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2839453"/>
            <a:ext cx="11623040" cy="364713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we speak or write, we use words to make it clear what we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mean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can also choose our words carefully so that they create the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 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we want, as well as just giving the meaning.</a:t>
            </a:r>
          </a:p>
        </p:txBody>
      </p:sp>
    </p:spTree>
    <p:extLst>
      <p:ext uri="{BB962C8B-B14F-4D97-AF65-F5344CB8AC3E}">
        <p14:creationId xmlns:p14="http://schemas.microsoft.com/office/powerpoint/2010/main" val="39475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D4D4-9F86-BBA8-0786-7D77D861B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instance, to describe a wet day, you could say:</a:t>
            </a:r>
          </a:p>
          <a:p>
            <a:pPr indent="45720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</a:t>
            </a:r>
          </a:p>
          <a:p>
            <a:pPr indent="45720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</a:t>
            </a: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‘The rain</a:t>
            </a:r>
            <a:r>
              <a:rPr lang="en-GB" sz="2800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was heavy</a:t>
            </a: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.’</a:t>
            </a:r>
          </a:p>
          <a:p>
            <a:pPr indent="457200">
              <a:lnSpc>
                <a:spcPct val="115000"/>
              </a:lnSpc>
              <a:spcAft>
                <a:spcPts val="800"/>
              </a:spcAft>
              <a:buNone/>
            </a:pPr>
            <a:endParaRPr lang="en-GB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literally means that there was a lot of rain falling. </a:t>
            </a:r>
          </a:p>
        </p:txBody>
      </p:sp>
    </p:spTree>
    <p:extLst>
      <p:ext uri="{BB962C8B-B14F-4D97-AF65-F5344CB8AC3E}">
        <p14:creationId xmlns:p14="http://schemas.microsoft.com/office/powerpoint/2010/main" val="7762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D4D4-9F86-BBA8-0786-7D77D861B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Alternatively, you could say this:</a:t>
            </a:r>
          </a:p>
          <a:p>
            <a:pPr indent="45720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‘The rain was torrential.’</a:t>
            </a:r>
            <a:endParaRPr lang="en-GB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means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something very similar, but it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suggests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something much worse, as if the rain was coming down in torrents like a flooding river. Perhaps you were trying to create the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that you felt in some danger, that a flood might be caused by the rain.</a:t>
            </a:r>
          </a:p>
        </p:txBody>
      </p:sp>
    </p:spTree>
    <p:extLst>
      <p:ext uri="{BB962C8B-B14F-4D97-AF65-F5344CB8AC3E}">
        <p14:creationId xmlns:p14="http://schemas.microsoft.com/office/powerpoint/2010/main" val="38732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D4D4-9F86-BBA8-0786-7D77D861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588168"/>
            <a:ext cx="11623040" cy="4898421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Finally, you could even say this:</a:t>
            </a:r>
          </a:p>
          <a:p>
            <a:pPr indent="45720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‘The rain was apocalyptic.’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means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something similar but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suggests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that the rain was so heavy that you felt the world was coming to an end. You are probably exaggerating for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here, to get across how alarming the heavy rain was. Equally, you are creating the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 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this was dramatic weather, frightening in its severity.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3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D4D4-9F86-BBA8-0786-7D77D861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491917"/>
            <a:ext cx="11623040" cy="301671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Changing the descriptive word doesn’t change the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meaning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very much but creates very different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effects.</a:t>
            </a:r>
            <a:endParaRPr lang="en-GB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Something similar happens with verbs.</a:t>
            </a:r>
          </a:p>
        </p:txBody>
      </p:sp>
    </p:spTree>
    <p:extLst>
      <p:ext uri="{BB962C8B-B14F-4D97-AF65-F5344CB8AC3E}">
        <p14:creationId xmlns:p14="http://schemas.microsoft.com/office/powerpoint/2010/main" val="30664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D4D4-9F86-BBA8-0786-7D77D861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1984856"/>
            <a:ext cx="11623040" cy="465058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Take the verb ‘to run’.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simply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means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travel quickly using your legs.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However, there are a lot of words that mean very similar things, to do with moving quickly, that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suggest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more than simply speed.</a:t>
            </a:r>
          </a:p>
        </p:txBody>
      </p:sp>
    </p:spTree>
    <p:extLst>
      <p:ext uri="{BB962C8B-B14F-4D97-AF65-F5344CB8AC3E}">
        <p14:creationId xmlns:p14="http://schemas.microsoft.com/office/powerpoint/2010/main" val="3104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AAED-76D2-A879-90A1-DF62ACF5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Compare these three sentences: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9D4D4-9F86-BBA8-0786-7D77D861B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2339163"/>
            <a:ext cx="11623040" cy="2459174"/>
          </a:xfrm>
        </p:spPr>
        <p:txBody>
          <a:bodyPr>
            <a:normAutofit/>
          </a:bodyPr>
          <a:lstStyle/>
          <a:p>
            <a:pPr marL="2514600" marR="0" lvl="5" indent="-2286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She </a:t>
            </a:r>
            <a:r>
              <a:rPr kumimoji="0" lang="en-GB" sz="28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ran</a:t>
            </a: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down the road.</a:t>
            </a:r>
          </a:p>
          <a:p>
            <a:pPr marL="2514600" marR="0" lvl="5" indent="-2286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She </a:t>
            </a:r>
            <a:r>
              <a:rPr kumimoji="0" lang="en-GB" sz="28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dashed</a:t>
            </a: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down the road.</a:t>
            </a:r>
          </a:p>
          <a:p>
            <a:pPr marL="2514600" marR="0" lvl="5" indent="-228600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She </a:t>
            </a:r>
            <a:r>
              <a:rPr kumimoji="0" lang="en-GB" sz="28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hurtled</a:t>
            </a:r>
            <a:r>
              <a:rPr kumimoji="0" lang="en-GB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down the road.</a:t>
            </a:r>
          </a:p>
        </p:txBody>
      </p:sp>
    </p:spTree>
    <p:extLst>
      <p:ext uri="{BB962C8B-B14F-4D97-AF65-F5344CB8AC3E}">
        <p14:creationId xmlns:p14="http://schemas.microsoft.com/office/powerpoint/2010/main" val="37466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8">
      <a:dk1>
        <a:srgbClr val="252525"/>
      </a:dk1>
      <a:lt1>
        <a:srgbClr val="FFFFFF"/>
      </a:lt1>
      <a:dk2>
        <a:srgbClr val="133844"/>
      </a:dk2>
      <a:lt2>
        <a:srgbClr val="FFFFFF"/>
      </a:lt2>
      <a:accent1>
        <a:srgbClr val="00BDB6"/>
      </a:accent1>
      <a:accent2>
        <a:srgbClr val="CC59AA"/>
      </a:accent2>
      <a:accent3>
        <a:srgbClr val="FACB2E"/>
      </a:accent3>
      <a:accent4>
        <a:srgbClr val="8EE8D8"/>
      </a:accent4>
      <a:accent5>
        <a:srgbClr val="5E0A4F"/>
      </a:accent5>
      <a:accent6>
        <a:srgbClr val="F9DC4E"/>
      </a:accent6>
      <a:hlink>
        <a:srgbClr val="5E0A4F"/>
      </a:hlink>
      <a:folHlink>
        <a:srgbClr val="5E0A4F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s V4" id="{E2A36DA1-4A29-43B8-B8F1-C255D5AABE09}" vid="{2A5C11B6-9CD9-45FF-9CD6-984CCCC0BA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C16EDE49814FBBE83568B9FA2901" ma:contentTypeVersion="17" ma:contentTypeDescription="Create a new document." ma:contentTypeScope="" ma:versionID="022f5e1d981b14d7005f3600e8ff7e4f">
  <xsd:schema xmlns:xsd="http://www.w3.org/2001/XMLSchema" xmlns:xs="http://www.w3.org/2001/XMLSchema" xmlns:p="http://schemas.microsoft.com/office/2006/metadata/properties" xmlns:ns2="9ad1216b-cdc1-40e2-a0c2-94597fd44697" xmlns:ns3="3fcf4a81-aca0-43b6-bff7-87efdc296efa" xmlns:ns4="7424b78e-8606-4fd1-9a19-b6b90bbc0a1b" targetNamespace="http://schemas.microsoft.com/office/2006/metadata/properties" ma:root="true" ma:fieldsID="f273b407d20b6eb33550fabe3d54ad2e" ns2:_="" ns3:_="" ns4:_="">
    <xsd:import namespace="9ad1216b-cdc1-40e2-a0c2-94597fd44697"/>
    <xsd:import namespace="3fcf4a81-aca0-43b6-bff7-87efdc296efa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4a81-aca0-43b6-bff7-87efdc296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cf4a81-aca0-43b6-bff7-87efdc296efa">
      <Terms xmlns="http://schemas.microsoft.com/office/infopath/2007/PartnerControls"/>
    </lcf76f155ced4ddcb4097134ff3c332f>
    <TaxCatchAll xmlns="7424b78e-8606-4fd1-9a19-b6b90bbc0a1b" xsi:nil="true"/>
    <_dlc_DocId xmlns="9ad1216b-cdc1-40e2-a0c2-94597fd44697">7VPTP7ZE6X33-1933993375-2154</_dlc_DocId>
    <_dlc_DocIdUrl xmlns="9ad1216b-cdc1-40e2-a0c2-94597fd44697">
      <Url>https://cambridgeorg.sharepoint.com/sites/cie/education/pd/Curriculum_Support/_layouts/15/DocIdRedir.aspx?ID=7VPTP7ZE6X33-1933993375-2154</Url>
      <Description>7VPTP7ZE6X33-1933993375-2154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6D6BAB-7A6B-458E-946D-6E0376C3D6E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0C06FBC-56D7-43A4-8449-D3CFFAB19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3fcf4a81-aca0-43b6-bff7-87efdc296efa"/>
    <ds:schemaRef ds:uri="7424b78e-8606-4fd1-9a19-b6b90bb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C1730B-4CCC-47BF-BAFC-7DE58E6F56C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7424b78e-8606-4fd1-9a19-b6b90bbc0a1b"/>
    <ds:schemaRef ds:uri="http://purl.org/dc/elements/1.1/"/>
    <ds:schemaRef ds:uri="9ad1216b-cdc1-40e2-a0c2-94597fd44697"/>
    <ds:schemaRef ds:uri="http://schemas.openxmlformats.org/package/2006/metadata/core-properties"/>
    <ds:schemaRef ds:uri="http://www.w3.org/XML/1998/namespace"/>
    <ds:schemaRef ds:uri="3fcf4a81-aca0-43b6-bff7-87efdc296efa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B2FD376-74CA-48DE-8065-88D799A9E6F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988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Georgia</vt:lpstr>
      <vt:lpstr>Symbol</vt:lpstr>
      <vt:lpstr>Office Theme</vt:lpstr>
      <vt:lpstr>1_Office Theme</vt:lpstr>
      <vt:lpstr>PowerPoint Presentation</vt:lpstr>
      <vt:lpstr>PowerPoint Presentation</vt:lpstr>
      <vt:lpstr>Meaning and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Compare these three sentences:</vt:lpstr>
      <vt:lpstr>They all mean something similar: that she moved quickly down the road.</vt:lpstr>
      <vt:lpstr>Here is a selection of verbs that all describe how you could express yourself loudly:   </vt:lpstr>
      <vt:lpstr>Here is a selection of verbs that all describe the consuming of food:</vt:lpstr>
      <vt:lpstr>Read through the passage below. The verbs used express a clear meaning but don’t suggest very much beyond that. Replace the verbs that are underlined with ones that mean something similar, so that the passage creates a sense of greater excitement. You can change prepositions or word order if it allows your version to have greater effect!</vt:lpstr>
      <vt:lpstr>PowerPoint Presentation</vt:lpstr>
      <vt:lpstr>PowerPoint Presentation</vt:lpstr>
      <vt:lpstr>PowerPoint Presentation</vt:lpstr>
      <vt:lpstr>Top tips</vt:lpstr>
      <vt:lpstr>Example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dawson</dc:creator>
  <cp:lastModifiedBy>Sally Ellis</cp:lastModifiedBy>
  <cp:revision>7</cp:revision>
  <dcterms:created xsi:type="dcterms:W3CDTF">2025-05-08T17:46:24Z</dcterms:created>
  <dcterms:modified xsi:type="dcterms:W3CDTF">2025-06-06T14:20:47Z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0x010100370FC16EDE49814FBBE83568B9FA2901</vt:lpwstr>
  </property>
  <property fmtid="{D5CDD505-2E9C-101B-9397-08002B2CF9AE}" pid="3" name="_dlc_DocIdItemGuid">
    <vt:lpwstr>c33e7e48-491a-41f3-8ac9-1decf6411b92</vt:lpwstr>
  </property>
  <property fmtid="{D5CDD505-2E9C-101B-9397-08002B2CF9AE}" pid="4" name="MediaServiceImageTags">
    <vt:lpwstr/>
  </property>
</Properties>
</file>