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2"/>
  </p:notesMasterIdLst>
  <p:handoutMasterIdLst>
    <p:handoutMasterId r:id="rId13"/>
  </p:handoutMasterIdLst>
  <p:sldIdLst>
    <p:sldId id="343" r:id="rId6"/>
    <p:sldId id="298" r:id="rId7"/>
    <p:sldId id="318" r:id="rId8"/>
    <p:sldId id="344" r:id="rId9"/>
    <p:sldId id="333" r:id="rId10"/>
    <p:sldId id="34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DC53F-359E-4045-91D6-C8990E127186}" v="11" dt="2026-05-13T09:29:38.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996" y="6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6-05-13T09:29:55.576" v="2595" actId="122"/>
      <pc:docMkLst>
        <pc:docMk/>
      </pc:docMkLst>
      <pc:sldChg chg="modSp mod">
        <pc:chgData name="Lizzie Gauntlett" userId="1dc7c36a1b1a647d" providerId="LiveId" clId="{C1DC5315-D282-429F-B35A-871ABF7A65E8}" dt="2026-05-13T09:25:31.414" v="2484" actId="20577"/>
        <pc:sldMkLst>
          <pc:docMk/>
          <pc:sldMk cId="1677304970" sldId="298"/>
        </pc:sldMkLst>
        <pc:spChg chg="mod">
          <ac:chgData name="Lizzie Gauntlett" userId="1dc7c36a1b1a647d" providerId="LiveId" clId="{C1DC5315-D282-429F-B35A-871ABF7A65E8}" dt="2026-05-13T09:25:31.414" v="2484" actId="20577"/>
          <ac:spMkLst>
            <pc:docMk/>
            <pc:sldMk cId="1677304970" sldId="298"/>
            <ac:spMk id="4" creationId="{8A3FCDC3-543C-8905-8EB4-3AC0E32FFFFF}"/>
          </ac:spMkLst>
        </pc:spChg>
      </pc:sldChg>
      <pc:sldChg chg="modSp add mod">
        <pc:chgData name="Lizzie Gauntlett" userId="1dc7c36a1b1a647d" providerId="LiveId" clId="{C1DC5315-D282-429F-B35A-871ABF7A65E8}" dt="2026-05-13T09:27:13.447" v="2522" actId="27636"/>
        <pc:sldMkLst>
          <pc:docMk/>
          <pc:sldMk cId="1800512821" sldId="318"/>
        </pc:sldMkLst>
        <pc:spChg chg="mod">
          <ac:chgData name="Lizzie Gauntlett" userId="1dc7c36a1b1a647d" providerId="LiveId" clId="{C1DC5315-D282-429F-B35A-871ABF7A65E8}" dt="2026-05-13T09:26:21.397" v="2491"/>
          <ac:spMkLst>
            <pc:docMk/>
            <pc:sldMk cId="1800512821" sldId="318"/>
            <ac:spMk id="2" creationId="{929F2BF5-092F-1975-C7A7-4732BBDE15B7}"/>
          </ac:spMkLst>
        </pc:spChg>
        <pc:spChg chg="mod">
          <ac:chgData name="Lizzie Gauntlett" userId="1dc7c36a1b1a647d" providerId="LiveId" clId="{C1DC5315-D282-429F-B35A-871ABF7A65E8}" dt="2026-05-13T09:27:13.447" v="2522" actId="27636"/>
          <ac:spMkLst>
            <pc:docMk/>
            <pc:sldMk cId="1800512821" sldId="318"/>
            <ac:spMk id="3" creationId="{71C1CFD4-2904-39C3-6B35-83381E239497}"/>
          </ac:spMkLst>
        </pc:spChg>
      </pc:sldChg>
      <pc:sldChg chg="del">
        <pc:chgData name="Lizzie Gauntlett" userId="1dc7c36a1b1a647d" providerId="LiveId" clId="{C1DC5315-D282-429F-B35A-871ABF7A65E8}" dt="2026-05-13T09:25:39.099" v="2486" actId="47"/>
        <pc:sldMkLst>
          <pc:docMk/>
          <pc:sldMk cId="2489020089" sldId="322"/>
        </pc:sldMkLst>
      </pc:sldChg>
      <pc:sldChg chg="modSp mod">
        <pc:chgData name="Lizzie Gauntlett" userId="1dc7c36a1b1a647d" providerId="LiveId" clId="{C1DC5315-D282-429F-B35A-871ABF7A65E8}" dt="2026-05-13T09:28:52.845" v="2572" actId="27636"/>
        <pc:sldMkLst>
          <pc:docMk/>
          <pc:sldMk cId="1198625482" sldId="333"/>
        </pc:sldMkLst>
        <pc:spChg chg="mod">
          <ac:chgData name="Lizzie Gauntlett" userId="1dc7c36a1b1a647d" providerId="LiveId" clId="{C1DC5315-D282-429F-B35A-871ABF7A65E8}" dt="2026-05-13T09:28:26.232" v="2553" actId="20577"/>
          <ac:spMkLst>
            <pc:docMk/>
            <pc:sldMk cId="1198625482" sldId="333"/>
            <ac:spMk id="3" creationId="{FD4857A8-FEFB-1CE7-3447-A477657416F6}"/>
          </ac:spMkLst>
        </pc:spChg>
        <pc:spChg chg="mod">
          <ac:chgData name="Lizzie Gauntlett" userId="1dc7c36a1b1a647d" providerId="LiveId" clId="{C1DC5315-D282-429F-B35A-871ABF7A65E8}" dt="2026-05-13T09:28:52.845" v="2572" actId="27636"/>
          <ac:spMkLst>
            <pc:docMk/>
            <pc:sldMk cId="1198625482" sldId="333"/>
            <ac:spMk id="4" creationId="{9F31BEDC-13C9-7154-7D8E-964D57B4F8CA}"/>
          </ac:spMkLst>
        </pc:spChg>
      </pc:sldChg>
      <pc:sldChg chg="del">
        <pc:chgData name="Lizzie Gauntlett" userId="1dc7c36a1b1a647d" providerId="LiveId" clId="{C1DC5315-D282-429F-B35A-871ABF7A65E8}" dt="2026-05-13T09:29:00.985" v="2574" actId="47"/>
        <pc:sldMkLst>
          <pc:docMk/>
          <pc:sldMk cId="3061927069" sldId="336"/>
        </pc:sldMkLst>
      </pc:sldChg>
      <pc:sldChg chg="modSp mod">
        <pc:chgData name="Lizzie Gauntlett" userId="1dc7c36a1b1a647d" providerId="LiveId" clId="{C1DC5315-D282-429F-B35A-871ABF7A65E8}" dt="2026-05-13T09:29:55.576" v="2595" actId="122"/>
        <pc:sldMkLst>
          <pc:docMk/>
          <pc:sldMk cId="153233455" sldId="341"/>
        </pc:sldMkLst>
        <pc:spChg chg="mod">
          <ac:chgData name="Lizzie Gauntlett" userId="1dc7c36a1b1a647d" providerId="LiveId" clId="{C1DC5315-D282-429F-B35A-871ABF7A65E8}" dt="2026-05-13T09:29:55.576" v="2595" actId="122"/>
          <ac:spMkLst>
            <pc:docMk/>
            <pc:sldMk cId="153233455" sldId="341"/>
            <ac:spMk id="4" creationId="{CC353874-58DC-AE45-C5DF-CCA75046EC71}"/>
          </ac:spMkLst>
        </pc:spChg>
      </pc:sldChg>
      <pc:sldChg chg="del">
        <pc:chgData name="Lizzie Gauntlett" userId="1dc7c36a1b1a647d" providerId="LiveId" clId="{C1DC5315-D282-429F-B35A-871ABF7A65E8}" dt="2026-05-13T09:28:57.786" v="2573" actId="47"/>
        <pc:sldMkLst>
          <pc:docMk/>
          <pc:sldMk cId="258161367" sldId="342"/>
        </pc:sldMkLst>
      </pc:sldChg>
      <pc:sldChg chg="modSp mod">
        <pc:chgData name="Lizzie Gauntlett" userId="1dc7c36a1b1a647d" providerId="LiveId" clId="{C1DC5315-D282-429F-B35A-871ABF7A65E8}" dt="2026-05-13T09:25:11.727" v="2451" actId="20577"/>
        <pc:sldMkLst>
          <pc:docMk/>
          <pc:sldMk cId="1130971648" sldId="343"/>
        </pc:sldMkLst>
        <pc:spChg chg="mod">
          <ac:chgData name="Lizzie Gauntlett" userId="1dc7c36a1b1a647d" providerId="LiveId" clId="{C1DC5315-D282-429F-B35A-871ABF7A65E8}" dt="2026-05-13T09:25:11.727" v="2451" actId="20577"/>
          <ac:spMkLst>
            <pc:docMk/>
            <pc:sldMk cId="1130971648" sldId="343"/>
            <ac:spMk id="4" creationId="{8A3FCDC3-543C-8905-8EB4-3AC0E32FFFFF}"/>
          </ac:spMkLst>
        </pc:spChg>
      </pc:sldChg>
      <pc:sldChg chg="modSp add mod">
        <pc:chgData name="Lizzie Gauntlett" userId="1dc7c36a1b1a647d" providerId="LiveId" clId="{C1DC5315-D282-429F-B35A-871ABF7A65E8}" dt="2026-05-13T09:27:41.250" v="2533" actId="113"/>
        <pc:sldMkLst>
          <pc:docMk/>
          <pc:sldMk cId="1265898838" sldId="344"/>
        </pc:sldMkLst>
        <pc:spChg chg="mod">
          <ac:chgData name="Lizzie Gauntlett" userId="1dc7c36a1b1a647d" providerId="LiveId" clId="{C1DC5315-D282-429F-B35A-871ABF7A65E8}" dt="2026-05-13T09:27:41.250" v="2533" actId="113"/>
          <ac:spMkLst>
            <pc:docMk/>
            <pc:sldMk cId="1265898838" sldId="344"/>
            <ac:spMk id="3" creationId="{64340CDD-84C4-FEB2-49E5-ECFFB35AC55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13/05/2026</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13/05/2026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0904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pPr lvl="0" fontAlgn="base"/>
            <a:r>
              <a:rPr lang="en-GB" dirty="0"/>
              <a:t>Outline the context of the named study (dreams and trauma)</a:t>
            </a:r>
          </a:p>
          <a:p>
            <a:pPr lvl="0" fontAlgn="base"/>
            <a:r>
              <a:rPr lang="en-GB" dirty="0"/>
              <a:t>Describe the results and conclusion of the named study</a:t>
            </a:r>
          </a:p>
          <a:p>
            <a:pPr fontAlgn="base"/>
            <a:r>
              <a:rPr lang="en-GB" dirty="0"/>
              <a:t>Explain the argument for the psychodynamic theory of dreams (named study: dreams and trauma)</a:t>
            </a:r>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02542"/>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Starter activity: C</a:t>
            </a:r>
            <a:r>
              <a:rPr lang="en-GB" dirty="0"/>
              <a:t>onsider the question ‘What evidence would support the psychodynamic theory of dreams?’</a:t>
            </a:r>
          </a:p>
        </p:txBody>
      </p:sp>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p:txBody>
          <a:bodyPr>
            <a:normAutofit/>
          </a:bodyPr>
          <a:lstStyle/>
          <a:p>
            <a:r>
              <a:rPr lang="en-US" dirty="0"/>
              <a:t>Dreaming and trauma (Iorio et al.)</a:t>
            </a:r>
            <a:endParaRPr lang="en-GB" dirty="0"/>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sz="half" idx="1"/>
          </p:nvPr>
        </p:nvSpPr>
        <p:spPr>
          <a:xfrm>
            <a:off x="180000" y="1728000"/>
            <a:ext cx="12012000" cy="5001984"/>
          </a:xfrm>
        </p:spPr>
        <p:txBody>
          <a:bodyPr>
            <a:normAutofit lnSpcReduction="10000"/>
          </a:bodyPr>
          <a:lstStyle/>
          <a:p>
            <a:pPr marL="0" indent="0">
              <a:buNone/>
            </a:pPr>
            <a:endParaRPr lang="en-US" b="1" dirty="0"/>
          </a:p>
          <a:p>
            <a:pPr marL="0" indent="0">
              <a:buNone/>
            </a:pPr>
            <a:r>
              <a:rPr lang="en-US" b="1" dirty="0"/>
              <a:t>Aim: </a:t>
            </a:r>
            <a:r>
              <a:rPr lang="en-US" dirty="0"/>
              <a:t>To </a:t>
            </a:r>
            <a:r>
              <a:rPr lang="en-US" dirty="0" err="1"/>
              <a:t>analyse</a:t>
            </a:r>
            <a:r>
              <a:rPr lang="en-US" dirty="0"/>
              <a:t> the dream content of people with experience of isolation and trauma during the COVID-19 pandemic. </a:t>
            </a:r>
          </a:p>
          <a:p>
            <a:pPr marL="0" indent="0">
              <a:buNone/>
            </a:pPr>
            <a:endParaRPr lang="en-US" dirty="0"/>
          </a:p>
          <a:p>
            <a:pPr marL="0" indent="0">
              <a:buNone/>
            </a:pPr>
            <a:r>
              <a:rPr lang="en-US" b="1" dirty="0"/>
              <a:t>Participants: </a:t>
            </a:r>
            <a:r>
              <a:rPr lang="en-US" dirty="0"/>
              <a:t>796 participants aged 18–79 years old from Italy, mostly females </a:t>
            </a:r>
          </a:p>
          <a:p>
            <a:pPr marL="0" indent="0">
              <a:buNone/>
            </a:pPr>
            <a:endParaRPr lang="en-US" dirty="0"/>
          </a:p>
          <a:p>
            <a:pPr marL="0" indent="0">
              <a:buNone/>
            </a:pPr>
            <a:r>
              <a:rPr lang="en-US" b="1" dirty="0"/>
              <a:t>Procedure: </a:t>
            </a:r>
            <a:r>
              <a:rPr lang="en-US" dirty="0"/>
              <a:t>The participants completed questionnaires online. Participants were first asked to report information about the conditions they experienced during the COVID-19 pandemic, e.g. with family members and the size of their home. Participants then gave a detailed report of their most recent dream and completed a dream questionnaire. The dream questionnaire included ratings of frequency, realism, creativity and emotion. The researchers calculated the mean word count for each participant’s reported dreams. Three judges also scored each dream report using the same dream questionnaire.</a:t>
            </a:r>
            <a:endParaRPr lang="en-GB" dirty="0"/>
          </a:p>
        </p:txBody>
      </p:sp>
    </p:spTree>
    <p:extLst>
      <p:ext uri="{BB962C8B-B14F-4D97-AF65-F5344CB8AC3E}">
        <p14:creationId xmlns:p14="http://schemas.microsoft.com/office/powerpoint/2010/main" val="18005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D036D-6337-D9E5-8421-9BFA81311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69089-5A09-CC3D-CD3B-62E1A24BD759}"/>
              </a:ext>
            </a:extLst>
          </p:cNvPr>
          <p:cNvSpPr>
            <a:spLocks noGrp="1"/>
          </p:cNvSpPr>
          <p:nvPr>
            <p:ph type="title"/>
          </p:nvPr>
        </p:nvSpPr>
        <p:spPr/>
        <p:txBody>
          <a:bodyPr>
            <a:normAutofit/>
          </a:bodyPr>
          <a:lstStyle/>
          <a:p>
            <a:r>
              <a:rPr lang="en-US" dirty="0"/>
              <a:t>Dreaming and trauma (Iorio et al.)</a:t>
            </a:r>
            <a:endParaRPr lang="en-GB" dirty="0"/>
          </a:p>
        </p:txBody>
      </p:sp>
      <p:sp>
        <p:nvSpPr>
          <p:cNvPr id="3" name="Content Placeholder 2">
            <a:extLst>
              <a:ext uri="{FF2B5EF4-FFF2-40B4-BE49-F238E27FC236}">
                <a16:creationId xmlns:a16="http://schemas.microsoft.com/office/drawing/2014/main" id="{64340CDD-84C4-FEB2-49E5-ECFFB35AC559}"/>
              </a:ext>
            </a:extLst>
          </p:cNvPr>
          <p:cNvSpPr>
            <a:spLocks noGrp="1"/>
          </p:cNvSpPr>
          <p:nvPr>
            <p:ph sz="half" idx="1"/>
          </p:nvPr>
        </p:nvSpPr>
        <p:spPr>
          <a:xfrm>
            <a:off x="180000" y="1728000"/>
            <a:ext cx="12012000" cy="5001984"/>
          </a:xfrm>
        </p:spPr>
        <p:txBody>
          <a:bodyPr>
            <a:normAutofit/>
          </a:bodyPr>
          <a:lstStyle/>
          <a:p>
            <a:pPr marL="0" indent="0">
              <a:buNone/>
            </a:pPr>
            <a:r>
              <a:rPr lang="en-US" b="1" dirty="0"/>
              <a:t>Results: </a:t>
            </a:r>
          </a:p>
          <a:p>
            <a:pPr marL="0" indent="0">
              <a:buNone/>
            </a:pPr>
            <a:r>
              <a:rPr lang="en-US" dirty="0"/>
              <a:t>• Participants who experienced trauma during the COVID-19 pandemic reported higher emotional intensity in their most recent dreams. </a:t>
            </a:r>
          </a:p>
          <a:p>
            <a:pPr marL="0" indent="0">
              <a:buNone/>
            </a:pPr>
            <a:r>
              <a:rPr lang="en-US" dirty="0"/>
              <a:t>• There were few references to the COVID-19 pandemic in dream descriptions. </a:t>
            </a:r>
          </a:p>
          <a:p>
            <a:pPr marL="0" indent="0">
              <a:buNone/>
            </a:pPr>
            <a:r>
              <a:rPr lang="en-US" dirty="0"/>
              <a:t>• Dream locations were frequently reported to be external to the home or place of isolation. </a:t>
            </a:r>
          </a:p>
          <a:p>
            <a:pPr marL="0" indent="0">
              <a:buNone/>
            </a:pPr>
            <a:endParaRPr lang="en-US" dirty="0"/>
          </a:p>
          <a:p>
            <a:pPr marL="0" indent="0">
              <a:buNone/>
            </a:pPr>
            <a:r>
              <a:rPr lang="en-US" b="1" dirty="0"/>
              <a:t>Conclusion</a:t>
            </a:r>
            <a:r>
              <a:rPr lang="en-US" dirty="0"/>
              <a:t>: Events in waking life can be linked to specific experiences of dreaming. Dreaming is one way for people to experience wish fulfilment, which supports the psychodynamic theory of dreaming.</a:t>
            </a:r>
            <a:endParaRPr lang="en-GB" dirty="0"/>
          </a:p>
        </p:txBody>
      </p:sp>
    </p:spTree>
    <p:extLst>
      <p:ext uri="{BB962C8B-B14F-4D97-AF65-F5344CB8AC3E}">
        <p14:creationId xmlns:p14="http://schemas.microsoft.com/office/powerpoint/2010/main" val="126589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0" r="26940"/>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p:txBody>
          <a:bodyPr/>
          <a:lstStyle/>
          <a:p>
            <a:r>
              <a:rPr lang="en-US" dirty="0"/>
              <a:t>Named study review</a:t>
            </a:r>
            <a:endParaRPr lang="en-GB"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p:txBody>
          <a:bodyPr>
            <a:normAutofit/>
          </a:bodyPr>
          <a:lstStyle/>
          <a:p>
            <a:pPr lvl="0" fontAlgn="base"/>
            <a:r>
              <a:rPr lang="en-GB" dirty="0"/>
              <a:t>What type of data was collected?</a:t>
            </a:r>
          </a:p>
          <a:p>
            <a:pPr lvl="0" fontAlgn="base"/>
            <a:r>
              <a:rPr lang="en-GB" dirty="0"/>
              <a:t>Which non-experimental research method was used to collect the data?</a:t>
            </a:r>
          </a:p>
          <a:p>
            <a:pPr lvl="0" fontAlgn="base"/>
            <a:r>
              <a:rPr lang="en-GB" dirty="0"/>
              <a:t>What types of questions were used?</a:t>
            </a:r>
          </a:p>
          <a:p>
            <a:pPr lvl="0" fontAlgn="base"/>
            <a:r>
              <a:rPr lang="en-GB" dirty="0"/>
              <a:t>How was the reliability of the reports assessed/checked?</a:t>
            </a:r>
          </a:p>
          <a:p>
            <a:pPr lvl="0" fontAlgn="base"/>
            <a:r>
              <a:rPr lang="en-GB" dirty="0"/>
              <a:t>What patterns, trends, correlations were revealed from the results?</a:t>
            </a:r>
          </a:p>
          <a:p>
            <a:pPr lvl="0" fontAlgn="base"/>
            <a:r>
              <a:rPr lang="en-GB" dirty="0"/>
              <a:t>What insights and explanations for behaviours were revealed from the results?</a:t>
            </a:r>
          </a:p>
        </p:txBody>
      </p:sp>
    </p:spTree>
    <p:extLst>
      <p:ext uri="{BB962C8B-B14F-4D97-AF65-F5344CB8AC3E}">
        <p14:creationId xmlns:p14="http://schemas.microsoft.com/office/powerpoint/2010/main" val="119862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71FE-5DB7-C512-FA4A-08DC09E95C6C}"/>
            </a:ext>
          </a:extLst>
        </p:cNvPr>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FF957276-52AA-5B45-C868-87AEE467B2EF}"/>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CC353874-58DC-AE45-C5DF-CCA75046EC71}"/>
              </a:ext>
            </a:extLst>
          </p:cNvPr>
          <p:cNvSpPr>
            <a:spLocks noGrp="1"/>
          </p:cNvSpPr>
          <p:nvPr>
            <p:ph idx="1"/>
          </p:nvPr>
        </p:nvSpPr>
        <p:spPr>
          <a:xfrm>
            <a:off x="413974" y="4770781"/>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lvl="0" indent="0" algn="ctr">
              <a:buNone/>
            </a:pPr>
            <a:r>
              <a:rPr lang="en-GB" dirty="0">
                <a:latin typeface="Arial"/>
                <a:cs typeface="Arial"/>
              </a:rPr>
              <a:t>Plenary: </a:t>
            </a:r>
            <a:r>
              <a:rPr lang="en-GB" dirty="0"/>
              <a:t>Design a cloze exercise for your partner to fill in, leaving gaps to describe the main points about the </a:t>
            </a:r>
            <a:r>
              <a:rPr lang="en-GB"/>
              <a:t>named study.</a:t>
            </a:r>
            <a:endParaRPr lang="en-GB" dirty="0"/>
          </a:p>
        </p:txBody>
      </p:sp>
    </p:spTree>
    <p:extLst>
      <p:ext uri="{BB962C8B-B14F-4D97-AF65-F5344CB8AC3E}">
        <p14:creationId xmlns:p14="http://schemas.microsoft.com/office/powerpoint/2010/main" val="153233455"/>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5BD9047056454F94B4694108F9A1FF" ma:contentTypeVersion="3" ma:contentTypeDescription="Create a new document." ma:contentTypeScope="" ma:versionID="5c0011047895b59a897429f5e4ec5dcc">
  <xsd:schema xmlns:xsd="http://www.w3.org/2001/XMLSchema" xmlns:xs="http://www.w3.org/2001/XMLSchema" xmlns:p="http://schemas.microsoft.com/office/2006/metadata/properties" xmlns:ns2="9ad1216b-cdc1-40e2-a0c2-94597fd44697" xmlns:ns3="f1f25e64-7226-490b-ade3-8cf84afff5d2" targetNamespace="http://schemas.microsoft.com/office/2006/metadata/properties" ma:root="true" ma:fieldsID="5b649ae69bc45de80afe7d6c0f200904" ns2:_="" ns3:_="">
    <xsd:import namespace="9ad1216b-cdc1-40e2-a0c2-94597fd44697"/>
    <xsd:import namespace="f1f25e64-7226-490b-ade3-8cf84afff5d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f25e64-7226-490b-ade3-8cf84afff5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9ad1216b-cdc1-40e2-a0c2-94597fd44697">7VPTP7ZE6X33-2020743336-704</_dlc_DocId>
    <_dlc_DocIdUrl xmlns="9ad1216b-cdc1-40e2-a0c2-94597fd44697">
      <Url>https://cambridgeorg.sharepoint.com/sites/cie/education/pd/Curriculum_Support/_layouts/15/DocIdRedir.aspx?ID=7VPTP7ZE6X33-2020743336-704</Url>
      <Description>7VPTP7ZE6X33-2020743336-704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72158EC-9355-423C-A236-328DD47DC752}"/>
</file>

<file path=customXml/itemProps2.xml><?xml version="1.0" encoding="utf-8"?>
<ds:datastoreItem xmlns:ds="http://schemas.openxmlformats.org/officeDocument/2006/customXml" ds:itemID="{B630E657-8217-4B2F-96A4-D1EE5A57D447}">
  <ds:schemaRefs>
    <ds:schemaRef ds:uri="http://schemas.microsoft.com/office/2006/documentManagement/types"/>
    <ds:schemaRef ds:uri="http://schemas.microsoft.com/office/2006/metadata/properties"/>
    <ds:schemaRef ds:uri="7424b78e-8606-4fd1-9a19-b6b90bbc0a1b"/>
    <ds:schemaRef ds:uri="http://purl.org/dc/elements/1.1/"/>
    <ds:schemaRef ds:uri="9ad1216b-cdc1-40e2-a0c2-94597fd44697"/>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 ds:uri="c075f540-5f70-45df-a134-17c4911f7fbe"/>
  </ds:schemaRefs>
</ds:datastoreItem>
</file>

<file path=customXml/itemProps3.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4.xml><?xml version="1.0" encoding="utf-8"?>
<ds:datastoreItem xmlns:ds="http://schemas.openxmlformats.org/officeDocument/2006/customXml" ds:itemID="{3B36F522-99CC-44C6-897D-F8F89591E08F}">
  <ds:schemaRefs>
    <ds:schemaRef ds:uri="http://schemas.microsoft.com/sharepoint/event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381</TotalTime>
  <Words>376</Words>
  <Application>Microsoft Office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Georgia</vt:lpstr>
      <vt:lpstr>Office Theme</vt:lpstr>
      <vt:lpstr>PowerPoint Presentation</vt:lpstr>
      <vt:lpstr>PowerPoint Presentation</vt:lpstr>
      <vt:lpstr>Dreaming and trauma (Iorio et al.)</vt:lpstr>
      <vt:lpstr>Dreaming and trauma (Iorio et al.)</vt:lpstr>
      <vt:lpstr>Named study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Lizzie Gauntlett</cp:lastModifiedBy>
  <cp:revision>4</cp:revision>
  <dcterms:created xsi:type="dcterms:W3CDTF">2023-10-09T12:44:25Z</dcterms:created>
  <dcterms:modified xsi:type="dcterms:W3CDTF">2026-05-13T09:29:56Z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0x010100E45BD9047056454F94B4694108F9A1FF</vt:lpwstr>
  </property>
  <property fmtid="{D5CDD505-2E9C-101B-9397-08002B2CF9AE}" pid="3" name="MediaServiceImageTags">
    <vt:lpwstr/>
  </property>
  <property fmtid="{D5CDD505-2E9C-101B-9397-08002B2CF9AE}" pid="4" name="_dlc_DocIdItemGuid">
    <vt:lpwstr>b649909d-c458-4185-be18-f05af3d232d3</vt:lpwstr>
  </property>
</Properties>
</file>