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6" r:id="rId2"/>
    <p:sldId id="271" r:id="rId3"/>
    <p:sldId id="321" r:id="rId4"/>
    <p:sldId id="298" r:id="rId5"/>
    <p:sldId id="300" r:id="rId6"/>
    <p:sldId id="299" r:id="rId7"/>
    <p:sldId id="332" r:id="rId8"/>
    <p:sldId id="301" r:id="rId9"/>
    <p:sldId id="333" r:id="rId10"/>
    <p:sldId id="305" r:id="rId11"/>
    <p:sldId id="334" r:id="rId12"/>
    <p:sldId id="328" r:id="rId13"/>
    <p:sldId id="330" r:id="rId14"/>
    <p:sldId id="302" r:id="rId15"/>
    <p:sldId id="306" r:id="rId1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B0C"/>
    <a:srgbClr val="FDC652"/>
    <a:srgbClr val="117CC0"/>
    <a:srgbClr val="6CB52D"/>
    <a:srgbClr val="8C1D82"/>
    <a:srgbClr val="F9BC9A"/>
    <a:srgbClr val="575756"/>
    <a:srgbClr val="E78839"/>
    <a:srgbClr val="FF8D3E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62" autoAdjust="0"/>
    <p:restoredTop sz="65299" autoAdjust="0"/>
  </p:normalViewPr>
  <p:slideViewPr>
    <p:cSldViewPr snapToGrid="0">
      <p:cViewPr varScale="1">
        <p:scale>
          <a:sx n="70" d="100"/>
          <a:sy n="70" d="100"/>
        </p:scale>
        <p:origin x="126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torage\cie\Development\Curriculum_Services\Projects\Resource%20Plus\Resource%20Plus_Wave%202\IGCSE%20Mathematics\Statistics\fishing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torage\cie\Development\Curriculum_Services\Projects\Resource%20Plus\Resource%20Plus_Wave%202\IGCSE%20Mathematics\Statistics\fishing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Total rainfall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2017 (mm)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rainfall in mm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x"/>
            <c:size val="8"/>
            <c:spPr>
              <a:noFill/>
              <a:ln w="38100">
                <a:solidFill>
                  <a:schemeClr val="tx1"/>
                </a:solidFill>
              </a:ln>
              <a:effectLst/>
            </c:spPr>
          </c:marker>
          <c:xVal>
            <c:strRef>
              <c:f>Sheet1!$A$2:$A$13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strCache>
            </c:strRef>
          </c:xVal>
          <c:yVal>
            <c:numRef>
              <c:f>Sheet1!$B$2:$B$13</c:f>
              <c:numCache>
                <c:formatCode>General</c:formatCode>
                <c:ptCount val="12"/>
                <c:pt idx="0">
                  <c:v>47.4</c:v>
                </c:pt>
                <c:pt idx="1">
                  <c:v>87.5</c:v>
                </c:pt>
                <c:pt idx="2">
                  <c:v>142.6</c:v>
                </c:pt>
                <c:pt idx="3">
                  <c:v>13.5</c:v>
                </c:pt>
                <c:pt idx="4">
                  <c:v>61.4</c:v>
                </c:pt>
                <c:pt idx="5">
                  <c:v>119.5</c:v>
                </c:pt>
                <c:pt idx="6">
                  <c:v>136.80000000000001</c:v>
                </c:pt>
                <c:pt idx="7">
                  <c:v>103.1</c:v>
                </c:pt>
                <c:pt idx="8">
                  <c:v>118.3</c:v>
                </c:pt>
                <c:pt idx="9">
                  <c:v>123.3</c:v>
                </c:pt>
                <c:pt idx="10">
                  <c:v>88.9</c:v>
                </c:pt>
                <c:pt idx="11">
                  <c:v>157.69999999999999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D2D-4F59-A610-1CCD6B9B6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8110056"/>
        <c:axId val="438107104"/>
      </c:scatterChart>
      <c:valAx>
        <c:axId val="438110056"/>
        <c:scaling>
          <c:orientation val="minMax"/>
          <c:max val="12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100">
                    <a:latin typeface="Arial" panose="020B0604020202020204" pitchFamily="34" charset="0"/>
                    <a:cs typeface="Arial" panose="020B0604020202020204" pitchFamily="34" charset="0"/>
                  </a:rPr>
                  <a:t>Months of the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8107104"/>
        <c:crosses val="autoZero"/>
        <c:crossBetween val="midCat"/>
        <c:majorUnit val="1"/>
        <c:minorUnit val="1"/>
      </c:valAx>
      <c:valAx>
        <c:axId val="438107104"/>
        <c:scaling>
          <c:orientation val="minMax"/>
          <c:max val="16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200">
                    <a:latin typeface="Arial" panose="020B0604020202020204" pitchFamily="34" charset="0"/>
                    <a:cs typeface="Arial" panose="020B0604020202020204" pitchFamily="34" charset="0"/>
                  </a:rPr>
                  <a:t>Rainfall (mm)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81100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Total rainfall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2017 and January 2018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(mm)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rainfall in mm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x"/>
            <c:size val="8"/>
            <c:spPr>
              <a:noFill/>
              <a:ln w="38100">
                <a:solidFill>
                  <a:schemeClr val="tx1"/>
                </a:solidFill>
              </a:ln>
              <a:effectLst/>
            </c:spPr>
          </c:marker>
          <c:trendline>
            <c:spPr>
              <a:ln w="38100" cap="rnd">
                <a:solidFill>
                  <a:srgbClr val="E78839"/>
                </a:solidFill>
                <a:prstDash val="solid"/>
              </a:ln>
              <a:effectLst/>
            </c:spPr>
            <c:trendlineType val="linear"/>
            <c:dispRSqr val="0"/>
            <c:dispEq val="0"/>
          </c:trendline>
          <c:xVal>
            <c:strRef>
              <c:f>Sheet1!$A$2:$A$14</c:f>
              <c:strCache>
                <c:ptCount val="1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</c:strCache>
            </c:strRef>
          </c:xVal>
          <c:yVal>
            <c:numRef>
              <c:f>Sheet1!$B$2:$B$14</c:f>
              <c:numCache>
                <c:formatCode>General</c:formatCode>
                <c:ptCount val="13"/>
                <c:pt idx="0">
                  <c:v>47.4</c:v>
                </c:pt>
                <c:pt idx="1">
                  <c:v>87.5</c:v>
                </c:pt>
                <c:pt idx="2">
                  <c:v>142.6</c:v>
                </c:pt>
                <c:pt idx="3">
                  <c:v>13.5</c:v>
                </c:pt>
                <c:pt idx="4">
                  <c:v>61.4</c:v>
                </c:pt>
                <c:pt idx="5">
                  <c:v>119.5</c:v>
                </c:pt>
                <c:pt idx="6">
                  <c:v>136.80000000000001</c:v>
                </c:pt>
                <c:pt idx="7">
                  <c:v>103.1</c:v>
                </c:pt>
                <c:pt idx="8">
                  <c:v>118.3</c:v>
                </c:pt>
                <c:pt idx="9">
                  <c:v>123.3</c:v>
                </c:pt>
                <c:pt idx="10">
                  <c:v>88.9</c:v>
                </c:pt>
                <c:pt idx="11">
                  <c:v>157.69999999999999</c:v>
                </c:pt>
                <c:pt idx="12">
                  <c:v>173.2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8FD-4C49-8C91-6EAA52432D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8110056"/>
        <c:axId val="438107104"/>
      </c:scatterChart>
      <c:valAx>
        <c:axId val="438110056"/>
        <c:scaling>
          <c:orientation val="minMax"/>
          <c:max val="13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100">
                    <a:latin typeface="Arial" panose="020B0604020202020204" pitchFamily="34" charset="0"/>
                    <a:cs typeface="Arial" panose="020B0604020202020204" pitchFamily="34" charset="0"/>
                  </a:rPr>
                  <a:t>Months of the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8107104"/>
        <c:crosses val="autoZero"/>
        <c:crossBetween val="midCat"/>
        <c:majorUnit val="1"/>
        <c:minorUnit val="1"/>
      </c:valAx>
      <c:valAx>
        <c:axId val="438107104"/>
        <c:scaling>
          <c:orientation val="minMax"/>
          <c:max val="18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1200">
                    <a:latin typeface="Arial" panose="020B0604020202020204" pitchFamily="34" charset="0"/>
                    <a:cs typeface="Arial" panose="020B0604020202020204" pitchFamily="34" charset="0"/>
                  </a:rPr>
                  <a:t>Rainfall (mm)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81100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8C1D8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9336-46E4-BCDA-C7CF74EC562E}"/>
              </c:ext>
            </c:extLst>
          </c:dPt>
          <c:dPt>
            <c:idx val="1"/>
            <c:bubble3D val="0"/>
            <c:spPr>
              <a:solidFill>
                <a:srgbClr val="EA5B0C"/>
              </a:solidFill>
              <a:ln>
                <a:solidFill>
                  <a:srgbClr val="EA5B0C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EA5B0C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336-46E4-BCDA-C7CF74EC562E}"/>
              </c:ext>
            </c:extLst>
          </c:dPt>
          <c:dPt>
            <c:idx val="2"/>
            <c:bubble3D val="0"/>
            <c:spPr>
              <a:solidFill>
                <a:srgbClr val="575756"/>
              </a:solidFill>
              <a:ln>
                <a:solidFill>
                  <a:srgbClr val="575756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57575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336-46E4-BCDA-C7CF74EC562E}"/>
              </c:ext>
            </c:extLst>
          </c:dPt>
          <c:dPt>
            <c:idx val="3"/>
            <c:bubble3D val="0"/>
            <c:spPr>
              <a:solidFill>
                <a:srgbClr val="FDC652"/>
              </a:solidFill>
              <a:ln>
                <a:solidFill>
                  <a:srgbClr val="FDC652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FDC65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336-46E4-BCDA-C7CF74EC562E}"/>
              </c:ext>
            </c:extLst>
          </c:dPt>
          <c:dPt>
            <c:idx val="4"/>
            <c:bubble3D val="0"/>
            <c:spPr>
              <a:solidFill>
                <a:srgbClr val="117CC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9336-46E4-BCDA-C7CF74EC562E}"/>
              </c:ext>
            </c:extLst>
          </c:dPt>
          <c:dPt>
            <c:idx val="5"/>
            <c:bubble3D val="0"/>
            <c:spPr>
              <a:solidFill>
                <a:srgbClr val="6CB52D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9336-46E4-BCDA-C7CF74EC562E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Advertising</a:t>
                    </a:r>
                    <a:r>
                      <a:rPr lang="en-US" baseline="0" dirty="0" smtClean="0"/>
                      <a:t> cost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36-46E4-BCDA-C7CF74EC562E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Packaging</a:t>
                    </a:r>
                    <a:r>
                      <a:rPr lang="en-US" baseline="0" dirty="0" smtClean="0"/>
                      <a:t> cost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36-46E4-BCDA-C7CF74EC562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9336-46E4-BCDA-C7CF74EC562E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Staff costs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36-46E4-BCDA-C7CF74EC562E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Raw ingredients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36-46E4-BCDA-C7CF74EC562E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Profit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336-46E4-BCDA-C7CF74EC56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Sheet1!$A$1:$A$6</c:f>
              <c:strCache>
                <c:ptCount val="6"/>
                <c:pt idx="0">
                  <c:v>Promotion cost</c:v>
                </c:pt>
                <c:pt idx="1">
                  <c:v>Printing cost</c:v>
                </c:pt>
                <c:pt idx="2">
                  <c:v>Transportation cost</c:v>
                </c:pt>
                <c:pt idx="3">
                  <c:v>Paper cost</c:v>
                </c:pt>
                <c:pt idx="4">
                  <c:v>Binding</c:v>
                </c:pt>
                <c:pt idx="5">
                  <c:v>Royalty</c:v>
                </c:pt>
              </c:strCache>
            </c:strRef>
          </c:cat>
          <c:val>
            <c:numRef>
              <c:f>Sheet1!$B$1:$B$6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10</c:v>
                </c:pt>
                <c:pt idx="3">
                  <c:v>25</c:v>
                </c:pt>
                <c:pt idx="4">
                  <c:v>20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336-46E4-BCDA-C7CF74EC562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8C1D8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201-48FE-9863-9F7EE34AD0F2}"/>
              </c:ext>
            </c:extLst>
          </c:dPt>
          <c:dPt>
            <c:idx val="1"/>
            <c:bubble3D val="0"/>
            <c:spPr>
              <a:solidFill>
                <a:srgbClr val="EA5B0C"/>
              </a:solidFill>
              <a:ln>
                <a:solidFill>
                  <a:srgbClr val="EA5B0C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EA5B0C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201-48FE-9863-9F7EE34AD0F2}"/>
              </c:ext>
            </c:extLst>
          </c:dPt>
          <c:dPt>
            <c:idx val="2"/>
            <c:bubble3D val="0"/>
            <c:spPr>
              <a:solidFill>
                <a:srgbClr val="575756"/>
              </a:solidFill>
              <a:ln>
                <a:solidFill>
                  <a:srgbClr val="575756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57575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201-48FE-9863-9F7EE34AD0F2}"/>
              </c:ext>
            </c:extLst>
          </c:dPt>
          <c:dPt>
            <c:idx val="3"/>
            <c:bubble3D val="0"/>
            <c:spPr>
              <a:solidFill>
                <a:srgbClr val="FDC652"/>
              </a:solidFill>
              <a:ln>
                <a:solidFill>
                  <a:srgbClr val="FDC652"/>
                </a:solidFill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  <a:contourClr>
                  <a:srgbClr val="FDC652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201-48FE-9863-9F7EE34AD0F2}"/>
              </c:ext>
            </c:extLst>
          </c:dPt>
          <c:dPt>
            <c:idx val="4"/>
            <c:bubble3D val="0"/>
            <c:spPr>
              <a:solidFill>
                <a:srgbClr val="117CC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3201-48FE-9863-9F7EE34AD0F2}"/>
              </c:ext>
            </c:extLst>
          </c:dPt>
          <c:dPt>
            <c:idx val="5"/>
            <c:bubble3D val="0"/>
            <c:spPr>
              <a:solidFill>
                <a:srgbClr val="6CB52D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3201-48FE-9863-9F7EE34AD0F2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Advertising costs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201-48FE-9863-9F7EE34AD0F2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Packaging costs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01-48FE-9863-9F7EE34AD0F2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3201-48FE-9863-9F7EE34AD0F2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Staff costs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01-48FE-9863-9F7EE34AD0F2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Raw ingredients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01-48FE-9863-9F7EE34AD0F2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0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dirty="0" smtClean="0"/>
                      <a:t>Profit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201-48FE-9863-9F7EE34AD0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Sheet1!$A$1:$A$6</c:f>
              <c:strCache>
                <c:ptCount val="6"/>
                <c:pt idx="0">
                  <c:v>Promotion cost</c:v>
                </c:pt>
                <c:pt idx="1">
                  <c:v>Printing cost</c:v>
                </c:pt>
                <c:pt idx="2">
                  <c:v>Transportation cost</c:v>
                </c:pt>
                <c:pt idx="3">
                  <c:v>Paper cost</c:v>
                </c:pt>
                <c:pt idx="4">
                  <c:v>Binding</c:v>
                </c:pt>
                <c:pt idx="5">
                  <c:v>Royalty</c:v>
                </c:pt>
              </c:strCache>
            </c:strRef>
          </c:cat>
          <c:val>
            <c:numRef>
              <c:f>Sheet1!$B$1:$B$6</c:f>
              <c:numCache>
                <c:formatCode>General</c:formatCode>
                <c:ptCount val="6"/>
                <c:pt idx="0">
                  <c:v>10</c:v>
                </c:pt>
                <c:pt idx="1">
                  <c:v>20</c:v>
                </c:pt>
                <c:pt idx="2">
                  <c:v>10</c:v>
                </c:pt>
                <c:pt idx="3">
                  <c:v>25</c:v>
                </c:pt>
                <c:pt idx="4">
                  <c:v>20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201-48FE-9863-9F7EE34AD0F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6CB52D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954-4125-9255-8246633FB705}"/>
              </c:ext>
            </c:extLst>
          </c:dPt>
          <c:dPt>
            <c:idx val="1"/>
            <c:bubble3D val="0"/>
            <c:spPr>
              <a:solidFill>
                <a:srgbClr val="FDC65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954-4125-9255-8246633FB705}"/>
              </c:ext>
            </c:extLst>
          </c:dPt>
          <c:dPt>
            <c:idx val="2"/>
            <c:bubble3D val="0"/>
            <c:spPr>
              <a:solidFill>
                <a:srgbClr val="117CC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954-4125-9255-8246633FB705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baseline="0" dirty="0" smtClean="0"/>
                      <a:t>Blue</a:t>
                    </a:r>
                    <a:r>
                      <a:rPr lang="en-US" baseline="0" dirty="0"/>
                      <a:t>
</a:t>
                    </a:r>
                    <a:fld id="{495D46AE-14C8-48AB-9D61-36E0E5DFDAFA}" type="PERCENTAGE">
                      <a:rPr lang="en-US" baseline="0"/>
                      <a:pPr>
                        <a:defRPr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954-4125-9255-8246633FB705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baseline="0" dirty="0" smtClean="0"/>
                      <a:t>Black</a:t>
                    </a:r>
                  </a:p>
                  <a:p>
                    <a:pPr>
                      <a:defRPr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fld id="{1E054567-72F8-4775-8406-C0017D6344F6}" type="PERCENTAGE">
                      <a:rPr lang="en-US" baseline="0" smtClean="0"/>
                      <a:pPr>
                        <a:defRPr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[PERCENTAGE]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954-4125-9255-8246633FB705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spc="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en-US" baseline="0" dirty="0" smtClean="0"/>
                      <a:t>Red</a:t>
                    </a:r>
                    <a:r>
                      <a:rPr lang="en-US" baseline="0" dirty="0"/>
                      <a:t>
</a:t>
                    </a:r>
                    <a:fld id="{6C21B18A-829E-4CCC-8B9E-14825191646C}" type="PERCENTAGE">
                      <a:rPr lang="en-US" baseline="0"/>
                      <a:pPr>
                        <a:defRPr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spc="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954-4125-9255-8246633FB7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spc="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Sheet1!$A$1:$A$3</c:f>
              <c:strCache>
                <c:ptCount val="3"/>
                <c:pt idx="0">
                  <c:v>Carp</c:v>
                </c:pt>
                <c:pt idx="1">
                  <c:v>Eel</c:v>
                </c:pt>
                <c:pt idx="2">
                  <c:v>Salmon</c:v>
                </c:pt>
              </c:strCache>
            </c:strRef>
          </c:cat>
          <c:val>
            <c:numRef>
              <c:f>Sheet1!$B$1:$B$3</c:f>
              <c:numCache>
                <c:formatCode>General</c:formatCode>
                <c:ptCount val="3"/>
                <c:pt idx="0">
                  <c:v>58</c:v>
                </c:pt>
                <c:pt idx="1">
                  <c:v>85</c:v>
                </c:pt>
                <c:pt idx="2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954-4125-9255-8246633FB705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EA5B0C"/>
              </a:solidFill>
              <a:ln>
                <a:solidFill>
                  <a:srgbClr val="EA5B0C"/>
                </a:solidFill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05F-4A99-AE9A-33044E5E6AC4}"/>
              </c:ext>
            </c:extLst>
          </c:dPt>
          <c:dPt>
            <c:idx val="1"/>
            <c:bubble3D val="0"/>
            <c:spPr>
              <a:solidFill>
                <a:srgbClr val="6CB52D"/>
              </a:solidFill>
              <a:ln>
                <a:solidFill>
                  <a:srgbClr val="6CB52D"/>
                </a:solidFill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05F-4A99-AE9A-33044E5E6AC4}"/>
              </c:ext>
            </c:extLst>
          </c:dPt>
          <c:dPt>
            <c:idx val="2"/>
            <c:bubble3D val="0"/>
            <c:spPr>
              <a:solidFill>
                <a:srgbClr val="117CC0"/>
              </a:solidFill>
              <a:ln>
                <a:solidFill>
                  <a:srgbClr val="117CC0"/>
                </a:solidFill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05F-4A99-AE9A-33044E5E6AC4}"/>
              </c:ext>
            </c:extLst>
          </c:dPt>
          <c:dPt>
            <c:idx val="3"/>
            <c:bubble3D val="0"/>
            <c:spPr>
              <a:solidFill>
                <a:srgbClr val="FDC652"/>
              </a:solidFill>
              <a:ln>
                <a:solidFill>
                  <a:srgbClr val="FDC652"/>
                </a:solidFill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D05F-4A99-AE9A-33044E5E6AC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Sheet1!$A$1:$A$4</c:f>
              <c:strCache>
                <c:ptCount val="4"/>
                <c:pt idx="0">
                  <c:v>Food</c:v>
                </c:pt>
                <c:pt idx="1">
                  <c:v>Fuel</c:v>
                </c:pt>
                <c:pt idx="2">
                  <c:v>Clothes</c:v>
                </c:pt>
                <c:pt idx="3">
                  <c:v>Other items</c:v>
                </c:pt>
              </c:strCache>
            </c:strRef>
          </c:cat>
          <c:val>
            <c:numRef>
              <c:f>Sheet1!$B$1:$B$4</c:f>
              <c:numCache>
                <c:formatCode>General</c:formatCode>
                <c:ptCount val="4"/>
                <c:pt idx="0">
                  <c:v>180</c:v>
                </c:pt>
                <c:pt idx="1">
                  <c:v>90</c:v>
                </c:pt>
                <c:pt idx="2">
                  <c:v>80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05F-4A99-AE9A-33044E5E6AC4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GB"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FD1F4E-280E-4423-86C8-FC01ADA20528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CBF491D-0CDD-45D5-9A98-CFB5D3D830C8}">
      <dgm:prSet phldrT="[Text]" custT="1"/>
      <dgm:spPr>
        <a:solidFill>
          <a:schemeClr val="bg1"/>
        </a:solidFill>
        <a:ln w="38100">
          <a:solidFill>
            <a:srgbClr val="EA5B0C"/>
          </a:solidFill>
        </a:ln>
      </dgm:spPr>
      <dgm:t>
        <a:bodyPr/>
        <a:lstStyle/>
        <a:p>
          <a:r>
            <a:rPr lang="en-US" sz="1400" b="1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rPr>
            <a:t>Where have we seen predictions?</a:t>
          </a:r>
          <a:endParaRPr lang="en-US" sz="1400" b="1" dirty="0">
            <a:solidFill>
              <a:srgbClr val="EA5B0C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4416E6-83FB-4F11-9064-85D3F064EB55}" type="parTrans" cxnId="{C629E539-54A2-4AF3-8223-DCAE8DA1F962}">
      <dgm:prSet/>
      <dgm:spPr/>
      <dgm:t>
        <a:bodyPr/>
        <a:lstStyle/>
        <a:p>
          <a:endParaRPr lang="en-US"/>
        </a:p>
      </dgm:t>
    </dgm:pt>
    <dgm:pt modelId="{73EFF178-45CE-44F7-977D-FFB53AF1DD27}" type="sibTrans" cxnId="{C629E539-54A2-4AF3-8223-DCAE8DA1F962}">
      <dgm:prSet/>
      <dgm:spPr/>
      <dgm:t>
        <a:bodyPr/>
        <a:lstStyle/>
        <a:p>
          <a:endParaRPr lang="en-US"/>
        </a:p>
      </dgm:t>
    </dgm:pt>
    <dgm:pt modelId="{D8243ECA-5060-400F-BFBF-D21974B0B7D1}">
      <dgm:prSet phldrT="[Text]" custT="1"/>
      <dgm:spPr>
        <a:solidFill>
          <a:srgbClr val="EA5B0C"/>
        </a:solidFill>
        <a:ln w="38100">
          <a:solidFill>
            <a:srgbClr val="EA5B0C"/>
          </a:solidFill>
        </a:ln>
      </dgm:spPr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Weather forecasts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9E9236-FE72-44EB-BCE3-0C14CA03C8F0}" type="parTrans" cxnId="{DFA7FFA9-45FA-4724-B0A9-6A6272BD6DA3}">
      <dgm:prSet/>
      <dgm:spPr>
        <a:ln w="38100">
          <a:solidFill>
            <a:srgbClr val="EA5B0C"/>
          </a:solidFill>
          <a:prstDash val="sysDot"/>
        </a:ln>
      </dgm:spPr>
      <dgm:t>
        <a:bodyPr/>
        <a:lstStyle/>
        <a:p>
          <a:endParaRPr lang="en-US"/>
        </a:p>
      </dgm:t>
    </dgm:pt>
    <dgm:pt modelId="{9360C8F6-3341-480D-B7D7-929308513F69}" type="sibTrans" cxnId="{DFA7FFA9-45FA-4724-B0A9-6A6272BD6DA3}">
      <dgm:prSet/>
      <dgm:spPr/>
      <dgm:t>
        <a:bodyPr/>
        <a:lstStyle/>
        <a:p>
          <a:endParaRPr lang="en-US"/>
        </a:p>
      </dgm:t>
    </dgm:pt>
    <dgm:pt modelId="{910D6D1A-78FA-4246-A31A-4F0CEFA45AB7}">
      <dgm:prSet phldrT="[Text]" custT="1"/>
      <dgm:spPr>
        <a:noFill/>
        <a:ln w="38100">
          <a:solidFill>
            <a:srgbClr val="EA5B0C"/>
          </a:solidFill>
        </a:ln>
      </dgm:spPr>
      <dgm:t>
        <a:bodyPr/>
        <a:lstStyle/>
        <a:p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934405-136F-4E57-8B76-30697F8EB52D}" type="parTrans" cxnId="{1656001C-0EE3-4708-9AF9-33951A7FA685}">
      <dgm:prSet/>
      <dgm:spPr>
        <a:ln w="38100">
          <a:solidFill>
            <a:srgbClr val="EA5B0C"/>
          </a:solidFill>
          <a:prstDash val="sysDot"/>
        </a:ln>
      </dgm:spPr>
      <dgm:t>
        <a:bodyPr/>
        <a:lstStyle/>
        <a:p>
          <a:endParaRPr lang="en-US"/>
        </a:p>
      </dgm:t>
    </dgm:pt>
    <dgm:pt modelId="{8B43DEE8-BAA7-48B9-B6AE-321DC3B29FF5}" type="sibTrans" cxnId="{1656001C-0EE3-4708-9AF9-33951A7FA685}">
      <dgm:prSet/>
      <dgm:spPr/>
      <dgm:t>
        <a:bodyPr/>
        <a:lstStyle/>
        <a:p>
          <a:endParaRPr lang="en-US"/>
        </a:p>
      </dgm:t>
    </dgm:pt>
    <dgm:pt modelId="{04B8E8AE-2374-48F0-8EA9-A8E9498BAAED}">
      <dgm:prSet phldrT="[Text]" custT="1"/>
      <dgm:spPr>
        <a:solidFill>
          <a:srgbClr val="EA5B0C"/>
        </a:solidFill>
        <a:ln>
          <a:solidFill>
            <a:srgbClr val="EA5B0C"/>
          </a:solidFill>
        </a:ln>
      </dgm:spPr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Political polls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58413B-1534-4421-87A8-21B8DA916C30}" type="parTrans" cxnId="{5A1ADE3F-3662-4C06-AD54-77CF24E2AF5C}">
      <dgm:prSet/>
      <dgm:spPr>
        <a:ln w="38100">
          <a:solidFill>
            <a:srgbClr val="EA5B0C"/>
          </a:solidFill>
          <a:prstDash val="sysDot"/>
        </a:ln>
      </dgm:spPr>
      <dgm:t>
        <a:bodyPr/>
        <a:lstStyle/>
        <a:p>
          <a:endParaRPr lang="en-US"/>
        </a:p>
      </dgm:t>
    </dgm:pt>
    <dgm:pt modelId="{B9033135-6C84-4153-9C15-ECA89CE8B76E}" type="sibTrans" cxnId="{5A1ADE3F-3662-4C06-AD54-77CF24E2AF5C}">
      <dgm:prSet/>
      <dgm:spPr/>
      <dgm:t>
        <a:bodyPr/>
        <a:lstStyle/>
        <a:p>
          <a:endParaRPr lang="en-US"/>
        </a:p>
      </dgm:t>
    </dgm:pt>
    <dgm:pt modelId="{35CD825D-520A-4ACD-A506-4FF3DC19A1A9}">
      <dgm:prSet/>
      <dgm:spPr>
        <a:solidFill>
          <a:schemeClr val="bg1"/>
        </a:solidFill>
        <a:ln w="38100">
          <a:solidFill>
            <a:srgbClr val="EA5B0C"/>
          </a:solidFill>
        </a:ln>
      </dgm:spPr>
      <dgm:t>
        <a:bodyPr/>
        <a:lstStyle/>
        <a:p>
          <a:endParaRPr lang="en-US"/>
        </a:p>
      </dgm:t>
    </dgm:pt>
    <dgm:pt modelId="{735A6660-1093-4CB7-8408-10DF7C7EE81B}" type="parTrans" cxnId="{A67630A1-73A2-4F11-B752-15605C617567}">
      <dgm:prSet/>
      <dgm:spPr>
        <a:ln w="38100">
          <a:solidFill>
            <a:srgbClr val="EA5B0C"/>
          </a:solidFill>
          <a:prstDash val="sysDot"/>
        </a:ln>
      </dgm:spPr>
      <dgm:t>
        <a:bodyPr/>
        <a:lstStyle/>
        <a:p>
          <a:endParaRPr lang="en-US"/>
        </a:p>
      </dgm:t>
    </dgm:pt>
    <dgm:pt modelId="{7D4C8D9F-E4F8-417F-97EC-7E135B50AB85}" type="sibTrans" cxnId="{A67630A1-73A2-4F11-B752-15605C617567}">
      <dgm:prSet/>
      <dgm:spPr/>
      <dgm:t>
        <a:bodyPr/>
        <a:lstStyle/>
        <a:p>
          <a:endParaRPr lang="en-US"/>
        </a:p>
      </dgm:t>
    </dgm:pt>
    <dgm:pt modelId="{9644BCF6-C496-4119-B061-D56F8AC574CB}">
      <dgm:prSet custT="1"/>
      <dgm:spPr>
        <a:solidFill>
          <a:srgbClr val="EA5B0C"/>
        </a:solidFill>
        <a:ln w="38100">
          <a:solidFill>
            <a:srgbClr val="EA5B0C"/>
          </a:solidFill>
        </a:ln>
      </dgm:spPr>
      <dgm:t>
        <a:bodyPr/>
        <a:lstStyle/>
        <a:p>
          <a:r>
            <a:rPr lang="en-US" sz="1600" dirty="0" smtClean="0">
              <a:latin typeface="Arial" panose="020B0604020202020204" pitchFamily="34" charset="0"/>
              <a:cs typeface="Arial" panose="020B0604020202020204" pitchFamily="34" charset="0"/>
            </a:rPr>
            <a:t>Stock markets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4BFAFD-8B8F-4A95-8B84-A105A7C18B00}" type="parTrans" cxnId="{3E63593D-A0A5-4C44-8EF9-2D0C465DAF1F}">
      <dgm:prSet/>
      <dgm:spPr>
        <a:ln w="38100">
          <a:solidFill>
            <a:srgbClr val="EA5B0C"/>
          </a:solidFill>
          <a:prstDash val="sysDot"/>
        </a:ln>
      </dgm:spPr>
      <dgm:t>
        <a:bodyPr/>
        <a:lstStyle/>
        <a:p>
          <a:endParaRPr lang="en-US"/>
        </a:p>
      </dgm:t>
    </dgm:pt>
    <dgm:pt modelId="{65CF3520-666B-4AEB-9A4C-17471CCF6D91}" type="sibTrans" cxnId="{3E63593D-A0A5-4C44-8EF9-2D0C465DAF1F}">
      <dgm:prSet/>
      <dgm:spPr/>
      <dgm:t>
        <a:bodyPr/>
        <a:lstStyle/>
        <a:p>
          <a:endParaRPr lang="en-US"/>
        </a:p>
      </dgm:t>
    </dgm:pt>
    <dgm:pt modelId="{BB8E23E4-B3AC-4772-835F-C6D1550FAFBF}">
      <dgm:prSet/>
      <dgm:spPr>
        <a:solidFill>
          <a:schemeClr val="bg1"/>
        </a:solidFill>
        <a:ln w="38100">
          <a:solidFill>
            <a:srgbClr val="EA5B0C"/>
          </a:solidFill>
        </a:ln>
      </dgm:spPr>
      <dgm:t>
        <a:bodyPr/>
        <a:lstStyle/>
        <a:p>
          <a:endParaRPr lang="en-US"/>
        </a:p>
      </dgm:t>
    </dgm:pt>
    <dgm:pt modelId="{034F6B14-5BB5-4A92-9024-D5D7BF7C9F1C}" type="parTrans" cxnId="{8D2287BA-4EAF-42CC-97C3-B40B63D70257}">
      <dgm:prSet/>
      <dgm:spPr>
        <a:ln w="38100">
          <a:solidFill>
            <a:srgbClr val="EA5B0C"/>
          </a:solidFill>
          <a:prstDash val="sysDot"/>
        </a:ln>
      </dgm:spPr>
      <dgm:t>
        <a:bodyPr/>
        <a:lstStyle/>
        <a:p>
          <a:endParaRPr lang="en-US"/>
        </a:p>
      </dgm:t>
    </dgm:pt>
    <dgm:pt modelId="{9433AF4C-AFB3-4925-AD56-C7F823D791E3}" type="sibTrans" cxnId="{8D2287BA-4EAF-42CC-97C3-B40B63D70257}">
      <dgm:prSet/>
      <dgm:spPr/>
      <dgm:t>
        <a:bodyPr/>
        <a:lstStyle/>
        <a:p>
          <a:endParaRPr lang="en-US"/>
        </a:p>
      </dgm:t>
    </dgm:pt>
    <dgm:pt modelId="{77039AFE-CB1A-44F4-A458-2C31143636D4}">
      <dgm:prSet phldrT="[Text]" custT="1"/>
      <dgm:spPr>
        <a:noFill/>
        <a:ln w="38100">
          <a:solidFill>
            <a:srgbClr val="EA5B0C"/>
          </a:solidFill>
        </a:ln>
      </dgm:spPr>
      <dgm:t>
        <a:bodyPr/>
        <a:lstStyle/>
        <a:p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6390E2-969A-402F-A2D5-CAD4DA7628E7}" type="sibTrans" cxnId="{7F3B2900-672F-4D19-9A44-6EB0E21BAB51}">
      <dgm:prSet/>
      <dgm:spPr/>
      <dgm:t>
        <a:bodyPr/>
        <a:lstStyle/>
        <a:p>
          <a:endParaRPr lang="en-US"/>
        </a:p>
      </dgm:t>
    </dgm:pt>
    <dgm:pt modelId="{C1237AB0-F6C3-42A7-93C6-150079BCD269}" type="parTrans" cxnId="{7F3B2900-672F-4D19-9A44-6EB0E21BAB51}">
      <dgm:prSet/>
      <dgm:spPr>
        <a:ln w="38100">
          <a:solidFill>
            <a:srgbClr val="EA5B0C"/>
          </a:solidFill>
          <a:prstDash val="sysDot"/>
        </a:ln>
      </dgm:spPr>
      <dgm:t>
        <a:bodyPr/>
        <a:lstStyle/>
        <a:p>
          <a:endParaRPr lang="en-US"/>
        </a:p>
      </dgm:t>
    </dgm:pt>
    <dgm:pt modelId="{181D47AB-B434-46A5-8E7E-8039D7A4088A}" type="pres">
      <dgm:prSet presAssocID="{B8FD1F4E-280E-4423-86C8-FC01ADA2052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46EF5F-84D6-4A18-B605-F90D62CD27EC}" type="pres">
      <dgm:prSet presAssocID="{2CBF491D-0CDD-45D5-9A98-CFB5D3D830C8}" presName="centerShape" presStyleLbl="node0" presStyleIdx="0" presStyleCnt="1" custScaleX="125703"/>
      <dgm:spPr/>
      <dgm:t>
        <a:bodyPr/>
        <a:lstStyle/>
        <a:p>
          <a:endParaRPr lang="en-US"/>
        </a:p>
      </dgm:t>
    </dgm:pt>
    <dgm:pt modelId="{E9F43E83-F8C3-494C-95CB-906EF07003BA}" type="pres">
      <dgm:prSet presAssocID="{329E9236-FE72-44EB-BCE3-0C14CA03C8F0}" presName="Name9" presStyleLbl="parChTrans1D2" presStyleIdx="0" presStyleCnt="7"/>
      <dgm:spPr/>
      <dgm:t>
        <a:bodyPr/>
        <a:lstStyle/>
        <a:p>
          <a:endParaRPr lang="en-US"/>
        </a:p>
      </dgm:t>
    </dgm:pt>
    <dgm:pt modelId="{1FA1C976-DDA1-491E-961E-4614D3FA7B63}" type="pres">
      <dgm:prSet presAssocID="{329E9236-FE72-44EB-BCE3-0C14CA03C8F0}" presName="connTx" presStyleLbl="parChTrans1D2" presStyleIdx="0" presStyleCnt="7"/>
      <dgm:spPr/>
      <dgm:t>
        <a:bodyPr/>
        <a:lstStyle/>
        <a:p>
          <a:endParaRPr lang="en-US"/>
        </a:p>
      </dgm:t>
    </dgm:pt>
    <dgm:pt modelId="{F16D51A7-59C4-4C96-ACF7-586C9975A791}" type="pres">
      <dgm:prSet presAssocID="{D8243ECA-5060-400F-BFBF-D21974B0B7D1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4E7AD6-CADC-4DF1-9255-40D8A804686C}" type="pres">
      <dgm:prSet presAssocID="{6A934405-136F-4E57-8B76-30697F8EB52D}" presName="Name9" presStyleLbl="parChTrans1D2" presStyleIdx="1" presStyleCnt="7"/>
      <dgm:spPr/>
      <dgm:t>
        <a:bodyPr/>
        <a:lstStyle/>
        <a:p>
          <a:endParaRPr lang="en-US"/>
        </a:p>
      </dgm:t>
    </dgm:pt>
    <dgm:pt modelId="{ED9554E3-7E89-4B64-AB65-602A29AF6D08}" type="pres">
      <dgm:prSet presAssocID="{6A934405-136F-4E57-8B76-30697F8EB52D}" presName="connTx" presStyleLbl="parChTrans1D2" presStyleIdx="1" presStyleCnt="7"/>
      <dgm:spPr/>
      <dgm:t>
        <a:bodyPr/>
        <a:lstStyle/>
        <a:p>
          <a:endParaRPr lang="en-US"/>
        </a:p>
      </dgm:t>
    </dgm:pt>
    <dgm:pt modelId="{A22D528C-C3DE-4E52-969E-C4C9E3E6EF16}" type="pres">
      <dgm:prSet presAssocID="{910D6D1A-78FA-4246-A31A-4F0CEFA45AB7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9E81EF-6874-401A-B091-D10CF7366070}" type="pres">
      <dgm:prSet presAssocID="{DC58413B-1534-4421-87A8-21B8DA916C30}" presName="Name9" presStyleLbl="parChTrans1D2" presStyleIdx="2" presStyleCnt="7"/>
      <dgm:spPr/>
      <dgm:t>
        <a:bodyPr/>
        <a:lstStyle/>
        <a:p>
          <a:endParaRPr lang="en-US"/>
        </a:p>
      </dgm:t>
    </dgm:pt>
    <dgm:pt modelId="{758D5AEC-681B-4144-A243-EB71CABC3575}" type="pres">
      <dgm:prSet presAssocID="{DC58413B-1534-4421-87A8-21B8DA916C30}" presName="connTx" presStyleLbl="parChTrans1D2" presStyleIdx="2" presStyleCnt="7"/>
      <dgm:spPr/>
      <dgm:t>
        <a:bodyPr/>
        <a:lstStyle/>
        <a:p>
          <a:endParaRPr lang="en-US"/>
        </a:p>
      </dgm:t>
    </dgm:pt>
    <dgm:pt modelId="{10764C39-C22A-4D14-B90A-83C42BD4E547}" type="pres">
      <dgm:prSet presAssocID="{04B8E8AE-2374-48F0-8EA9-A8E9498BAAED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1BC357-4A09-4C4B-98AE-310FE9D87B7F}" type="pres">
      <dgm:prSet presAssocID="{034F6B14-5BB5-4A92-9024-D5D7BF7C9F1C}" presName="Name9" presStyleLbl="parChTrans1D2" presStyleIdx="3" presStyleCnt="7"/>
      <dgm:spPr/>
      <dgm:t>
        <a:bodyPr/>
        <a:lstStyle/>
        <a:p>
          <a:endParaRPr lang="en-US"/>
        </a:p>
      </dgm:t>
    </dgm:pt>
    <dgm:pt modelId="{63BCBE88-3153-4BE4-B202-AD31A91212D7}" type="pres">
      <dgm:prSet presAssocID="{034F6B14-5BB5-4A92-9024-D5D7BF7C9F1C}" presName="connTx" presStyleLbl="parChTrans1D2" presStyleIdx="3" presStyleCnt="7"/>
      <dgm:spPr/>
      <dgm:t>
        <a:bodyPr/>
        <a:lstStyle/>
        <a:p>
          <a:endParaRPr lang="en-US"/>
        </a:p>
      </dgm:t>
    </dgm:pt>
    <dgm:pt modelId="{1E33BDBE-FE82-4301-B141-2EF524D56FC2}" type="pres">
      <dgm:prSet presAssocID="{BB8E23E4-B3AC-4772-835F-C6D1550FAFBF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4E0E31-23E4-4DE8-B6B8-B4429C04B55F}" type="pres">
      <dgm:prSet presAssocID="{C1237AB0-F6C3-42A7-93C6-150079BCD269}" presName="Name9" presStyleLbl="parChTrans1D2" presStyleIdx="4" presStyleCnt="7"/>
      <dgm:spPr/>
      <dgm:t>
        <a:bodyPr/>
        <a:lstStyle/>
        <a:p>
          <a:endParaRPr lang="en-US"/>
        </a:p>
      </dgm:t>
    </dgm:pt>
    <dgm:pt modelId="{C79D873F-3C5E-4D15-A88B-F683295F9122}" type="pres">
      <dgm:prSet presAssocID="{C1237AB0-F6C3-42A7-93C6-150079BCD269}" presName="connTx" presStyleLbl="parChTrans1D2" presStyleIdx="4" presStyleCnt="7"/>
      <dgm:spPr/>
      <dgm:t>
        <a:bodyPr/>
        <a:lstStyle/>
        <a:p>
          <a:endParaRPr lang="en-US"/>
        </a:p>
      </dgm:t>
    </dgm:pt>
    <dgm:pt modelId="{E8465671-6CF7-4B0D-8C55-86FE989DF53C}" type="pres">
      <dgm:prSet presAssocID="{77039AFE-CB1A-44F4-A458-2C31143636D4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296C34-2205-4046-9A82-A33C5526852A}" type="pres">
      <dgm:prSet presAssocID="{5D4BFAFD-8B8F-4A95-8B84-A105A7C18B00}" presName="Name9" presStyleLbl="parChTrans1D2" presStyleIdx="5" presStyleCnt="7"/>
      <dgm:spPr/>
      <dgm:t>
        <a:bodyPr/>
        <a:lstStyle/>
        <a:p>
          <a:endParaRPr lang="en-US"/>
        </a:p>
      </dgm:t>
    </dgm:pt>
    <dgm:pt modelId="{2FD797B2-93AF-499C-B464-BE5F8C952A1F}" type="pres">
      <dgm:prSet presAssocID="{5D4BFAFD-8B8F-4A95-8B84-A105A7C18B00}" presName="connTx" presStyleLbl="parChTrans1D2" presStyleIdx="5" presStyleCnt="7"/>
      <dgm:spPr/>
      <dgm:t>
        <a:bodyPr/>
        <a:lstStyle/>
        <a:p>
          <a:endParaRPr lang="en-US"/>
        </a:p>
      </dgm:t>
    </dgm:pt>
    <dgm:pt modelId="{C248AF81-0324-4D51-BC88-710AF1BA7E0A}" type="pres">
      <dgm:prSet presAssocID="{9644BCF6-C496-4119-B061-D56F8AC574CB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F1A11E-FD87-469C-8359-2AD5C6C69D44}" type="pres">
      <dgm:prSet presAssocID="{735A6660-1093-4CB7-8408-10DF7C7EE81B}" presName="Name9" presStyleLbl="parChTrans1D2" presStyleIdx="6" presStyleCnt="7"/>
      <dgm:spPr/>
      <dgm:t>
        <a:bodyPr/>
        <a:lstStyle/>
        <a:p>
          <a:endParaRPr lang="en-US"/>
        </a:p>
      </dgm:t>
    </dgm:pt>
    <dgm:pt modelId="{FEE9599A-4B89-4D17-B814-EEF214C442CE}" type="pres">
      <dgm:prSet presAssocID="{735A6660-1093-4CB7-8408-10DF7C7EE81B}" presName="connTx" presStyleLbl="parChTrans1D2" presStyleIdx="6" presStyleCnt="7"/>
      <dgm:spPr/>
      <dgm:t>
        <a:bodyPr/>
        <a:lstStyle/>
        <a:p>
          <a:endParaRPr lang="en-US"/>
        </a:p>
      </dgm:t>
    </dgm:pt>
    <dgm:pt modelId="{3E5B3A6F-D71E-4551-8FE0-0B5E66276B66}" type="pres">
      <dgm:prSet presAssocID="{35CD825D-520A-4ACD-A506-4FF3DC19A1A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D9253B-4DBD-4263-BF2F-FE3D2132F5C7}" type="presOf" srcId="{5D4BFAFD-8B8F-4A95-8B84-A105A7C18B00}" destId="{2FD797B2-93AF-499C-B464-BE5F8C952A1F}" srcOrd="1" destOrd="0" presId="urn:microsoft.com/office/officeart/2005/8/layout/radial1"/>
    <dgm:cxn modelId="{15981730-9B80-4738-A577-2726E07AAFE4}" type="presOf" srcId="{2CBF491D-0CDD-45D5-9A98-CFB5D3D830C8}" destId="{0B46EF5F-84D6-4A18-B605-F90D62CD27EC}" srcOrd="0" destOrd="0" presId="urn:microsoft.com/office/officeart/2005/8/layout/radial1"/>
    <dgm:cxn modelId="{7C808CC0-F95E-4B26-8BEC-A2A5B9D80CA8}" type="presOf" srcId="{9644BCF6-C496-4119-B061-D56F8AC574CB}" destId="{C248AF81-0324-4D51-BC88-710AF1BA7E0A}" srcOrd="0" destOrd="0" presId="urn:microsoft.com/office/officeart/2005/8/layout/radial1"/>
    <dgm:cxn modelId="{5A1ADE3F-3662-4C06-AD54-77CF24E2AF5C}" srcId="{2CBF491D-0CDD-45D5-9A98-CFB5D3D830C8}" destId="{04B8E8AE-2374-48F0-8EA9-A8E9498BAAED}" srcOrd="2" destOrd="0" parTransId="{DC58413B-1534-4421-87A8-21B8DA916C30}" sibTransId="{B9033135-6C84-4153-9C15-ECA89CE8B76E}"/>
    <dgm:cxn modelId="{C629E539-54A2-4AF3-8223-DCAE8DA1F962}" srcId="{B8FD1F4E-280E-4423-86C8-FC01ADA20528}" destId="{2CBF491D-0CDD-45D5-9A98-CFB5D3D830C8}" srcOrd="0" destOrd="0" parTransId="{284416E6-83FB-4F11-9064-85D3F064EB55}" sibTransId="{73EFF178-45CE-44F7-977D-FFB53AF1DD27}"/>
    <dgm:cxn modelId="{624C2FE1-04F1-406E-BBAF-29D6C8626BA5}" type="presOf" srcId="{C1237AB0-F6C3-42A7-93C6-150079BCD269}" destId="{F94E0E31-23E4-4DE8-B6B8-B4429C04B55F}" srcOrd="0" destOrd="0" presId="urn:microsoft.com/office/officeart/2005/8/layout/radial1"/>
    <dgm:cxn modelId="{DFA7FFA9-45FA-4724-B0A9-6A6272BD6DA3}" srcId="{2CBF491D-0CDD-45D5-9A98-CFB5D3D830C8}" destId="{D8243ECA-5060-400F-BFBF-D21974B0B7D1}" srcOrd="0" destOrd="0" parTransId="{329E9236-FE72-44EB-BCE3-0C14CA03C8F0}" sibTransId="{9360C8F6-3341-480D-B7D7-929308513F69}"/>
    <dgm:cxn modelId="{1DC01C5B-E5E9-489D-9405-2CC4640AA22F}" type="presOf" srcId="{DC58413B-1534-4421-87A8-21B8DA916C30}" destId="{CD9E81EF-6874-401A-B091-D10CF7366070}" srcOrd="0" destOrd="0" presId="urn:microsoft.com/office/officeart/2005/8/layout/radial1"/>
    <dgm:cxn modelId="{8D2287BA-4EAF-42CC-97C3-B40B63D70257}" srcId="{2CBF491D-0CDD-45D5-9A98-CFB5D3D830C8}" destId="{BB8E23E4-B3AC-4772-835F-C6D1550FAFBF}" srcOrd="3" destOrd="0" parTransId="{034F6B14-5BB5-4A92-9024-D5D7BF7C9F1C}" sibTransId="{9433AF4C-AFB3-4925-AD56-C7F823D791E3}"/>
    <dgm:cxn modelId="{6550AF28-C8C8-4AE1-919B-4919887DFB6F}" type="presOf" srcId="{DC58413B-1534-4421-87A8-21B8DA916C30}" destId="{758D5AEC-681B-4144-A243-EB71CABC3575}" srcOrd="1" destOrd="0" presId="urn:microsoft.com/office/officeart/2005/8/layout/radial1"/>
    <dgm:cxn modelId="{14A100A9-B23D-45BD-BA0D-B8D0E70D4FF2}" type="presOf" srcId="{04B8E8AE-2374-48F0-8EA9-A8E9498BAAED}" destId="{10764C39-C22A-4D14-B90A-83C42BD4E547}" srcOrd="0" destOrd="0" presId="urn:microsoft.com/office/officeart/2005/8/layout/radial1"/>
    <dgm:cxn modelId="{7A78C15C-319F-4AB9-90F6-A7378941B1C7}" type="presOf" srcId="{034F6B14-5BB5-4A92-9024-D5D7BF7C9F1C}" destId="{63BCBE88-3153-4BE4-B202-AD31A91212D7}" srcOrd="1" destOrd="0" presId="urn:microsoft.com/office/officeart/2005/8/layout/radial1"/>
    <dgm:cxn modelId="{410F4712-CA44-42EE-A8BD-48744737583B}" type="presOf" srcId="{77039AFE-CB1A-44F4-A458-2C31143636D4}" destId="{E8465671-6CF7-4B0D-8C55-86FE989DF53C}" srcOrd="0" destOrd="0" presId="urn:microsoft.com/office/officeart/2005/8/layout/radial1"/>
    <dgm:cxn modelId="{CDA8854D-D484-48FB-8AFB-2ED31A12CE03}" type="presOf" srcId="{329E9236-FE72-44EB-BCE3-0C14CA03C8F0}" destId="{1FA1C976-DDA1-491E-961E-4614D3FA7B63}" srcOrd="1" destOrd="0" presId="urn:microsoft.com/office/officeart/2005/8/layout/radial1"/>
    <dgm:cxn modelId="{55977D6B-DFA3-409D-8825-2358F0EEC49B}" type="presOf" srcId="{329E9236-FE72-44EB-BCE3-0C14CA03C8F0}" destId="{E9F43E83-F8C3-494C-95CB-906EF07003BA}" srcOrd="0" destOrd="0" presId="urn:microsoft.com/office/officeart/2005/8/layout/radial1"/>
    <dgm:cxn modelId="{A67630A1-73A2-4F11-B752-15605C617567}" srcId="{2CBF491D-0CDD-45D5-9A98-CFB5D3D830C8}" destId="{35CD825D-520A-4ACD-A506-4FF3DC19A1A9}" srcOrd="6" destOrd="0" parTransId="{735A6660-1093-4CB7-8408-10DF7C7EE81B}" sibTransId="{7D4C8D9F-E4F8-417F-97EC-7E135B50AB85}"/>
    <dgm:cxn modelId="{995D9F1B-0D93-49E7-B6CE-70C88F188BE3}" type="presOf" srcId="{D8243ECA-5060-400F-BFBF-D21974B0B7D1}" destId="{F16D51A7-59C4-4C96-ACF7-586C9975A791}" srcOrd="0" destOrd="0" presId="urn:microsoft.com/office/officeart/2005/8/layout/radial1"/>
    <dgm:cxn modelId="{1656001C-0EE3-4708-9AF9-33951A7FA685}" srcId="{2CBF491D-0CDD-45D5-9A98-CFB5D3D830C8}" destId="{910D6D1A-78FA-4246-A31A-4F0CEFA45AB7}" srcOrd="1" destOrd="0" parTransId="{6A934405-136F-4E57-8B76-30697F8EB52D}" sibTransId="{8B43DEE8-BAA7-48B9-B6AE-321DC3B29FF5}"/>
    <dgm:cxn modelId="{3F7D5EDF-334A-4E75-90E4-8697F8034780}" type="presOf" srcId="{910D6D1A-78FA-4246-A31A-4F0CEFA45AB7}" destId="{A22D528C-C3DE-4E52-969E-C4C9E3E6EF16}" srcOrd="0" destOrd="0" presId="urn:microsoft.com/office/officeart/2005/8/layout/radial1"/>
    <dgm:cxn modelId="{FEE42800-E030-49F4-9F7B-1D7DC1C83839}" type="presOf" srcId="{6A934405-136F-4E57-8B76-30697F8EB52D}" destId="{864E7AD6-CADC-4DF1-9255-40D8A804686C}" srcOrd="0" destOrd="0" presId="urn:microsoft.com/office/officeart/2005/8/layout/radial1"/>
    <dgm:cxn modelId="{E8CEA6BB-D856-4ADD-8B49-8D1306BF911D}" type="presOf" srcId="{735A6660-1093-4CB7-8408-10DF7C7EE81B}" destId="{FEE9599A-4B89-4D17-B814-EEF214C442CE}" srcOrd="1" destOrd="0" presId="urn:microsoft.com/office/officeart/2005/8/layout/radial1"/>
    <dgm:cxn modelId="{104D678B-C665-436A-A025-AA59E115C9DA}" type="presOf" srcId="{BB8E23E4-B3AC-4772-835F-C6D1550FAFBF}" destId="{1E33BDBE-FE82-4301-B141-2EF524D56FC2}" srcOrd="0" destOrd="0" presId="urn:microsoft.com/office/officeart/2005/8/layout/radial1"/>
    <dgm:cxn modelId="{3E63593D-A0A5-4C44-8EF9-2D0C465DAF1F}" srcId="{2CBF491D-0CDD-45D5-9A98-CFB5D3D830C8}" destId="{9644BCF6-C496-4119-B061-D56F8AC574CB}" srcOrd="5" destOrd="0" parTransId="{5D4BFAFD-8B8F-4A95-8B84-A105A7C18B00}" sibTransId="{65CF3520-666B-4AEB-9A4C-17471CCF6D91}"/>
    <dgm:cxn modelId="{9E366F67-543B-4FDD-8D0E-EBE811E5D144}" type="presOf" srcId="{C1237AB0-F6C3-42A7-93C6-150079BCD269}" destId="{C79D873F-3C5E-4D15-A88B-F683295F9122}" srcOrd="1" destOrd="0" presId="urn:microsoft.com/office/officeart/2005/8/layout/radial1"/>
    <dgm:cxn modelId="{9D895F37-CD79-4485-B196-13198C653560}" type="presOf" srcId="{5D4BFAFD-8B8F-4A95-8B84-A105A7C18B00}" destId="{5C296C34-2205-4046-9A82-A33C5526852A}" srcOrd="0" destOrd="0" presId="urn:microsoft.com/office/officeart/2005/8/layout/radial1"/>
    <dgm:cxn modelId="{379DF871-9A65-4B00-8F91-BEA4EAA342EE}" type="presOf" srcId="{6A934405-136F-4E57-8B76-30697F8EB52D}" destId="{ED9554E3-7E89-4B64-AB65-602A29AF6D08}" srcOrd="1" destOrd="0" presId="urn:microsoft.com/office/officeart/2005/8/layout/radial1"/>
    <dgm:cxn modelId="{F4DF483D-E414-4E1C-9B97-3817AD515BBA}" type="presOf" srcId="{034F6B14-5BB5-4A92-9024-D5D7BF7C9F1C}" destId="{111BC357-4A09-4C4B-98AE-310FE9D87B7F}" srcOrd="0" destOrd="0" presId="urn:microsoft.com/office/officeart/2005/8/layout/radial1"/>
    <dgm:cxn modelId="{AC9DFDF8-2896-4D86-ABF6-DF1F66D2F4D3}" type="presOf" srcId="{735A6660-1093-4CB7-8408-10DF7C7EE81B}" destId="{11F1A11E-FD87-469C-8359-2AD5C6C69D44}" srcOrd="0" destOrd="0" presId="urn:microsoft.com/office/officeart/2005/8/layout/radial1"/>
    <dgm:cxn modelId="{7F3B2900-672F-4D19-9A44-6EB0E21BAB51}" srcId="{2CBF491D-0CDD-45D5-9A98-CFB5D3D830C8}" destId="{77039AFE-CB1A-44F4-A458-2C31143636D4}" srcOrd="4" destOrd="0" parTransId="{C1237AB0-F6C3-42A7-93C6-150079BCD269}" sibTransId="{596390E2-969A-402F-A2D5-CAD4DA7628E7}"/>
    <dgm:cxn modelId="{D08A0E43-EE83-485E-AB43-6C18177CBEF3}" type="presOf" srcId="{35CD825D-520A-4ACD-A506-4FF3DC19A1A9}" destId="{3E5B3A6F-D71E-4551-8FE0-0B5E66276B66}" srcOrd="0" destOrd="0" presId="urn:microsoft.com/office/officeart/2005/8/layout/radial1"/>
    <dgm:cxn modelId="{0AF3182B-8764-4EDB-9766-C45A65EF6D81}" type="presOf" srcId="{B8FD1F4E-280E-4423-86C8-FC01ADA20528}" destId="{181D47AB-B434-46A5-8E7E-8039D7A4088A}" srcOrd="0" destOrd="0" presId="urn:microsoft.com/office/officeart/2005/8/layout/radial1"/>
    <dgm:cxn modelId="{B9F951CF-04F5-4A39-BD40-4DB2247E285A}" type="presParOf" srcId="{181D47AB-B434-46A5-8E7E-8039D7A4088A}" destId="{0B46EF5F-84D6-4A18-B605-F90D62CD27EC}" srcOrd="0" destOrd="0" presId="urn:microsoft.com/office/officeart/2005/8/layout/radial1"/>
    <dgm:cxn modelId="{71B98BFD-811F-43EB-83BC-55533BC16D90}" type="presParOf" srcId="{181D47AB-B434-46A5-8E7E-8039D7A4088A}" destId="{E9F43E83-F8C3-494C-95CB-906EF07003BA}" srcOrd="1" destOrd="0" presId="urn:microsoft.com/office/officeart/2005/8/layout/radial1"/>
    <dgm:cxn modelId="{8368A1BB-696C-42C4-BDAD-7493AA9F50C2}" type="presParOf" srcId="{E9F43E83-F8C3-494C-95CB-906EF07003BA}" destId="{1FA1C976-DDA1-491E-961E-4614D3FA7B63}" srcOrd="0" destOrd="0" presId="urn:microsoft.com/office/officeart/2005/8/layout/radial1"/>
    <dgm:cxn modelId="{D561CAB9-1F11-401E-831B-5AED14ADE24D}" type="presParOf" srcId="{181D47AB-B434-46A5-8E7E-8039D7A4088A}" destId="{F16D51A7-59C4-4C96-ACF7-586C9975A791}" srcOrd="2" destOrd="0" presId="urn:microsoft.com/office/officeart/2005/8/layout/radial1"/>
    <dgm:cxn modelId="{73B244E2-CC73-40BE-A892-0FF36386F613}" type="presParOf" srcId="{181D47AB-B434-46A5-8E7E-8039D7A4088A}" destId="{864E7AD6-CADC-4DF1-9255-40D8A804686C}" srcOrd="3" destOrd="0" presId="urn:microsoft.com/office/officeart/2005/8/layout/radial1"/>
    <dgm:cxn modelId="{EB3D7BAE-C6BB-450C-9B7F-99B2AFD5F341}" type="presParOf" srcId="{864E7AD6-CADC-4DF1-9255-40D8A804686C}" destId="{ED9554E3-7E89-4B64-AB65-602A29AF6D08}" srcOrd="0" destOrd="0" presId="urn:microsoft.com/office/officeart/2005/8/layout/radial1"/>
    <dgm:cxn modelId="{19868321-235C-4CB2-BD80-3F13DD69BBE2}" type="presParOf" srcId="{181D47AB-B434-46A5-8E7E-8039D7A4088A}" destId="{A22D528C-C3DE-4E52-969E-C4C9E3E6EF16}" srcOrd="4" destOrd="0" presId="urn:microsoft.com/office/officeart/2005/8/layout/radial1"/>
    <dgm:cxn modelId="{B7CCDD30-23C9-4342-9464-A260E8E35ED7}" type="presParOf" srcId="{181D47AB-B434-46A5-8E7E-8039D7A4088A}" destId="{CD9E81EF-6874-401A-B091-D10CF7366070}" srcOrd="5" destOrd="0" presId="urn:microsoft.com/office/officeart/2005/8/layout/radial1"/>
    <dgm:cxn modelId="{9123CB39-4E07-471B-82FF-8BBB1E0B2731}" type="presParOf" srcId="{CD9E81EF-6874-401A-B091-D10CF7366070}" destId="{758D5AEC-681B-4144-A243-EB71CABC3575}" srcOrd="0" destOrd="0" presId="urn:microsoft.com/office/officeart/2005/8/layout/radial1"/>
    <dgm:cxn modelId="{7AD03552-06A7-437D-8C1E-FB87E39DD0E3}" type="presParOf" srcId="{181D47AB-B434-46A5-8E7E-8039D7A4088A}" destId="{10764C39-C22A-4D14-B90A-83C42BD4E547}" srcOrd="6" destOrd="0" presId="urn:microsoft.com/office/officeart/2005/8/layout/radial1"/>
    <dgm:cxn modelId="{C0EF4B33-2529-4A0C-8389-095975775539}" type="presParOf" srcId="{181D47AB-B434-46A5-8E7E-8039D7A4088A}" destId="{111BC357-4A09-4C4B-98AE-310FE9D87B7F}" srcOrd="7" destOrd="0" presId="urn:microsoft.com/office/officeart/2005/8/layout/radial1"/>
    <dgm:cxn modelId="{476FBDF5-E014-435E-A216-84546CA92520}" type="presParOf" srcId="{111BC357-4A09-4C4B-98AE-310FE9D87B7F}" destId="{63BCBE88-3153-4BE4-B202-AD31A91212D7}" srcOrd="0" destOrd="0" presId="urn:microsoft.com/office/officeart/2005/8/layout/radial1"/>
    <dgm:cxn modelId="{5E8C06B4-B3E8-470F-ACE9-31E0B1E03516}" type="presParOf" srcId="{181D47AB-B434-46A5-8E7E-8039D7A4088A}" destId="{1E33BDBE-FE82-4301-B141-2EF524D56FC2}" srcOrd="8" destOrd="0" presId="urn:microsoft.com/office/officeart/2005/8/layout/radial1"/>
    <dgm:cxn modelId="{B718C420-046A-42DC-968F-6728353242DC}" type="presParOf" srcId="{181D47AB-B434-46A5-8E7E-8039D7A4088A}" destId="{F94E0E31-23E4-4DE8-B6B8-B4429C04B55F}" srcOrd="9" destOrd="0" presId="urn:microsoft.com/office/officeart/2005/8/layout/radial1"/>
    <dgm:cxn modelId="{096B7ACB-C710-4E6A-AE3D-63A638415F3D}" type="presParOf" srcId="{F94E0E31-23E4-4DE8-B6B8-B4429C04B55F}" destId="{C79D873F-3C5E-4D15-A88B-F683295F9122}" srcOrd="0" destOrd="0" presId="urn:microsoft.com/office/officeart/2005/8/layout/radial1"/>
    <dgm:cxn modelId="{22CEB684-6E71-4C5D-815B-5B953C0E98C8}" type="presParOf" srcId="{181D47AB-B434-46A5-8E7E-8039D7A4088A}" destId="{E8465671-6CF7-4B0D-8C55-86FE989DF53C}" srcOrd="10" destOrd="0" presId="urn:microsoft.com/office/officeart/2005/8/layout/radial1"/>
    <dgm:cxn modelId="{9960A11A-0D94-49BD-B74A-E81A59A05B08}" type="presParOf" srcId="{181D47AB-B434-46A5-8E7E-8039D7A4088A}" destId="{5C296C34-2205-4046-9A82-A33C5526852A}" srcOrd="11" destOrd="0" presId="urn:microsoft.com/office/officeart/2005/8/layout/radial1"/>
    <dgm:cxn modelId="{10CE525F-EE3D-4579-AA5F-F1D3973C8C56}" type="presParOf" srcId="{5C296C34-2205-4046-9A82-A33C5526852A}" destId="{2FD797B2-93AF-499C-B464-BE5F8C952A1F}" srcOrd="0" destOrd="0" presId="urn:microsoft.com/office/officeart/2005/8/layout/radial1"/>
    <dgm:cxn modelId="{E2BE2085-D74C-4807-85E0-860D61F0F643}" type="presParOf" srcId="{181D47AB-B434-46A5-8E7E-8039D7A4088A}" destId="{C248AF81-0324-4D51-BC88-710AF1BA7E0A}" srcOrd="12" destOrd="0" presId="urn:microsoft.com/office/officeart/2005/8/layout/radial1"/>
    <dgm:cxn modelId="{FBE203C1-0DA9-4755-A43A-2B8448E6BCC9}" type="presParOf" srcId="{181D47AB-B434-46A5-8E7E-8039D7A4088A}" destId="{11F1A11E-FD87-469C-8359-2AD5C6C69D44}" srcOrd="13" destOrd="0" presId="urn:microsoft.com/office/officeart/2005/8/layout/radial1"/>
    <dgm:cxn modelId="{7A0EA544-2D4A-4813-BEB1-7AA7AB1B77EA}" type="presParOf" srcId="{11F1A11E-FD87-469C-8359-2AD5C6C69D44}" destId="{FEE9599A-4B89-4D17-B814-EEF214C442CE}" srcOrd="0" destOrd="0" presId="urn:microsoft.com/office/officeart/2005/8/layout/radial1"/>
    <dgm:cxn modelId="{EA00CB2F-9628-4399-84BB-C648BE9FBA22}" type="presParOf" srcId="{181D47AB-B434-46A5-8E7E-8039D7A4088A}" destId="{3E5B3A6F-D71E-4551-8FE0-0B5E66276B66}" srcOrd="14" destOrd="0" presId="urn:microsoft.com/office/officeart/2005/8/layout/radial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46EF5F-84D6-4A18-B605-F90D62CD27EC}">
      <dsp:nvSpPr>
        <dsp:cNvPr id="0" name=""/>
        <dsp:cNvSpPr/>
      </dsp:nvSpPr>
      <dsp:spPr>
        <a:xfrm>
          <a:off x="3180975" y="2111109"/>
          <a:ext cx="1766048" cy="1404937"/>
        </a:xfrm>
        <a:prstGeom prst="ellipse">
          <a:avLst/>
        </a:prstGeom>
        <a:solidFill>
          <a:schemeClr val="bg1"/>
        </a:solidFill>
        <a:ln w="38100" cap="flat" cmpd="sng" algn="ctr">
          <a:solidFill>
            <a:srgbClr val="EA5B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rPr>
            <a:t>Where have we seen predictions?</a:t>
          </a:r>
          <a:endParaRPr lang="en-US" sz="1400" b="1" kern="1200" dirty="0">
            <a:solidFill>
              <a:srgbClr val="EA5B0C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39607" y="2316857"/>
        <a:ext cx="1248784" cy="993441"/>
      </dsp:txXfrm>
    </dsp:sp>
    <dsp:sp modelId="{E9F43E83-F8C3-494C-95CB-906EF07003BA}">
      <dsp:nvSpPr>
        <dsp:cNvPr id="0" name=""/>
        <dsp:cNvSpPr/>
      </dsp:nvSpPr>
      <dsp:spPr>
        <a:xfrm rot="16200000">
          <a:off x="3713823" y="1745376"/>
          <a:ext cx="700352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700352" y="15556"/>
              </a:lnTo>
            </a:path>
          </a:pathLst>
        </a:custGeom>
        <a:noFill/>
        <a:ln w="38100" cap="flat" cmpd="sng" algn="ctr">
          <a:solidFill>
            <a:srgbClr val="EA5B0C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46491" y="1743424"/>
        <a:ext cx="35017" cy="35017"/>
      </dsp:txXfrm>
    </dsp:sp>
    <dsp:sp modelId="{F16D51A7-59C4-4C96-ACF7-586C9975A791}">
      <dsp:nvSpPr>
        <dsp:cNvPr id="0" name=""/>
        <dsp:cNvSpPr/>
      </dsp:nvSpPr>
      <dsp:spPr>
        <a:xfrm>
          <a:off x="3361531" y="5819"/>
          <a:ext cx="1404937" cy="1404937"/>
        </a:xfrm>
        <a:prstGeom prst="ellipse">
          <a:avLst/>
        </a:prstGeom>
        <a:solidFill>
          <a:srgbClr val="EA5B0C"/>
        </a:solidFill>
        <a:ln w="38100" cap="flat" cmpd="sng" algn="ctr">
          <a:solidFill>
            <a:srgbClr val="EA5B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Weather forecasts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67279" y="211567"/>
        <a:ext cx="993441" cy="993441"/>
      </dsp:txXfrm>
    </dsp:sp>
    <dsp:sp modelId="{864E7AD6-CADC-4DF1-9255-40D8A804686C}">
      <dsp:nvSpPr>
        <dsp:cNvPr id="0" name=""/>
        <dsp:cNvSpPr/>
      </dsp:nvSpPr>
      <dsp:spPr>
        <a:xfrm rot="19285714">
          <a:off x="4621614" y="2112035"/>
          <a:ext cx="60517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605170" y="15556"/>
              </a:lnTo>
            </a:path>
          </a:pathLst>
        </a:custGeom>
        <a:noFill/>
        <a:ln w="38100" cap="flat" cmpd="sng" algn="ctr">
          <a:solidFill>
            <a:srgbClr val="EA5B0C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909069" y="2112462"/>
        <a:ext cx="30258" cy="30258"/>
      </dsp:txXfrm>
    </dsp:sp>
    <dsp:sp modelId="{A22D528C-C3DE-4E52-969E-C4C9E3E6EF16}">
      <dsp:nvSpPr>
        <dsp:cNvPr id="0" name=""/>
        <dsp:cNvSpPr/>
      </dsp:nvSpPr>
      <dsp:spPr>
        <a:xfrm>
          <a:off x="5007513" y="798482"/>
          <a:ext cx="1404937" cy="1404937"/>
        </a:xfrm>
        <a:prstGeom prst="ellipse">
          <a:avLst/>
        </a:prstGeom>
        <a:noFill/>
        <a:ln w="38100" cap="flat" cmpd="sng" algn="ctr">
          <a:solidFill>
            <a:srgbClr val="EA5B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13261" y="1004230"/>
        <a:ext cx="993441" cy="993441"/>
      </dsp:txXfrm>
    </dsp:sp>
    <dsp:sp modelId="{CD9E81EF-6874-401A-B091-D10CF7366070}">
      <dsp:nvSpPr>
        <dsp:cNvPr id="0" name=""/>
        <dsp:cNvSpPr/>
      </dsp:nvSpPr>
      <dsp:spPr>
        <a:xfrm rot="771429">
          <a:off x="4906108" y="3050964"/>
          <a:ext cx="532212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532212" y="15556"/>
              </a:lnTo>
            </a:path>
          </a:pathLst>
        </a:custGeom>
        <a:noFill/>
        <a:ln w="38100" cap="flat" cmpd="sng" algn="ctr">
          <a:solidFill>
            <a:srgbClr val="EA5B0C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158909" y="3053215"/>
        <a:ext cx="26610" cy="26610"/>
      </dsp:txXfrm>
    </dsp:sp>
    <dsp:sp modelId="{10764C39-C22A-4D14-B90A-83C42BD4E547}">
      <dsp:nvSpPr>
        <dsp:cNvPr id="0" name=""/>
        <dsp:cNvSpPr/>
      </dsp:nvSpPr>
      <dsp:spPr>
        <a:xfrm>
          <a:off x="5414037" y="2579580"/>
          <a:ext cx="1404937" cy="1404937"/>
        </a:xfrm>
        <a:prstGeom prst="ellipse">
          <a:avLst/>
        </a:prstGeom>
        <a:solidFill>
          <a:srgbClr val="EA5B0C"/>
        </a:solidFill>
        <a:ln w="12700" cap="flat" cmpd="sng" algn="ctr">
          <a:solidFill>
            <a:srgbClr val="EA5B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Political polls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9785" y="2785328"/>
        <a:ext cx="993441" cy="993441"/>
      </dsp:txXfrm>
    </dsp:sp>
    <dsp:sp modelId="{111BC357-4A09-4C4B-98AE-310FE9D87B7F}">
      <dsp:nvSpPr>
        <dsp:cNvPr id="0" name=""/>
        <dsp:cNvSpPr/>
      </dsp:nvSpPr>
      <dsp:spPr>
        <a:xfrm rot="3857143">
          <a:off x="4188911" y="3757959"/>
          <a:ext cx="674741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674741" y="15556"/>
              </a:lnTo>
            </a:path>
          </a:pathLst>
        </a:custGeom>
        <a:noFill/>
        <a:ln w="38100" cap="flat" cmpd="sng" algn="ctr">
          <a:solidFill>
            <a:srgbClr val="EA5B0C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509413" y="3756647"/>
        <a:ext cx="33737" cy="33737"/>
      </dsp:txXfrm>
    </dsp:sp>
    <dsp:sp modelId="{1E33BDBE-FE82-4301-B141-2EF524D56FC2}">
      <dsp:nvSpPr>
        <dsp:cNvPr id="0" name=""/>
        <dsp:cNvSpPr/>
      </dsp:nvSpPr>
      <dsp:spPr>
        <a:xfrm>
          <a:off x="4274982" y="4007910"/>
          <a:ext cx="1404937" cy="1404937"/>
        </a:xfrm>
        <a:prstGeom prst="ellipse">
          <a:avLst/>
        </a:prstGeom>
        <a:solidFill>
          <a:schemeClr val="bg1"/>
        </a:solidFill>
        <a:ln w="38100" cap="flat" cmpd="sng" algn="ctr">
          <a:solidFill>
            <a:srgbClr val="EA5B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4480730" y="4213658"/>
        <a:ext cx="993441" cy="993441"/>
      </dsp:txXfrm>
    </dsp:sp>
    <dsp:sp modelId="{F94E0E31-23E4-4DE8-B6B8-B4429C04B55F}">
      <dsp:nvSpPr>
        <dsp:cNvPr id="0" name=""/>
        <dsp:cNvSpPr/>
      </dsp:nvSpPr>
      <dsp:spPr>
        <a:xfrm rot="6942857">
          <a:off x="3264347" y="3757959"/>
          <a:ext cx="674741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674741" y="15556"/>
              </a:lnTo>
            </a:path>
          </a:pathLst>
        </a:custGeom>
        <a:noFill/>
        <a:ln w="38100" cap="flat" cmpd="sng" algn="ctr">
          <a:solidFill>
            <a:srgbClr val="EA5B0C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84849" y="3756647"/>
        <a:ext cx="33737" cy="33737"/>
      </dsp:txXfrm>
    </dsp:sp>
    <dsp:sp modelId="{E8465671-6CF7-4B0D-8C55-86FE989DF53C}">
      <dsp:nvSpPr>
        <dsp:cNvPr id="0" name=""/>
        <dsp:cNvSpPr/>
      </dsp:nvSpPr>
      <dsp:spPr>
        <a:xfrm>
          <a:off x="2448080" y="4007910"/>
          <a:ext cx="1404937" cy="1404937"/>
        </a:xfrm>
        <a:prstGeom prst="ellipse">
          <a:avLst/>
        </a:prstGeom>
        <a:noFill/>
        <a:ln w="38100" cap="flat" cmpd="sng" algn="ctr">
          <a:solidFill>
            <a:srgbClr val="EA5B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53828" y="4213658"/>
        <a:ext cx="993441" cy="993441"/>
      </dsp:txXfrm>
    </dsp:sp>
    <dsp:sp modelId="{5C296C34-2205-4046-9A82-A33C5526852A}">
      <dsp:nvSpPr>
        <dsp:cNvPr id="0" name=""/>
        <dsp:cNvSpPr/>
      </dsp:nvSpPr>
      <dsp:spPr>
        <a:xfrm rot="10028571">
          <a:off x="2689678" y="3050964"/>
          <a:ext cx="532212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532212" y="15556"/>
              </a:lnTo>
            </a:path>
          </a:pathLst>
        </a:custGeom>
        <a:noFill/>
        <a:ln w="38100" cap="flat" cmpd="sng" algn="ctr">
          <a:solidFill>
            <a:srgbClr val="EA5B0C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42479" y="3053215"/>
        <a:ext cx="26610" cy="26610"/>
      </dsp:txXfrm>
    </dsp:sp>
    <dsp:sp modelId="{C248AF81-0324-4D51-BC88-710AF1BA7E0A}">
      <dsp:nvSpPr>
        <dsp:cNvPr id="0" name=""/>
        <dsp:cNvSpPr/>
      </dsp:nvSpPr>
      <dsp:spPr>
        <a:xfrm>
          <a:off x="1309025" y="2579580"/>
          <a:ext cx="1404937" cy="1404937"/>
        </a:xfrm>
        <a:prstGeom prst="ellipse">
          <a:avLst/>
        </a:prstGeom>
        <a:solidFill>
          <a:srgbClr val="EA5B0C"/>
        </a:solidFill>
        <a:ln w="38100" cap="flat" cmpd="sng" algn="ctr">
          <a:solidFill>
            <a:srgbClr val="EA5B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Stock markets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14773" y="2785328"/>
        <a:ext cx="993441" cy="993441"/>
      </dsp:txXfrm>
    </dsp:sp>
    <dsp:sp modelId="{11F1A11E-FD87-469C-8359-2AD5C6C69D44}">
      <dsp:nvSpPr>
        <dsp:cNvPr id="0" name=""/>
        <dsp:cNvSpPr/>
      </dsp:nvSpPr>
      <dsp:spPr>
        <a:xfrm rot="13114286">
          <a:off x="2901215" y="2112035"/>
          <a:ext cx="605170" cy="31113"/>
        </a:xfrm>
        <a:custGeom>
          <a:avLst/>
          <a:gdLst/>
          <a:ahLst/>
          <a:cxnLst/>
          <a:rect l="0" t="0" r="0" b="0"/>
          <a:pathLst>
            <a:path>
              <a:moveTo>
                <a:pt x="0" y="15556"/>
              </a:moveTo>
              <a:lnTo>
                <a:pt x="605170" y="15556"/>
              </a:lnTo>
            </a:path>
          </a:pathLst>
        </a:custGeom>
        <a:noFill/>
        <a:ln w="38100" cap="flat" cmpd="sng" algn="ctr">
          <a:solidFill>
            <a:srgbClr val="EA5B0C"/>
          </a:solidFill>
          <a:prstDash val="sysDot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88671" y="2112462"/>
        <a:ext cx="30258" cy="30258"/>
      </dsp:txXfrm>
    </dsp:sp>
    <dsp:sp modelId="{3E5B3A6F-D71E-4551-8FE0-0B5E66276B66}">
      <dsp:nvSpPr>
        <dsp:cNvPr id="0" name=""/>
        <dsp:cNvSpPr/>
      </dsp:nvSpPr>
      <dsp:spPr>
        <a:xfrm>
          <a:off x="1715549" y="798482"/>
          <a:ext cx="1404937" cy="1404937"/>
        </a:xfrm>
        <a:prstGeom prst="ellipse">
          <a:avLst/>
        </a:prstGeom>
        <a:solidFill>
          <a:schemeClr val="bg1"/>
        </a:solidFill>
        <a:ln w="38100" cap="flat" cmpd="sng" algn="ctr">
          <a:solidFill>
            <a:srgbClr val="EA5B0C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1921297" y="1004230"/>
        <a:ext cx="993441" cy="993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EE94CF-E6C7-4AB2-ACF5-EEAB3D2B6EC8}" type="datetimeFigureOut">
              <a:rPr lang="en-IE" smtClean="0"/>
              <a:t>19/07/2019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B6BB2-EF4E-464E-92C1-9DD4A900C5D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5954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sz="700" dirty="0" smtClean="0"/>
              <a:t>learners </a:t>
            </a:r>
            <a:r>
              <a:rPr lang="en-IE" sz="700" dirty="0"/>
              <a:t>should have this scatter graph handed to them as they enter the room for the starter. </a:t>
            </a:r>
          </a:p>
          <a:p>
            <a:r>
              <a:rPr lang="en-IE" sz="700" dirty="0"/>
              <a:t>The lesson begins with a discussion on the data shown (either in pairs, at tables or as a whole class): what happened in April? Why could this be? (There was a high amount of rainfall in March). </a:t>
            </a:r>
          </a:p>
          <a:p>
            <a:r>
              <a:rPr lang="en-IE" sz="700" dirty="0"/>
              <a:t>Which month had the highest amount of rainfall? (December, month 12). </a:t>
            </a:r>
          </a:p>
          <a:p>
            <a:r>
              <a:rPr lang="en-IE" sz="700" dirty="0"/>
              <a:t>Given this information, the teacher should ask the </a:t>
            </a:r>
            <a:r>
              <a:rPr lang="en-IE" sz="700" dirty="0" smtClean="0"/>
              <a:t>learners </a:t>
            </a:r>
            <a:r>
              <a:rPr lang="en-IE" sz="700" dirty="0"/>
              <a:t>to draw the line of best fit on their scatter diagram and use this information to predict how much rainfall would occur in January 2018 (month 13).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93335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E" dirty="0" smtClean="0"/>
              <a:t>Ask the class if they have any ideas where to begin with drawing and how to use a protractor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11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09915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Ask the class if they have any ideas where to begin.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Please feel free to change the currency.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Fuel </a:t>
            </a:r>
            <a:r>
              <a:rPr kumimoji="0" lang="en-I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 </a:t>
            </a:r>
            <a:r>
              <a:rPr kumimoji="0" lang="en-I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$25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Other items 10°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Other items as a percentage is 10/360 x 100 = 2.7% (not 10</a:t>
            </a:r>
            <a:r>
              <a:rPr kumimoji="0" lang="en-IE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%)</a:t>
            </a:r>
            <a:endParaRPr kumimoji="0" lang="en-I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12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6056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What makes this representation </a:t>
            </a:r>
            <a:r>
              <a:rPr lang="en-IE" dirty="0" smtClean="0"/>
              <a:t>better?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75036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The ‘Things to consider’ section may not be required by each class but should be helpful to groups that don’t know where to begin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15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4731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learners </a:t>
            </a:r>
            <a:r>
              <a:rPr lang="en-IE" dirty="0"/>
              <a:t>will be shown what happened in January, and the line of best fit that would now suit this graph.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93420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Pose this question to the </a:t>
            </a:r>
            <a:r>
              <a:rPr lang="en-IE" dirty="0" smtClean="0"/>
              <a:t>class. </a:t>
            </a:r>
            <a:endParaRPr lang="en-IE" dirty="0"/>
          </a:p>
          <a:p>
            <a:r>
              <a:rPr lang="en-IE" dirty="0"/>
              <a:t>We are of course predicting by using the line of best fit! </a:t>
            </a:r>
          </a:p>
          <a:p>
            <a:r>
              <a:rPr lang="en-IE" dirty="0"/>
              <a:t>The teacher should then ask the class: what is the best method of predicting and where have we seen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70763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This mind map should begin a class discussion. </a:t>
            </a:r>
          </a:p>
          <a:p>
            <a:r>
              <a:rPr lang="en-IE" dirty="0"/>
              <a:t>Please delete any of the above suggestions if they are inappropriate for your </a:t>
            </a:r>
            <a:r>
              <a:rPr lang="en-IE" dirty="0" smtClean="0"/>
              <a:t>setting </a:t>
            </a:r>
            <a:r>
              <a:rPr lang="en-IE" dirty="0"/>
              <a:t>and fill in around the mind map with answers from </a:t>
            </a:r>
            <a:r>
              <a:rPr lang="en-IE" dirty="0" smtClean="0"/>
              <a:t>your learners.</a:t>
            </a:r>
            <a:endParaRPr lang="en-IE" dirty="0"/>
          </a:p>
          <a:p>
            <a:r>
              <a:rPr lang="en-IE" dirty="0" smtClean="0"/>
              <a:t>You should explain </a:t>
            </a:r>
            <a:r>
              <a:rPr lang="en-IE" dirty="0"/>
              <a:t>that statistics is the analysis of data which </a:t>
            </a:r>
            <a:r>
              <a:rPr lang="en-IE" dirty="0" smtClean="0"/>
              <a:t>can then be used to predict </a:t>
            </a:r>
            <a:r>
              <a:rPr lang="en-IE" dirty="0"/>
              <a:t>future trends.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3543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Again, pose this question to the class to reveal what prior knowledge they have.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4849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Ask the class to write down the following expenditures and rank them from 1 – 6 from lowest percentage to highest percentage based on this pie chart</a:t>
            </a:r>
            <a:r>
              <a:rPr lang="en-IE" dirty="0" smtClean="0"/>
              <a:t>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09960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 smtClean="0"/>
              <a:t>When the learners are finished, reveal the percentages. </a:t>
            </a:r>
          </a:p>
          <a:p>
            <a:r>
              <a:rPr lang="en-IE" dirty="0" smtClean="0"/>
              <a:t>Hence, discuss whether this is a good/bad way of representing data.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0155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Ask the class if they have any ideas where to begin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66520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B6BB2-EF4E-464E-92C1-9DD4A900C5D5}" type="slidenum">
              <a:rPr lang="en-IE" smtClean="0"/>
              <a:t>10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84895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smtClean="0">
                <a:latin typeface="Arial" panose="020B0604020202020204" pitchFamily="34" charset="0"/>
                <a:cs typeface="Arial" panose="020B0604020202020204" pitchFamily="34" charset="0"/>
              </a:rPr>
              <a:t>Teaching 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Pack – Statistics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1: </a:t>
            </a:r>
            <a:r>
              <a:rPr lang="en-GB" sz="2600" dirty="0"/>
              <a:t>Predicting trends, considering data models </a:t>
            </a:r>
            <a:endParaRPr lang="en-IE" sz="2600" dirty="0"/>
          </a:p>
          <a:p>
            <a:r>
              <a:rPr lang="en-GB" sz="2600" dirty="0"/>
              <a:t>and effective questioning</a:t>
            </a:r>
            <a:endParaRPr lang="en-IE" sz="2600" dirty="0"/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</a:rPr>
              <a:t>Version </a:t>
            </a:r>
            <a:r>
              <a:rPr lang="en-GB" sz="140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Drawing a pie chart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753" y="1546412"/>
            <a:ext cx="115241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What is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the total number of cars bought?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i="1" baseline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180</a:t>
            </a:r>
            <a:endParaRPr kumimoji="0" lang="en-GB" sz="240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can I covert these numbers into degrees?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Multiply </a:t>
            </a:r>
            <a:r>
              <a:rPr lang="en-GB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GB" sz="24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360</a:t>
            </a:r>
            <a:endParaRPr lang="en-GB" sz="2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16866542"/>
                  </p:ext>
                </p:extLst>
              </p:nvPr>
            </p:nvGraphicFramePr>
            <p:xfrm>
              <a:off x="2498793" y="3977485"/>
              <a:ext cx="8008470" cy="2294977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2669490">
                      <a:extLst>
                        <a:ext uri="{9D8B030D-6E8A-4147-A177-3AD203B41FA5}">
                          <a16:colId xmlns:a16="http://schemas.microsoft.com/office/drawing/2014/main" val="1843109060"/>
                        </a:ext>
                      </a:extLst>
                    </a:gridCol>
                    <a:gridCol w="2669490">
                      <a:extLst>
                        <a:ext uri="{9D8B030D-6E8A-4147-A177-3AD203B41FA5}">
                          <a16:colId xmlns:a16="http://schemas.microsoft.com/office/drawing/2014/main" val="2298710681"/>
                        </a:ext>
                      </a:extLst>
                    </a:gridCol>
                    <a:gridCol w="2669490">
                      <a:extLst>
                        <a:ext uri="{9D8B030D-6E8A-4147-A177-3AD203B41FA5}">
                          <a16:colId xmlns:a16="http://schemas.microsoft.com/office/drawing/2014/main" val="269429206"/>
                        </a:ext>
                      </a:extLst>
                    </a:gridCol>
                  </a:tblGrid>
                  <a:tr h="7871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Blue</a:t>
                          </a:r>
                          <a:endParaRPr lang="en-GB" sz="24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Black</a:t>
                          </a:r>
                          <a:endParaRPr lang="en-GB" sz="24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Red</a:t>
                          </a:r>
                          <a:endParaRPr lang="en-GB" sz="24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05609342"/>
                      </a:ext>
                    </a:extLst>
                  </a:tr>
                  <a:tr h="1507784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GB" sz="24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58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GB" sz="24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180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x 360 = 116°</a:t>
                          </a:r>
                          <a:endParaRPr lang="en-GB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GB" sz="24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85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GB" sz="24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180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x 360 = 170°</a:t>
                          </a:r>
                          <a:endParaRPr lang="en-GB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GB" sz="24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37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GB" sz="24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180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2400" dirty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x 360 = 74°</a:t>
                          </a:r>
                          <a:endParaRPr lang="en-GB" sz="24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877773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16866542"/>
                  </p:ext>
                </p:extLst>
              </p:nvPr>
            </p:nvGraphicFramePr>
            <p:xfrm>
              <a:off x="2498793" y="3977485"/>
              <a:ext cx="8008470" cy="2294977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2669490">
                      <a:extLst>
                        <a:ext uri="{9D8B030D-6E8A-4147-A177-3AD203B41FA5}">
                          <a16:colId xmlns:a16="http://schemas.microsoft.com/office/drawing/2014/main" val="1843109060"/>
                        </a:ext>
                      </a:extLst>
                    </a:gridCol>
                    <a:gridCol w="2669490">
                      <a:extLst>
                        <a:ext uri="{9D8B030D-6E8A-4147-A177-3AD203B41FA5}">
                          <a16:colId xmlns:a16="http://schemas.microsoft.com/office/drawing/2014/main" val="2298710681"/>
                        </a:ext>
                      </a:extLst>
                    </a:gridCol>
                    <a:gridCol w="2669490">
                      <a:extLst>
                        <a:ext uri="{9D8B030D-6E8A-4147-A177-3AD203B41FA5}">
                          <a16:colId xmlns:a16="http://schemas.microsoft.com/office/drawing/2014/main" val="269429206"/>
                        </a:ext>
                      </a:extLst>
                    </a:gridCol>
                  </a:tblGrid>
                  <a:tr h="7871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Blue</a:t>
                          </a:r>
                          <a:endParaRPr lang="en-GB" sz="24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Black</a:t>
                          </a:r>
                          <a:endParaRPr lang="en-GB" sz="24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Red</a:t>
                          </a:r>
                          <a:endParaRPr lang="en-GB" sz="24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05609342"/>
                      </a:ext>
                    </a:extLst>
                  </a:tr>
                  <a:tr h="150778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28" t="-52419" r="-200685" b="-12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000" t="-52419" r="-100228" b="-12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457" t="-52419" r="-457" b="-12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77773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140401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Drawing a pie chart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0776248"/>
                  </p:ext>
                </p:extLst>
              </p:nvPr>
            </p:nvGraphicFramePr>
            <p:xfrm>
              <a:off x="5691173" y="3359871"/>
              <a:ext cx="6324366" cy="1348493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2108122">
                      <a:extLst>
                        <a:ext uri="{9D8B030D-6E8A-4147-A177-3AD203B41FA5}">
                          <a16:colId xmlns:a16="http://schemas.microsoft.com/office/drawing/2014/main" val="1843109060"/>
                        </a:ext>
                      </a:extLst>
                    </a:gridCol>
                    <a:gridCol w="2108122">
                      <a:extLst>
                        <a:ext uri="{9D8B030D-6E8A-4147-A177-3AD203B41FA5}">
                          <a16:colId xmlns:a16="http://schemas.microsoft.com/office/drawing/2014/main" val="2298710681"/>
                        </a:ext>
                      </a:extLst>
                    </a:gridCol>
                    <a:gridCol w="2108122">
                      <a:extLst>
                        <a:ext uri="{9D8B030D-6E8A-4147-A177-3AD203B41FA5}">
                          <a16:colId xmlns:a16="http://schemas.microsoft.com/office/drawing/2014/main" val="269429206"/>
                        </a:ext>
                      </a:extLst>
                    </a:gridCol>
                  </a:tblGrid>
                  <a:tr h="4625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Blue</a:t>
                          </a:r>
                          <a:endParaRPr lang="en-GB" sz="18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Black</a:t>
                          </a:r>
                          <a:endParaRPr lang="en-GB" sz="18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Red</a:t>
                          </a:r>
                          <a:endParaRPr lang="en-GB" sz="18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05609342"/>
                      </a:ext>
                    </a:extLst>
                  </a:tr>
                  <a:tr h="885951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58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180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dirty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x 360 = 116°</a:t>
                          </a:r>
                          <a:endParaRPr lang="en-GB" sz="18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85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180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dirty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x 360 = 170°</a:t>
                          </a:r>
                          <a:endParaRPr lang="en-GB" sz="18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37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GB" sz="1800" b="0" i="0" smtClean="0">
                                      <a:latin typeface="Arial" panose="020B0604020202020204" pitchFamily="34" charset="0"/>
                                      <a:cs typeface="Arial" panose="020B0604020202020204" pitchFamily="34" charset="0"/>
                                    </a:rPr>
                                    <m:t>180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800" dirty="0" smtClean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x 360 = 74°</a:t>
                          </a:r>
                          <a:endParaRPr lang="en-GB" sz="1800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7877773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0776248"/>
                  </p:ext>
                </p:extLst>
              </p:nvPr>
            </p:nvGraphicFramePr>
            <p:xfrm>
              <a:off x="5691173" y="3359871"/>
              <a:ext cx="6324366" cy="1348493"/>
            </p:xfrm>
            <a:graphic>
              <a:graphicData uri="http://schemas.openxmlformats.org/drawingml/2006/table">
                <a:tbl>
                  <a:tblPr firstRow="1" bandRow="1">
                    <a:tableStyleId>{616DA210-FB5B-4158-B5E0-FEB733F419BA}</a:tableStyleId>
                  </a:tblPr>
                  <a:tblGrid>
                    <a:gridCol w="2108122">
                      <a:extLst>
                        <a:ext uri="{9D8B030D-6E8A-4147-A177-3AD203B41FA5}">
                          <a16:colId xmlns:a16="http://schemas.microsoft.com/office/drawing/2014/main" val="1843109060"/>
                        </a:ext>
                      </a:extLst>
                    </a:gridCol>
                    <a:gridCol w="2108122">
                      <a:extLst>
                        <a:ext uri="{9D8B030D-6E8A-4147-A177-3AD203B41FA5}">
                          <a16:colId xmlns:a16="http://schemas.microsoft.com/office/drawing/2014/main" val="2298710681"/>
                        </a:ext>
                      </a:extLst>
                    </a:gridCol>
                    <a:gridCol w="2108122">
                      <a:extLst>
                        <a:ext uri="{9D8B030D-6E8A-4147-A177-3AD203B41FA5}">
                          <a16:colId xmlns:a16="http://schemas.microsoft.com/office/drawing/2014/main" val="269429206"/>
                        </a:ext>
                      </a:extLst>
                    </a:gridCol>
                  </a:tblGrid>
                  <a:tr h="4625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Blue</a:t>
                          </a:r>
                          <a:endParaRPr lang="en-GB" sz="18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Black</a:t>
                          </a:r>
                          <a:endParaRPr lang="en-GB" sz="18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dirty="0" smtClean="0">
                              <a:solidFill>
                                <a:schemeClr val="bg1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Red</a:t>
                          </a:r>
                          <a:endParaRPr lang="en-GB" sz="1800" dirty="0">
                            <a:solidFill>
                              <a:schemeClr val="bg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rgbClr val="EA5B0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05609342"/>
                      </a:ext>
                    </a:extLst>
                  </a:tr>
                  <a:tr h="88595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89" t="-52740" r="-200867" b="-1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100000" t="-52740" r="-100288" b="-1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00578" t="-52740" r="-578" b="-13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77773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2394572"/>
              </p:ext>
            </p:extLst>
          </p:nvPr>
        </p:nvGraphicFramePr>
        <p:xfrm>
          <a:off x="0" y="1210235"/>
          <a:ext cx="6096000" cy="5387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773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Reminder: Reading a pie chart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753" y="1337865"/>
            <a:ext cx="11524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went shopping at the weekend and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pie chart shows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 spent my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money</a:t>
            </a:r>
            <a:r>
              <a:rPr lang="en-GB" sz="2400" noProof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777290"/>
              </p:ext>
            </p:extLst>
          </p:nvPr>
        </p:nvGraphicFramePr>
        <p:xfrm>
          <a:off x="6031832" y="2205667"/>
          <a:ext cx="5775158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5158">
                  <a:extLst>
                    <a:ext uri="{9D8B030D-6E8A-4147-A177-3AD203B41FA5}">
                      <a16:colId xmlns:a16="http://schemas.microsoft.com/office/drawing/2014/main" val="23214175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spent $100 in total.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0" i="0" dirty="0" smtClean="0">
                        <a:solidFill>
                          <a:prstClr val="black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much did I spend on fuel?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many degrees were allocated to</a:t>
                      </a:r>
                      <a:r>
                        <a:rPr lang="en-GB" sz="2400" b="0" i="0" baseline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‘</a:t>
                      </a:r>
                      <a:r>
                        <a:rPr lang="en-GB" sz="2400" b="0" i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items’?</a:t>
                      </a:r>
                      <a:endParaRPr kumimoji="0" lang="en-GB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could I write this as a percentage?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i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 you think of a better way to</a:t>
                      </a:r>
                      <a:r>
                        <a:rPr lang="en-GB" sz="2400" b="0" i="0" baseline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400" b="0" i="0" dirty="0" smtClean="0">
                          <a:solidFill>
                            <a:prstClr val="black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draw this pie chart?</a:t>
                      </a:r>
                      <a:endParaRPr kumimoji="0" lang="en-GB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055677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382" y="2012220"/>
            <a:ext cx="5505450" cy="46767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71061" y="3905813"/>
            <a:ext cx="701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80°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86717" y="4245138"/>
            <a:ext cx="7017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180°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21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Example: Reading a Pie Chart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6132949"/>
              </p:ext>
            </p:extLst>
          </p:nvPr>
        </p:nvGraphicFramePr>
        <p:xfrm>
          <a:off x="2319670" y="1284663"/>
          <a:ext cx="7552660" cy="5647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8177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turn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753" y="1546412"/>
            <a:ext cx="41853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Complete Worksheet 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discuss your answers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pairs when you are ready.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1FADC8-3B90-4032-A689-35F792E7D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563" y="1546412"/>
            <a:ext cx="3497736" cy="4945463"/>
          </a:xfrm>
          <a:prstGeom prst="rect">
            <a:avLst/>
          </a:prstGeom>
          <a:ln w="28575">
            <a:solidFill>
              <a:srgbClr val="EA5B0C"/>
            </a:solidFill>
          </a:ln>
        </p:spPr>
      </p:pic>
    </p:spTree>
    <p:extLst>
      <p:ext uri="{BB962C8B-B14F-4D97-AF65-F5344CB8AC3E}">
        <p14:creationId xmlns:p14="http://schemas.microsoft.com/office/powerpoint/2010/main" val="261774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Homework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3753" y="1546412"/>
            <a:ext cx="1152412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</a:t>
            </a:r>
            <a:r>
              <a:rPr lang="en-GB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Questionnaires on the same 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topic. The topic should be something people can agree or disagree 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first 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questionnaire should encourage people completing it to agree 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your 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on the topic (it should be biased).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second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hould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fair and not encourage people to agree or disagree with a particular view (</a:t>
            </a:r>
            <a:r>
              <a:rPr lang="en-GB" sz="240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should be fair).</a:t>
            </a: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Things to consider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What should 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 topic be?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How can I ask the right kind of questions for the 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questionnaires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What sort of demographic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(group of</a:t>
            </a:r>
            <a:r>
              <a:rPr kumimoji="0" lang="en-GB" sz="24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people) 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the </a:t>
            </a:r>
            <a:r>
              <a:rPr lang="en-GB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</a:t>
            </a: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for?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93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Starter: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Rainfall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753" y="1546412"/>
            <a:ext cx="11524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6377295"/>
              </p:ext>
            </p:extLst>
          </p:nvPr>
        </p:nvGraphicFramePr>
        <p:xfrm>
          <a:off x="1965651" y="1457744"/>
          <a:ext cx="8482713" cy="5400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Starter: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Rainfall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753" y="1546412"/>
            <a:ext cx="11524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314532"/>
              </p:ext>
            </p:extLst>
          </p:nvPr>
        </p:nvGraphicFramePr>
        <p:xfrm>
          <a:off x="2267019" y="1363615"/>
          <a:ext cx="7877595" cy="5386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6334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753" y="1546412"/>
            <a:ext cx="56477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What is happening when we are using a line of best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fit?</a:t>
            </a:r>
          </a:p>
          <a:p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are we doing?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446" y="1546412"/>
            <a:ext cx="49530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1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86046713"/>
              </p:ext>
            </p:extLst>
          </p:nvPr>
        </p:nvGraphicFramePr>
        <p:xfrm>
          <a:off x="2032000" y="131781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512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Ways of representing data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3753" y="1546412"/>
            <a:ext cx="69252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ways do we know of representing data?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/>
          </a:p>
          <a:p>
            <a:endParaRPr lang="en-GB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A64D5B-B78E-4A4F-9DCF-F397B6CC8C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15319"/>
            <a:ext cx="3494662" cy="304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D35DF49-1314-4994-A42A-C616E47344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04053"/>
            <a:ext cx="5919518" cy="263248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8DDFEB9-F063-44E4-AD04-741B8F075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8244" y="1546412"/>
            <a:ext cx="4313351" cy="202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5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Are 3D pie charts a good way of representing data?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9057" y="3268748"/>
            <a:ext cx="2009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costs involved in creating a food product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9216654"/>
              </p:ext>
            </p:extLst>
          </p:nvPr>
        </p:nvGraphicFramePr>
        <p:xfrm>
          <a:off x="1260791" y="1437417"/>
          <a:ext cx="10931209" cy="5232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79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Chart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2110984"/>
              </p:ext>
            </p:extLst>
          </p:nvPr>
        </p:nvGraphicFramePr>
        <p:xfrm>
          <a:off x="1260791" y="1437417"/>
          <a:ext cx="10931209" cy="5232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Are 3D pie charts a good way of representing data?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9057" y="3268748"/>
            <a:ext cx="20093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costs involved in creating a food product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89177" y="2223246"/>
            <a:ext cx="663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10%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17976" y="2223246"/>
            <a:ext cx="663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0%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57129" y="2832846"/>
            <a:ext cx="663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10%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978589" y="4185627"/>
            <a:ext cx="663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78189" y="4185627"/>
            <a:ext cx="663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13095" y="2832846"/>
            <a:ext cx="663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45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Drawing a pie chart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3753" y="1546412"/>
            <a:ext cx="1152412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short reminder on </a:t>
            </a:r>
            <a:r>
              <a:rPr kumimoji="0" lang="en-GB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to draw </a:t>
            </a:r>
            <a:r>
              <a:rPr kumimoji="0" lang="en-GB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 pie chart…</a:t>
            </a:r>
            <a:endParaRPr kumimoji="0" lang="en-GB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Colour cars bought from a car dealer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yesterday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What is the total amount of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cars bought? 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can I covert these numbers into degrees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6301D8C-A861-409D-A4A4-1C7FD1C10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619383"/>
              </p:ext>
            </p:extLst>
          </p:nvPr>
        </p:nvGraphicFramePr>
        <p:xfrm>
          <a:off x="1119408" y="3007321"/>
          <a:ext cx="2058816" cy="1371600"/>
        </p:xfrm>
        <a:graphic>
          <a:graphicData uri="http://schemas.openxmlformats.org/drawingml/2006/table">
            <a:tbl>
              <a:tblPr bandRow="1">
                <a:tableStyleId>{D7AC3CCA-C797-4891-BE02-D94E43425B78}</a:tableStyleId>
              </a:tblPr>
              <a:tblGrid>
                <a:gridCol w="1350372">
                  <a:extLst>
                    <a:ext uri="{9D8B030D-6E8A-4147-A177-3AD203B41FA5}">
                      <a16:colId xmlns:a16="http://schemas.microsoft.com/office/drawing/2014/main" val="1673000054"/>
                    </a:ext>
                  </a:extLst>
                </a:gridCol>
                <a:gridCol w="708444">
                  <a:extLst>
                    <a:ext uri="{9D8B030D-6E8A-4147-A177-3AD203B41FA5}">
                      <a16:colId xmlns:a16="http://schemas.microsoft.com/office/drawing/2014/main" val="31027838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sz="24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Blue</a:t>
                      </a:r>
                      <a:endParaRPr lang="en-IE" sz="24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5B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</a:t>
                      </a:r>
                      <a:endParaRPr lang="en-IE" sz="24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5B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8370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</a:t>
                      </a:r>
                      <a:endParaRPr lang="en-IE" sz="24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5B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5B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712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</a:t>
                      </a:r>
                      <a:endParaRPr lang="en-IE" sz="24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5B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A5B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097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481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9559</TotalTime>
  <Words>889</Words>
  <Application>Microsoft Office PowerPoint</Application>
  <PresentationFormat>Widescreen</PresentationFormat>
  <Paragraphs>150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Liz Duncombe</cp:lastModifiedBy>
  <cp:revision>100</cp:revision>
  <cp:lastPrinted>2018-01-14T21:28:16Z</cp:lastPrinted>
  <dcterms:created xsi:type="dcterms:W3CDTF">2018-01-14T21:11:47Z</dcterms:created>
  <dcterms:modified xsi:type="dcterms:W3CDTF">2019-07-19T10:37:57Z</dcterms:modified>
</cp:coreProperties>
</file>