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347" r:id="rId7"/>
    <p:sldId id="345" r:id="rId8"/>
    <p:sldId id="346" r:id="rId9"/>
    <p:sldId id="298" r:id="rId10"/>
    <p:sldId id="322" r:id="rId11"/>
    <p:sldId id="348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13T08:59:24.849" v="3654" actId="47"/>
      <pc:docMkLst>
        <pc:docMk/>
      </pc:docMkLst>
      <pc:sldChg chg="modSp mod">
        <pc:chgData name="Lizzie Gauntlett" userId="1dc7c36a1b1a647d" providerId="LiveId" clId="{C1DC5315-D282-429F-B35A-871ABF7A65E8}" dt="2026-05-13T08:54:38.486" v="3490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13T08:54:38.486" v="3490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5-13T08:18:53.861" v="2412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13T08:18:34.750" v="2400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5-13T08:18:53.861" v="2412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5-13T08:54:02.053" v="3454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13T08:31:40.264" v="3223" actId="113"/>
          <ac:spMkLst>
            <pc:docMk/>
            <pc:sldMk cId="153233455" sldId="341"/>
            <ac:spMk id="4" creationId="{CC353874-58DC-AE45-C5DF-CCA75046EC71}"/>
          </ac:spMkLst>
        </pc:spChg>
      </pc:sldChg>
      <pc:sldChg chg="addSp modSp mod">
        <pc:chgData name="Lizzie Gauntlett" userId="1dc7c36a1b1a647d" providerId="LiveId" clId="{C1DC5315-D282-429F-B35A-871ABF7A65E8}" dt="2026-05-13T08:47:53.762" v="3329" actId="12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13T08:47:53.762" v="3329" actId="12"/>
          <ac:spMkLst>
            <pc:docMk/>
            <pc:sldMk cId="1130971648" sldId="343"/>
            <ac:spMk id="4" creationId="{8A3FCDC3-543C-8905-8EB4-3AC0E32FFFFF}"/>
          </ac:spMkLst>
        </pc:spChg>
      </pc:sldChg>
      <pc:sldChg chg="add">
        <pc:chgData name="Lizzie Gauntlett" userId="1dc7c36a1b1a647d" providerId="LiveId" clId="{C1DC5315-D282-429F-B35A-871ABF7A65E8}" dt="2026-05-13T08:48:05.800" v="3330"/>
        <pc:sldMkLst>
          <pc:docMk/>
          <pc:sldMk cId="1228561696" sldId="345"/>
        </pc:sldMkLst>
      </pc:sldChg>
      <pc:sldChg chg="add">
        <pc:chgData name="Lizzie Gauntlett" userId="1dc7c36a1b1a647d" providerId="LiveId" clId="{C1DC5315-D282-429F-B35A-871ABF7A65E8}" dt="2026-05-13T08:48:10.587" v="3331"/>
        <pc:sldMkLst>
          <pc:docMk/>
          <pc:sldMk cId="1646389959" sldId="346"/>
        </pc:sldMkLst>
      </pc:sldChg>
      <pc:sldChg chg="modSp add mod">
        <pc:chgData name="Lizzie Gauntlett" userId="1dc7c36a1b1a647d" providerId="LiveId" clId="{C1DC5315-D282-429F-B35A-871ABF7A65E8}" dt="2026-05-13T08:53:50.489" v="3452" actId="20577"/>
        <pc:sldMkLst>
          <pc:docMk/>
          <pc:sldMk cId="1279917947" sldId="347"/>
        </pc:sldMkLst>
        <pc:spChg chg="mod">
          <ac:chgData name="Lizzie Gauntlett" userId="1dc7c36a1b1a647d" providerId="LiveId" clId="{C1DC5315-D282-429F-B35A-871ABF7A65E8}" dt="2026-05-13T08:53:50.489" v="3452" actId="20577"/>
          <ac:spMkLst>
            <pc:docMk/>
            <pc:sldMk cId="1279917947" sldId="347"/>
            <ac:spMk id="4" creationId="{EABFFE51-C8F1-7234-E7FE-A3F1692F3B27}"/>
          </ac:spMkLst>
        </pc:spChg>
      </pc:sldChg>
      <pc:sldChg chg="modSp add mod">
        <pc:chgData name="Lizzie Gauntlett" userId="1dc7c36a1b1a647d" providerId="LiveId" clId="{C1DC5315-D282-429F-B35A-871ABF7A65E8}" dt="2026-05-13T08:56:02.151" v="3651" actId="20577"/>
        <pc:sldMkLst>
          <pc:docMk/>
          <pc:sldMk cId="14477446" sldId="348"/>
        </pc:sldMkLst>
        <pc:spChg chg="mod">
          <ac:chgData name="Lizzie Gauntlett" userId="1dc7c36a1b1a647d" providerId="LiveId" clId="{C1DC5315-D282-429F-B35A-871ABF7A65E8}" dt="2026-05-13T08:55:03.359" v="3504" actId="20577"/>
          <ac:spMkLst>
            <pc:docMk/>
            <pc:sldMk cId="14477446" sldId="348"/>
            <ac:spMk id="3" creationId="{6B3FB730-E716-9163-933A-D10A91D53A5C}"/>
          </ac:spMkLst>
        </pc:spChg>
        <pc:spChg chg="mod">
          <ac:chgData name="Lizzie Gauntlett" userId="1dc7c36a1b1a647d" providerId="LiveId" clId="{C1DC5315-D282-429F-B35A-871ABF7A65E8}" dt="2026-05-13T08:56:02.151" v="3651" actId="20577"/>
          <ac:spMkLst>
            <pc:docMk/>
            <pc:sldMk cId="14477446" sldId="348"/>
            <ac:spMk id="4" creationId="{B28AEBA2-DE10-61F2-9900-D0E0A9BCE882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7:56:02.234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7:56:02.234" v="0" actId="120"/>
        <pc:sldMkLst>
          <pc:docMk/>
          <pc:sldMk cId="1228561696" sldId="345"/>
        </pc:sldMkLst>
        <pc:spChg chg="mod">
          <ac:chgData name="Karolyn Feliciani" userId="4076af5d-4c02-40b8-bc9d-56f6c404e751" providerId="ADAL" clId="{8B2CCB7D-5049-4A78-86B5-363DE994085C}" dt="2026-05-20T07:56:02.234" v="0" actId="120"/>
          <ac:spMkLst>
            <pc:docMk/>
            <pc:sldMk cId="1228561696" sldId="345"/>
            <ac:spMk id="4" creationId="{BD3E643E-4999-415D-FD6A-BA301A2079E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Apply knowledge of dream content to novel scenarios</a:t>
            </a:r>
          </a:p>
          <a:p>
            <a:r>
              <a:rPr lang="en-US" dirty="0"/>
              <a:t>Define the mechanisms of dreamwork</a:t>
            </a:r>
          </a:p>
          <a:p>
            <a:r>
              <a:rPr lang="en-US" dirty="0"/>
              <a:t>Apply the mechanisms of dreamwork to novel scenarios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5ED73-BF83-1199-0E51-650B5C1E0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7FC37352-7D67-4AD9-8AB0-12B77DDE31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FFE51-C8F1-7234-E7FE-A3F1692F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Write your own definition for manifest and latent content. Explain these to the person sat next to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917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C0CEB-EC9D-884F-29A5-C679F1288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FAD62C7-64CD-4CF1-5A8E-647D2E8024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8E8AEB-1C86-5DF1-E14D-45EC2E49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 diaries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E643E-4999-415D-FD6A-BA301A207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/>
              <a:t>Using your dream diaries from the previous lesson:</a:t>
            </a:r>
          </a:p>
          <a:p>
            <a:pPr marL="0" indent="0" algn="ctr">
              <a:buNone/>
            </a:pP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/>
              <a:t>Identify manifest content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2800" dirty="0"/>
              <a:t>Identify the possible latent content</a:t>
            </a:r>
          </a:p>
          <a:p>
            <a:pPr marL="514350" indent="-514350">
              <a:buAutoNum type="arabicPeriod"/>
            </a:pPr>
            <a:r>
              <a:rPr lang="en-GB" sz="2800" dirty="0"/>
              <a:t>Think of </a:t>
            </a:r>
            <a:r>
              <a:rPr lang="en-GB" sz="2800" b="1" dirty="0"/>
              <a:t>one</a:t>
            </a:r>
            <a:r>
              <a:rPr lang="en-GB" sz="2800" dirty="0"/>
              <a:t> alternative explanation for your dream</a:t>
            </a:r>
          </a:p>
        </p:txBody>
      </p:sp>
    </p:spTree>
    <p:extLst>
      <p:ext uri="{BB962C8B-B14F-4D97-AF65-F5344CB8AC3E}">
        <p14:creationId xmlns:p14="http://schemas.microsoft.com/office/powerpoint/2010/main" val="122856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67A59-FAC1-A6AE-D5A6-A4FC82459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DCF4-730E-62B7-8051-97786D13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C5D5334-B235-98D1-82AB-020534B77D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BB31A-5FD9-67BF-BA7F-4F0188E42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Wish fulfilment </a:t>
            </a:r>
            <a:r>
              <a:rPr lang="en-US" sz="3200" dirty="0"/>
              <a:t>is: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i="1" dirty="0"/>
              <a:t>‘satisfying the unconscious desires of the id through dreams’</a:t>
            </a:r>
            <a:endParaRPr lang="en-GB" sz="3200" i="1" dirty="0"/>
          </a:p>
        </p:txBody>
      </p:sp>
    </p:spTree>
    <p:extLst>
      <p:ext uri="{BB962C8B-B14F-4D97-AF65-F5344CB8AC3E}">
        <p14:creationId xmlns:p14="http://schemas.microsoft.com/office/powerpoint/2010/main" val="164638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Paired activity: </a:t>
            </a:r>
            <a:r>
              <a:rPr lang="en-GB" i="1" dirty="0">
                <a:latin typeface="Arial"/>
                <a:cs typeface="Arial"/>
              </a:rPr>
              <a:t>You dream you are flying over your town, feeling free and looking down on the people below.</a:t>
            </a:r>
          </a:p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Suggest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way this dream shows wish fulfilment. How does this relate to the id?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68244"/>
            <a:ext cx="11627999" cy="720000"/>
          </a:xfrm>
        </p:spPr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Condensation: </a:t>
            </a:r>
            <a:r>
              <a:rPr lang="en-US" i="1" dirty="0"/>
              <a:t>combining different images, meaning or emotions into one dream object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/>
              <a:t>Displacement: </a:t>
            </a:r>
            <a:r>
              <a:rPr lang="en-US" i="1" dirty="0"/>
              <a:t>transfer of feelings or </a:t>
            </a:r>
            <a:r>
              <a:rPr lang="en-US" i="1" dirty="0" err="1"/>
              <a:t>behaviours</a:t>
            </a:r>
            <a:r>
              <a:rPr lang="en-US" i="1" dirty="0"/>
              <a:t> from the original dream object to another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/>
              <a:t>Secondary elaboration: </a:t>
            </a:r>
            <a:r>
              <a:rPr lang="en-US" i="1" dirty="0"/>
              <a:t>the work the unconscious mind does to add detail and make logical sense of manifest content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46848-725C-9310-7EB9-A6DE09A8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E8A1EA0-188D-0C30-4CE9-20FECE8936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B3FB730-E716-9163-933A-D10A91D5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Dreamwork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AEBA2-DE10-61F2-9900-D0E0A9BCE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For each of the mechanisms of dreamwork, create your own example: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Condensation</a:t>
            </a:r>
          </a:p>
          <a:p>
            <a:r>
              <a:rPr lang="en-US" sz="2800" dirty="0"/>
              <a:t>Displacement </a:t>
            </a:r>
          </a:p>
          <a:p>
            <a:r>
              <a:rPr lang="en-US" sz="2800" dirty="0"/>
              <a:t>Secondary elaboration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7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</a:t>
            </a:r>
            <a:r>
              <a:rPr lang="en-US" dirty="0">
                <a:latin typeface="Arial"/>
                <a:cs typeface="Arial"/>
              </a:rPr>
              <a:t>You are the teacher! Write </a:t>
            </a:r>
            <a:r>
              <a:rPr lang="en-US" b="1" dirty="0">
                <a:latin typeface="Arial"/>
                <a:cs typeface="Arial"/>
              </a:rPr>
              <a:t>three</a:t>
            </a:r>
            <a:r>
              <a:rPr lang="en-US" dirty="0">
                <a:latin typeface="Arial"/>
                <a:cs typeface="Arial"/>
              </a:rPr>
              <a:t> questions you would ask the class to check their understanding of today’s lesson.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7VPTP7ZE6X33-2020743336-709</_dlc_DocId>
    <_dlc_DocIdUrl xmlns="9ad1216b-cdc1-40e2-a0c2-94597fd44697">
      <Url>https://cambridgeorg.sharepoint.com/sites/cie/education/pd/Curriculum_Support/_layouts/15/DocIdRedir.aspx?ID=7VPTP7ZE6X33-2020743336-709</Url>
      <Description>7VPTP7ZE6X33-2020743336-709</Description>
    </_dlc_DocIdUrl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7609D03-3211-4F59-955D-D09E0644B7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f1f25e64-7226-490b-ade3-8cf84afff5d2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9ad1216b-cdc1-40e2-a0c2-94597fd44697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402</TotalTime>
  <Words>220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Dream diaries</vt:lpstr>
      <vt:lpstr>Key term</vt:lpstr>
      <vt:lpstr>PowerPoint Presentation</vt:lpstr>
      <vt:lpstr>Key terms</vt:lpstr>
      <vt:lpstr>Dreamwork activity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2026-05-20T07:56:11Z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26fecb37-2b0f-497f-a6cd-cc6b403db453</vt:lpwstr>
  </property>
</Properties>
</file>