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96" r:id="rId2"/>
    <p:sldId id="356" r:id="rId3"/>
    <p:sldId id="357" r:id="rId4"/>
    <p:sldId id="338" r:id="rId5"/>
    <p:sldId id="354" r:id="rId6"/>
    <p:sldId id="358" r:id="rId7"/>
    <p:sldId id="351" r:id="rId8"/>
    <p:sldId id="355" r:id="rId9"/>
    <p:sldId id="340" r:id="rId10"/>
    <p:sldId id="341" r:id="rId11"/>
    <p:sldId id="342" r:id="rId12"/>
    <p:sldId id="343" r:id="rId13"/>
    <p:sldId id="344" r:id="rId14"/>
    <p:sldId id="345" r:id="rId15"/>
    <p:sldId id="353" r:id="rId16"/>
    <p:sldId id="359" r:id="rId17"/>
    <p:sldId id="346" r:id="rId18"/>
    <p:sldId id="348" r:id="rId19"/>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B0C"/>
    <a:srgbClr val="CC3300"/>
    <a:srgbClr val="FDC652"/>
    <a:srgbClr val="117CC0"/>
    <a:srgbClr val="6CB52D"/>
    <a:srgbClr val="8C1D82"/>
    <a:srgbClr val="F9BC9A"/>
    <a:srgbClr val="575756"/>
    <a:srgbClr val="E78839"/>
    <a:srgbClr val="FF8D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AF6969-A24F-453C-A7C1-7334CC1FD6ED}" v="5" dt="2019-01-28T10:29:16.2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62" autoAdjust="0"/>
    <p:restoredTop sz="81305" autoAdjust="0"/>
  </p:normalViewPr>
  <p:slideViewPr>
    <p:cSldViewPr snapToGrid="0">
      <p:cViewPr varScale="1">
        <p:scale>
          <a:sx n="90" d="100"/>
          <a:sy n="90" d="100"/>
        </p:scale>
        <p:origin x="840" y="84"/>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Bedford" userId="03e93dfb8e0f1780" providerId="LiveId" clId="{53AF6969-A24F-453C-A7C1-7334CC1FD6ED}"/>
    <pc:docChg chg="undo custSel modSld sldOrd">
      <pc:chgData name="Sarah Bedford" userId="03e93dfb8e0f1780" providerId="LiveId" clId="{53AF6969-A24F-453C-A7C1-7334CC1FD6ED}" dt="2019-01-28T12:03:50.840" v="1166" actId="20577"/>
      <pc:docMkLst>
        <pc:docMk/>
      </pc:docMkLst>
      <pc:sldChg chg="modSp">
        <pc:chgData name="Sarah Bedford" userId="03e93dfb8e0f1780" providerId="LiveId" clId="{53AF6969-A24F-453C-A7C1-7334CC1FD6ED}" dt="2019-01-28T09:54:40.227" v="32" actId="20577"/>
        <pc:sldMkLst>
          <pc:docMk/>
          <pc:sldMk cId="1403718187" sldId="336"/>
        </pc:sldMkLst>
        <pc:spChg chg="mod">
          <ac:chgData name="Sarah Bedford" userId="03e93dfb8e0f1780" providerId="LiveId" clId="{53AF6969-A24F-453C-A7C1-7334CC1FD6ED}" dt="2019-01-28T09:54:40.227" v="32" actId="20577"/>
          <ac:spMkLst>
            <pc:docMk/>
            <pc:sldMk cId="1403718187" sldId="336"/>
            <ac:spMk id="2" creationId="{00000000-0000-0000-0000-000000000000}"/>
          </ac:spMkLst>
        </pc:spChg>
      </pc:sldChg>
      <pc:sldChg chg="modSp ord">
        <pc:chgData name="Sarah Bedford" userId="03e93dfb8e0f1780" providerId="LiveId" clId="{53AF6969-A24F-453C-A7C1-7334CC1FD6ED}" dt="2019-01-28T10:06:22.287" v="249" actId="20577"/>
        <pc:sldMkLst>
          <pc:docMk/>
          <pc:sldMk cId="160846399" sldId="340"/>
        </pc:sldMkLst>
        <pc:spChg chg="mod">
          <ac:chgData name="Sarah Bedford" userId="03e93dfb8e0f1780" providerId="LiveId" clId="{53AF6969-A24F-453C-A7C1-7334CC1FD6ED}" dt="2019-01-28T10:06:22.287" v="249" actId="20577"/>
          <ac:spMkLst>
            <pc:docMk/>
            <pc:sldMk cId="160846399" sldId="340"/>
            <ac:spMk id="2" creationId="{00000000-0000-0000-0000-000000000000}"/>
          </ac:spMkLst>
        </pc:spChg>
      </pc:sldChg>
      <pc:sldChg chg="modSp">
        <pc:chgData name="Sarah Bedford" userId="03e93dfb8e0f1780" providerId="LiveId" clId="{53AF6969-A24F-453C-A7C1-7334CC1FD6ED}" dt="2019-01-28T10:09:27.831" v="250" actId="20578"/>
        <pc:sldMkLst>
          <pc:docMk/>
          <pc:sldMk cId="2136246682" sldId="341"/>
        </pc:sldMkLst>
        <pc:spChg chg="mod">
          <ac:chgData name="Sarah Bedford" userId="03e93dfb8e0f1780" providerId="LiveId" clId="{53AF6969-A24F-453C-A7C1-7334CC1FD6ED}" dt="2019-01-28T10:09:27.831" v="250" actId="20578"/>
          <ac:spMkLst>
            <pc:docMk/>
            <pc:sldMk cId="2136246682" sldId="341"/>
            <ac:spMk id="5" creationId="{F114649B-2B0F-4811-ADAC-2019D2705C6E}"/>
          </ac:spMkLst>
        </pc:spChg>
      </pc:sldChg>
      <pc:sldChg chg="modSp">
        <pc:chgData name="Sarah Bedford" userId="03e93dfb8e0f1780" providerId="LiveId" clId="{53AF6969-A24F-453C-A7C1-7334CC1FD6ED}" dt="2019-01-28T12:03:19.741" v="1158" actId="20577"/>
        <pc:sldMkLst>
          <pc:docMk/>
          <pc:sldMk cId="328192470" sldId="342"/>
        </pc:sldMkLst>
        <pc:spChg chg="mod">
          <ac:chgData name="Sarah Bedford" userId="03e93dfb8e0f1780" providerId="LiveId" clId="{53AF6969-A24F-453C-A7C1-7334CC1FD6ED}" dt="2019-01-28T10:19:35.105" v="261" actId="20577"/>
          <ac:spMkLst>
            <pc:docMk/>
            <pc:sldMk cId="328192470" sldId="342"/>
            <ac:spMk id="2" creationId="{00000000-0000-0000-0000-000000000000}"/>
          </ac:spMkLst>
        </pc:spChg>
        <pc:spChg chg="mod">
          <ac:chgData name="Sarah Bedford" userId="03e93dfb8e0f1780" providerId="LiveId" clId="{53AF6969-A24F-453C-A7C1-7334CC1FD6ED}" dt="2019-01-28T12:03:19.741" v="1158" actId="20577"/>
          <ac:spMkLst>
            <pc:docMk/>
            <pc:sldMk cId="328192470" sldId="342"/>
            <ac:spMk id="3" creationId="{00000000-0000-0000-0000-000000000000}"/>
          </ac:spMkLst>
        </pc:spChg>
        <pc:spChg chg="mod">
          <ac:chgData name="Sarah Bedford" userId="03e93dfb8e0f1780" providerId="LiveId" clId="{53AF6969-A24F-453C-A7C1-7334CC1FD6ED}" dt="2019-01-28T10:24:56.607" v="274" actId="20577"/>
          <ac:spMkLst>
            <pc:docMk/>
            <pc:sldMk cId="328192470" sldId="342"/>
            <ac:spMk id="7" creationId="{00000000-0000-0000-0000-000000000000}"/>
          </ac:spMkLst>
        </pc:spChg>
        <pc:spChg chg="mod">
          <ac:chgData name="Sarah Bedford" userId="03e93dfb8e0f1780" providerId="LiveId" clId="{53AF6969-A24F-453C-A7C1-7334CC1FD6ED}" dt="2019-01-28T10:23:52.006" v="271"/>
          <ac:spMkLst>
            <pc:docMk/>
            <pc:sldMk cId="328192470" sldId="342"/>
            <ac:spMk id="8" creationId="{71D7AC2D-0C69-45E1-AE47-A5D42DD33E29}"/>
          </ac:spMkLst>
        </pc:spChg>
      </pc:sldChg>
      <pc:sldChg chg="modSp">
        <pc:chgData name="Sarah Bedford" userId="03e93dfb8e0f1780" providerId="LiveId" clId="{53AF6969-A24F-453C-A7C1-7334CC1FD6ED}" dt="2019-01-28T12:03:34.375" v="1165" actId="20577"/>
        <pc:sldMkLst>
          <pc:docMk/>
          <pc:sldMk cId="2502755575" sldId="343"/>
        </pc:sldMkLst>
        <pc:spChg chg="mod">
          <ac:chgData name="Sarah Bedford" userId="03e93dfb8e0f1780" providerId="LiveId" clId="{53AF6969-A24F-453C-A7C1-7334CC1FD6ED}" dt="2019-01-28T12:03:34.375" v="1165" actId="20577"/>
          <ac:spMkLst>
            <pc:docMk/>
            <pc:sldMk cId="2502755575" sldId="343"/>
            <ac:spMk id="3" creationId="{00000000-0000-0000-0000-000000000000}"/>
          </ac:spMkLst>
        </pc:spChg>
        <pc:spChg chg="mod">
          <ac:chgData name="Sarah Bedford" userId="03e93dfb8e0f1780" providerId="LiveId" clId="{53AF6969-A24F-453C-A7C1-7334CC1FD6ED}" dt="2019-01-28T10:29:25.807" v="288" actId="20577"/>
          <ac:spMkLst>
            <pc:docMk/>
            <pc:sldMk cId="2502755575" sldId="343"/>
            <ac:spMk id="6" creationId="{00000000-0000-0000-0000-000000000000}"/>
          </ac:spMkLst>
        </pc:spChg>
        <pc:spChg chg="mod">
          <ac:chgData name="Sarah Bedford" userId="03e93dfb8e0f1780" providerId="LiveId" clId="{53AF6969-A24F-453C-A7C1-7334CC1FD6ED}" dt="2019-01-28T10:29:41.677" v="291" actId="20577"/>
          <ac:spMkLst>
            <pc:docMk/>
            <pc:sldMk cId="2502755575" sldId="343"/>
            <ac:spMk id="7" creationId="{00000000-0000-0000-0000-000000000000}"/>
          </ac:spMkLst>
        </pc:spChg>
        <pc:spChg chg="mod">
          <ac:chgData name="Sarah Bedford" userId="03e93dfb8e0f1780" providerId="LiveId" clId="{53AF6969-A24F-453C-A7C1-7334CC1FD6ED}" dt="2019-01-28T10:29:16.272" v="286"/>
          <ac:spMkLst>
            <pc:docMk/>
            <pc:sldMk cId="2502755575" sldId="343"/>
            <ac:spMk id="10" creationId="{B7FE5FD7-132E-4579-8075-2931AC3001C5}"/>
          </ac:spMkLst>
        </pc:spChg>
      </pc:sldChg>
      <pc:sldChg chg="modSp">
        <pc:chgData name="Sarah Bedford" userId="03e93dfb8e0f1780" providerId="LiveId" clId="{53AF6969-A24F-453C-A7C1-7334CC1FD6ED}" dt="2019-01-28T12:03:50.840" v="1166" actId="20577"/>
        <pc:sldMkLst>
          <pc:docMk/>
          <pc:sldMk cId="919642890" sldId="344"/>
        </pc:sldMkLst>
        <pc:spChg chg="mod">
          <ac:chgData name="Sarah Bedford" userId="03e93dfb8e0f1780" providerId="LiveId" clId="{53AF6969-A24F-453C-A7C1-7334CC1FD6ED}" dt="2019-01-28T12:03:50.840" v="1166" actId="20577"/>
          <ac:spMkLst>
            <pc:docMk/>
            <pc:sldMk cId="919642890" sldId="344"/>
            <ac:spMk id="3" creationId="{00000000-0000-0000-0000-000000000000}"/>
          </ac:spMkLst>
        </pc:spChg>
        <pc:spChg chg="mod">
          <ac:chgData name="Sarah Bedford" userId="03e93dfb8e0f1780" providerId="LiveId" clId="{53AF6969-A24F-453C-A7C1-7334CC1FD6ED}" dt="2019-01-28T10:29:53.100" v="300" actId="20577"/>
          <ac:spMkLst>
            <pc:docMk/>
            <pc:sldMk cId="919642890" sldId="344"/>
            <ac:spMk id="7" creationId="{00000000-0000-0000-0000-000000000000}"/>
          </ac:spMkLst>
        </pc:spChg>
      </pc:sldChg>
      <pc:sldChg chg="modSp">
        <pc:chgData name="Sarah Bedford" userId="03e93dfb8e0f1780" providerId="LiveId" clId="{53AF6969-A24F-453C-A7C1-7334CC1FD6ED}" dt="2019-01-28T11:45:02.474" v="1150" actId="20577"/>
        <pc:sldMkLst>
          <pc:docMk/>
          <pc:sldMk cId="2729185945" sldId="345"/>
        </pc:sldMkLst>
        <pc:spChg chg="mod">
          <ac:chgData name="Sarah Bedford" userId="03e93dfb8e0f1780" providerId="LiveId" clId="{53AF6969-A24F-453C-A7C1-7334CC1FD6ED}" dt="2019-01-28T11:45:02.474" v="1150" actId="20577"/>
          <ac:spMkLst>
            <pc:docMk/>
            <pc:sldMk cId="2729185945" sldId="345"/>
            <ac:spMk id="3" creationId="{00000000-0000-0000-0000-000000000000}"/>
          </ac:spMkLst>
        </pc:spChg>
        <pc:spChg chg="mod">
          <ac:chgData name="Sarah Bedford" userId="03e93dfb8e0f1780" providerId="LiveId" clId="{53AF6969-A24F-453C-A7C1-7334CC1FD6ED}" dt="2019-01-28T10:37:11.254" v="1077" actId="14100"/>
          <ac:spMkLst>
            <pc:docMk/>
            <pc:sldMk cId="2729185945" sldId="345"/>
            <ac:spMk id="7" creationId="{00000000-0000-0000-0000-000000000000}"/>
          </ac:spMkLst>
        </pc:spChg>
      </pc:sldChg>
      <pc:sldChg chg="modSp">
        <pc:chgData name="Sarah Bedford" userId="03e93dfb8e0f1780" providerId="LiveId" clId="{53AF6969-A24F-453C-A7C1-7334CC1FD6ED}" dt="2019-01-28T10:40:38.286" v="1149" actId="20577"/>
        <pc:sldMkLst>
          <pc:docMk/>
          <pc:sldMk cId="660007767" sldId="346"/>
        </pc:sldMkLst>
        <pc:spChg chg="mod">
          <ac:chgData name="Sarah Bedford" userId="03e93dfb8e0f1780" providerId="LiveId" clId="{53AF6969-A24F-453C-A7C1-7334CC1FD6ED}" dt="2019-01-28T10:40:38.286" v="1149" actId="20577"/>
          <ac:spMkLst>
            <pc:docMk/>
            <pc:sldMk cId="660007767" sldId="346"/>
            <ac:spMk id="3" creationId="{00000000-0000-0000-0000-000000000000}"/>
          </ac:spMkLst>
        </pc:spChg>
        <pc:spChg chg="mod">
          <ac:chgData name="Sarah Bedford" userId="03e93dfb8e0f1780" providerId="LiveId" clId="{53AF6969-A24F-453C-A7C1-7334CC1FD6ED}" dt="2019-01-28T10:40:18.128" v="1118" actId="20577"/>
          <ac:spMkLst>
            <pc:docMk/>
            <pc:sldMk cId="660007767" sldId="346"/>
            <ac:spMk id="7" creationId="{00000000-0000-0000-0000-000000000000}"/>
          </ac:spMkLst>
        </pc:spChg>
      </pc:sldChg>
      <pc:sldChg chg="modSp">
        <pc:chgData name="Sarah Bedford" userId="03e93dfb8e0f1780" providerId="LiveId" clId="{53AF6969-A24F-453C-A7C1-7334CC1FD6ED}" dt="2019-01-28T10:02:56.614" v="233" actId="20577"/>
        <pc:sldMkLst>
          <pc:docMk/>
          <pc:sldMk cId="143346155" sldId="351"/>
        </pc:sldMkLst>
        <pc:spChg chg="mod">
          <ac:chgData name="Sarah Bedford" userId="03e93dfb8e0f1780" providerId="LiveId" clId="{53AF6969-A24F-453C-A7C1-7334CC1FD6ED}" dt="2019-01-28T10:02:04.982" v="224" actId="20577"/>
          <ac:spMkLst>
            <pc:docMk/>
            <pc:sldMk cId="143346155" sldId="351"/>
            <ac:spMk id="2" creationId="{00000000-0000-0000-0000-000000000000}"/>
          </ac:spMkLst>
        </pc:spChg>
        <pc:spChg chg="mod">
          <ac:chgData name="Sarah Bedford" userId="03e93dfb8e0f1780" providerId="LiveId" clId="{53AF6969-A24F-453C-A7C1-7334CC1FD6ED}" dt="2019-01-28T10:02:56.614" v="233" actId="20577"/>
          <ac:spMkLst>
            <pc:docMk/>
            <pc:sldMk cId="143346155" sldId="351"/>
            <ac:spMk id="5" creationId="{C0B31F0D-C5FB-4B46-A183-F09EE9CDC48A}"/>
          </ac:spMkLst>
        </pc:spChg>
      </pc:sldChg>
      <pc:sldChg chg="modSp">
        <pc:chgData name="Sarah Bedford" userId="03e93dfb8e0f1780" providerId="LiveId" clId="{53AF6969-A24F-453C-A7C1-7334CC1FD6ED}" dt="2019-01-28T11:49:03.032" v="1151" actId="313"/>
        <pc:sldMkLst>
          <pc:docMk/>
          <pc:sldMk cId="244065763" sldId="353"/>
        </pc:sldMkLst>
        <pc:spChg chg="mod">
          <ac:chgData name="Sarah Bedford" userId="03e93dfb8e0f1780" providerId="LiveId" clId="{53AF6969-A24F-453C-A7C1-7334CC1FD6ED}" dt="2019-01-28T11:49:03.032" v="1151" actId="313"/>
          <ac:spMkLst>
            <pc:docMk/>
            <pc:sldMk cId="244065763" sldId="353"/>
            <ac:spMk id="3" creationId="{00000000-0000-0000-0000-000000000000}"/>
          </ac:spMkLst>
        </pc:spChg>
        <pc:spChg chg="mod">
          <ac:chgData name="Sarah Bedford" userId="03e93dfb8e0f1780" providerId="LiveId" clId="{53AF6969-A24F-453C-A7C1-7334CC1FD6ED}" dt="2019-01-28T10:38:46.113" v="1084" actId="20577"/>
          <ac:spMkLst>
            <pc:docMk/>
            <pc:sldMk cId="244065763" sldId="353"/>
            <ac:spMk id="7" creationId="{00000000-0000-0000-0000-000000000000}"/>
          </ac:spMkLst>
        </pc:spChg>
      </pc:sldChg>
      <pc:sldChg chg="modSp">
        <pc:chgData name="Sarah Bedford" userId="03e93dfb8e0f1780" providerId="LiveId" clId="{53AF6969-A24F-453C-A7C1-7334CC1FD6ED}" dt="2019-01-28T10:01:03.783" v="223" actId="20577"/>
        <pc:sldMkLst>
          <pc:docMk/>
          <pc:sldMk cId="1450956767" sldId="354"/>
        </pc:sldMkLst>
        <pc:spChg chg="mod">
          <ac:chgData name="Sarah Bedford" userId="03e93dfb8e0f1780" providerId="LiveId" clId="{53AF6969-A24F-453C-A7C1-7334CC1FD6ED}" dt="2019-01-28T10:01:03.783" v="223" actId="20577"/>
          <ac:spMkLst>
            <pc:docMk/>
            <pc:sldMk cId="1450956767" sldId="354"/>
            <ac:spMk id="2" creationId="{00000000-0000-0000-0000-000000000000}"/>
          </ac:spMkLst>
        </pc:spChg>
        <pc:spChg chg="mod">
          <ac:chgData name="Sarah Bedford" userId="03e93dfb8e0f1780" providerId="LiveId" clId="{53AF6969-A24F-453C-A7C1-7334CC1FD6ED}" dt="2019-01-28T09:59:28.073" v="137" actId="1076"/>
          <ac:spMkLst>
            <pc:docMk/>
            <pc:sldMk cId="1450956767" sldId="354"/>
            <ac:spMk id="4" creationId="{92A4E92B-C493-4C68-AE5D-408270FE298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4AEE94CF-E6C7-4AB2-ACF5-EEAB3D2B6EC8}" type="datetimeFigureOut">
              <a:rPr lang="en-IE" smtClean="0"/>
              <a:t>10/07/2019</a:t>
            </a:fld>
            <a:endParaRPr lang="en-IE"/>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344B6BB2-EF4E-464E-92C1-9DD4A900C5D5}" type="slidenum">
              <a:rPr lang="en-IE" smtClean="0"/>
              <a:t>‹#›</a:t>
            </a:fld>
            <a:endParaRPr lang="en-IE"/>
          </a:p>
        </p:txBody>
      </p:sp>
    </p:spTree>
    <p:extLst>
      <p:ext uri="{BB962C8B-B14F-4D97-AF65-F5344CB8AC3E}">
        <p14:creationId xmlns:p14="http://schemas.microsoft.com/office/powerpoint/2010/main" val="365954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2</a:t>
            </a:fld>
            <a:endParaRPr lang="en-IE"/>
          </a:p>
        </p:txBody>
      </p:sp>
    </p:spTree>
    <p:extLst>
      <p:ext uri="{BB962C8B-B14F-4D97-AF65-F5344CB8AC3E}">
        <p14:creationId xmlns:p14="http://schemas.microsoft.com/office/powerpoint/2010/main" val="18602287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11</a:t>
            </a:fld>
            <a:endParaRPr lang="en-IE"/>
          </a:p>
        </p:txBody>
      </p:sp>
    </p:spTree>
    <p:extLst>
      <p:ext uri="{BB962C8B-B14F-4D97-AF65-F5344CB8AC3E}">
        <p14:creationId xmlns:p14="http://schemas.microsoft.com/office/powerpoint/2010/main" val="10801020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12</a:t>
            </a:fld>
            <a:endParaRPr lang="en-IE"/>
          </a:p>
        </p:txBody>
      </p:sp>
    </p:spTree>
    <p:extLst>
      <p:ext uri="{BB962C8B-B14F-4D97-AF65-F5344CB8AC3E}">
        <p14:creationId xmlns:p14="http://schemas.microsoft.com/office/powerpoint/2010/main" val="10311040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13</a:t>
            </a:fld>
            <a:endParaRPr lang="en-IE"/>
          </a:p>
        </p:txBody>
      </p:sp>
    </p:spTree>
    <p:extLst>
      <p:ext uri="{BB962C8B-B14F-4D97-AF65-F5344CB8AC3E}">
        <p14:creationId xmlns:p14="http://schemas.microsoft.com/office/powerpoint/2010/main" val="21836731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14</a:t>
            </a:fld>
            <a:endParaRPr lang="en-IE"/>
          </a:p>
        </p:txBody>
      </p:sp>
    </p:spTree>
    <p:extLst>
      <p:ext uri="{BB962C8B-B14F-4D97-AF65-F5344CB8AC3E}">
        <p14:creationId xmlns:p14="http://schemas.microsoft.com/office/powerpoint/2010/main" val="18570900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15</a:t>
            </a:fld>
            <a:endParaRPr lang="en-IE"/>
          </a:p>
        </p:txBody>
      </p:sp>
    </p:spTree>
    <p:extLst>
      <p:ext uri="{BB962C8B-B14F-4D97-AF65-F5344CB8AC3E}">
        <p14:creationId xmlns:p14="http://schemas.microsoft.com/office/powerpoint/2010/main" val="1871905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16</a:t>
            </a:fld>
            <a:endParaRPr lang="en-IE"/>
          </a:p>
        </p:txBody>
      </p:sp>
    </p:spTree>
    <p:extLst>
      <p:ext uri="{BB962C8B-B14F-4D97-AF65-F5344CB8AC3E}">
        <p14:creationId xmlns:p14="http://schemas.microsoft.com/office/powerpoint/2010/main" val="19224822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17</a:t>
            </a:fld>
            <a:endParaRPr lang="en-IE"/>
          </a:p>
        </p:txBody>
      </p:sp>
    </p:spTree>
    <p:extLst>
      <p:ext uri="{BB962C8B-B14F-4D97-AF65-F5344CB8AC3E}">
        <p14:creationId xmlns:p14="http://schemas.microsoft.com/office/powerpoint/2010/main" val="5444372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18</a:t>
            </a:fld>
            <a:endParaRPr lang="en-IE"/>
          </a:p>
        </p:txBody>
      </p:sp>
    </p:spTree>
    <p:extLst>
      <p:ext uri="{BB962C8B-B14F-4D97-AF65-F5344CB8AC3E}">
        <p14:creationId xmlns:p14="http://schemas.microsoft.com/office/powerpoint/2010/main" val="1107611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344B6BB2-EF4E-464E-92C1-9DD4A900C5D5}" type="slidenum">
              <a:rPr lang="en-IE" smtClean="0"/>
              <a:t>3</a:t>
            </a:fld>
            <a:endParaRPr lang="en-IE"/>
          </a:p>
        </p:txBody>
      </p:sp>
    </p:spTree>
    <p:extLst>
      <p:ext uri="{BB962C8B-B14F-4D97-AF65-F5344CB8AC3E}">
        <p14:creationId xmlns:p14="http://schemas.microsoft.com/office/powerpoint/2010/main" val="2449670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4</a:t>
            </a:fld>
            <a:endParaRPr lang="en-IE"/>
          </a:p>
        </p:txBody>
      </p:sp>
    </p:spTree>
    <p:extLst>
      <p:ext uri="{BB962C8B-B14F-4D97-AF65-F5344CB8AC3E}">
        <p14:creationId xmlns:p14="http://schemas.microsoft.com/office/powerpoint/2010/main" val="13836345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344B6BB2-EF4E-464E-92C1-9DD4A900C5D5}" type="slidenum">
              <a:rPr lang="en-IE" smtClean="0"/>
              <a:t>5</a:t>
            </a:fld>
            <a:endParaRPr lang="en-IE"/>
          </a:p>
        </p:txBody>
      </p:sp>
    </p:spTree>
    <p:extLst>
      <p:ext uri="{BB962C8B-B14F-4D97-AF65-F5344CB8AC3E}">
        <p14:creationId xmlns:p14="http://schemas.microsoft.com/office/powerpoint/2010/main" val="3027284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Give learners a few minutes to reflect on the question and how well they did this.  Explain to them that their judgement on the extent to which they did is an evaluative skill in itself</a:t>
            </a:r>
          </a:p>
        </p:txBody>
      </p:sp>
      <p:sp>
        <p:nvSpPr>
          <p:cNvPr id="4" name="Slide Number Placeholder 3"/>
          <p:cNvSpPr>
            <a:spLocks noGrp="1"/>
          </p:cNvSpPr>
          <p:nvPr>
            <p:ph type="sldNum" sz="quarter" idx="10"/>
          </p:nvPr>
        </p:nvSpPr>
        <p:spPr/>
        <p:txBody>
          <a:bodyPr/>
          <a:lstStyle/>
          <a:p>
            <a:fld id="{344B6BB2-EF4E-464E-92C1-9DD4A900C5D5}" type="slidenum">
              <a:rPr lang="en-IE" smtClean="0"/>
              <a:t>6</a:t>
            </a:fld>
            <a:endParaRPr lang="en-IE"/>
          </a:p>
        </p:txBody>
      </p:sp>
    </p:spTree>
    <p:extLst>
      <p:ext uri="{BB962C8B-B14F-4D97-AF65-F5344CB8AC3E}">
        <p14:creationId xmlns:p14="http://schemas.microsoft.com/office/powerpoint/2010/main" val="2449364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The aim is to show the structure is understood in HOW to answer the question</a:t>
            </a:r>
          </a:p>
        </p:txBody>
      </p:sp>
      <p:sp>
        <p:nvSpPr>
          <p:cNvPr id="4" name="Slide Number Placeholder 3"/>
          <p:cNvSpPr>
            <a:spLocks noGrp="1"/>
          </p:cNvSpPr>
          <p:nvPr>
            <p:ph type="sldNum" sz="quarter" idx="10"/>
          </p:nvPr>
        </p:nvSpPr>
        <p:spPr/>
        <p:txBody>
          <a:bodyPr/>
          <a:lstStyle/>
          <a:p>
            <a:fld id="{344B6BB2-EF4E-464E-92C1-9DD4A900C5D5}" type="slidenum">
              <a:rPr lang="en-IE" smtClean="0"/>
              <a:t>7</a:t>
            </a:fld>
            <a:endParaRPr lang="en-IE"/>
          </a:p>
        </p:txBody>
      </p:sp>
    </p:spTree>
    <p:extLst>
      <p:ext uri="{BB962C8B-B14F-4D97-AF65-F5344CB8AC3E}">
        <p14:creationId xmlns:p14="http://schemas.microsoft.com/office/powerpoint/2010/main" val="1394520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The idea here is to get students to think about the structure again.  Draw out of them, that they are firstly looking at the advantages to the factory of switching to flow production.  Then they should consider any downsides to this.  They will then need to consider the benefits that continuing with batch production will give them but also weigh up any disadvantages of staying with batch.  They then need to make their recommendation/judgement, that either the factory should change to flow production giving reasons, or why it shouldn’t and should stay with batch production., again with good reasoning. </a:t>
            </a:r>
            <a:r>
              <a:rPr lang="en-GB" sz="1200" kern="1200" baseline="0" dirty="0">
                <a:solidFill>
                  <a:schemeClr val="tx1"/>
                </a:solidFill>
                <a:effectLst/>
                <a:latin typeface="+mn-lt"/>
                <a:ea typeface="+mn-ea"/>
                <a:cs typeface="+mn-cs"/>
              </a:rPr>
              <a:t>T</a:t>
            </a:r>
            <a:r>
              <a:rPr lang="en-GB" sz="1200" kern="1200" dirty="0">
                <a:solidFill>
                  <a:schemeClr val="tx1"/>
                </a:solidFill>
                <a:effectLst/>
                <a:latin typeface="+mn-lt"/>
                <a:ea typeface="+mn-ea"/>
                <a:cs typeface="+mn-cs"/>
              </a:rPr>
              <a:t>he examiner doesn’t mind which learners choose as long as they have looked and analysed the issues for both options in the context of what is best for the business. Leaners can also apply  the ‘it depends’ rule when making a judgement, as sometimes a judgement can be made but it will depend on several factors. They are looking for the demonstration of the skills, so as long as learners can support the decision they have made, with well reasoned arguments they should achieve good marks</a:t>
            </a:r>
          </a:p>
        </p:txBody>
      </p:sp>
      <p:sp>
        <p:nvSpPr>
          <p:cNvPr id="4" name="Slide Number Placeholder 3"/>
          <p:cNvSpPr>
            <a:spLocks noGrp="1"/>
          </p:cNvSpPr>
          <p:nvPr>
            <p:ph type="sldNum" sz="quarter" idx="10"/>
          </p:nvPr>
        </p:nvSpPr>
        <p:spPr/>
        <p:txBody>
          <a:bodyPr/>
          <a:lstStyle/>
          <a:p>
            <a:fld id="{344B6BB2-EF4E-464E-92C1-9DD4A900C5D5}" type="slidenum">
              <a:rPr lang="en-IE" smtClean="0"/>
              <a:t>8</a:t>
            </a:fld>
            <a:endParaRPr lang="en-IE"/>
          </a:p>
        </p:txBody>
      </p:sp>
    </p:spTree>
    <p:extLst>
      <p:ext uri="{BB962C8B-B14F-4D97-AF65-F5344CB8AC3E}">
        <p14:creationId xmlns:p14="http://schemas.microsoft.com/office/powerpoint/2010/main" val="2362161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9</a:t>
            </a:fld>
            <a:endParaRPr lang="en-IE"/>
          </a:p>
        </p:txBody>
      </p:sp>
    </p:spTree>
    <p:extLst>
      <p:ext uri="{BB962C8B-B14F-4D97-AF65-F5344CB8AC3E}">
        <p14:creationId xmlns:p14="http://schemas.microsoft.com/office/powerpoint/2010/main" val="12416729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Hand out Worksheet </a:t>
            </a:r>
            <a:r>
              <a:rPr lang="en-US" sz="1200" kern="1200" dirty="0" smtClean="0">
                <a:solidFill>
                  <a:schemeClr val="tx1"/>
                </a:solidFill>
                <a:effectLst/>
                <a:latin typeface="+mn-lt"/>
                <a:ea typeface="+mn-ea"/>
                <a:cs typeface="+mn-cs"/>
              </a:rPr>
              <a:t>A.</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Remind learners that they need to explain why they have made their choice, but this also means explaining why they don’t think the other skills/qualities are as important.  They need to develop arguments for their decision which they can support with reasoned explanation.</a:t>
            </a:r>
          </a:p>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10</a:t>
            </a:fld>
            <a:endParaRPr lang="en-IE"/>
          </a:p>
        </p:txBody>
      </p:sp>
    </p:spTree>
    <p:extLst>
      <p:ext uri="{BB962C8B-B14F-4D97-AF65-F5344CB8AC3E}">
        <p14:creationId xmlns:p14="http://schemas.microsoft.com/office/powerpoint/2010/main" val="1052809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7E56F-BCD7-4F35-B39B-9229503244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EB5858C-C0E9-44BE-A16A-04F42C5B67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EE67C9-BD9A-4B95-8746-530BFB572E96}"/>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770372E1-0684-4E45-ACE9-093F28D5B2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273BD3-1144-460B-BC81-9618B67CE638}"/>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8094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8E842-E735-40C6-BBFF-1429937E06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AC1A4E-F197-4FD9-A3FA-836372F9D3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DEB460-8303-4FDE-97C6-223A59BC8F91}"/>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F480A111-4796-4ABB-AEFF-6015F774A7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BC8771-1D8D-464D-8A13-927AC7077430}"/>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942354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EE0F7-A3B5-4075-BCA4-56084734C1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ED57F6-6055-40D2-A000-2D6AF953F54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2E87CD-C7FE-480F-8495-91226FC363D4}"/>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5596A2AD-55BA-4CE5-B429-9B1B3521F7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D60E5D-A174-4EA6-B181-FADE943F23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252228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01111-A629-4909-9716-A0B12236E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465F36-7B94-4EF1-A5FC-B875EC99E9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A1C335-4435-4409-97E1-A230C943BDB2}"/>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4C4F7D29-E90E-4CC7-A227-B9BA61729D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B22C0C-4056-45EE-A9C9-E43EF425A0D7}"/>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14624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B82F-F40A-4943-9222-C4ECCE78D4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C2D0AA-CDB0-4E28-B90C-3164FFD4C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C6B2FA1-DB88-4D4A-8FD9-D5295F29948D}"/>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0E529A77-54CA-4EEB-8A8B-6858F045DC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B09545-19EF-4C94-84A2-7C935B39BF96}"/>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569637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C6DC-E71C-4EC5-85ED-F6F430FDA0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FEFAAC-930B-461B-AE43-1631B3C443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658036-75BA-4E8B-8529-5FD6488B217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639245-23F2-4690-A1A7-4AEE113AC9D6}"/>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02BB07FD-14CD-467E-9A35-FE7C5EF6D9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DC120F-220B-4CD4-B0B7-BE263E5B7CAB}"/>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0454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CBED4-7412-4664-AE2C-E14F31ED56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348BDA-3744-4426-9FDB-73412014BB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7B898A-76E6-42F0-A8D2-24FB0D8A20E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49089E-697A-4653-ABC3-EB03C0ECB5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7C0D650-CE78-4193-8B4A-D48EC20517D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63E603-A126-4D64-90CB-9BE7346BF50F}"/>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8" name="Footer Placeholder 7">
            <a:extLst>
              <a:ext uri="{FF2B5EF4-FFF2-40B4-BE49-F238E27FC236}">
                <a16:creationId xmlns:a16="http://schemas.microsoft.com/office/drawing/2014/main" id="{E653ED42-7F0C-4A93-9ABA-B9DBBA3D6D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6F1F34F-C338-435A-A0D1-B520ABB06F24}"/>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48285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C07EE-A18C-4C03-9128-BED204F931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0C9CD4-101E-42E3-B20B-75FAFCA83CF5}"/>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4" name="Footer Placeholder 3">
            <a:extLst>
              <a:ext uri="{FF2B5EF4-FFF2-40B4-BE49-F238E27FC236}">
                <a16:creationId xmlns:a16="http://schemas.microsoft.com/office/drawing/2014/main" id="{AD56468C-2B85-4E23-8CD7-6230BAFF78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9B6F7F-272A-452D-8AF8-BA984954671F}"/>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10823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CBB2FA-AA82-4F15-B123-112615A71875}"/>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3" name="Footer Placeholder 2">
            <a:extLst>
              <a:ext uri="{FF2B5EF4-FFF2-40B4-BE49-F238E27FC236}">
                <a16:creationId xmlns:a16="http://schemas.microsoft.com/office/drawing/2014/main" id="{3C70FCCA-91FE-4515-A55A-555805BE25A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FE11DC-AA8D-4B43-B16E-8E11BC5F5D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5499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C3206-257D-4762-B461-A249DF0C70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8F68F3-A027-4A07-BCD4-498C1854D6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46CCAC-6329-469B-9EF8-11D768D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FB1E4C-292B-4771-BE1F-E686345BC92F}"/>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EBC74EF1-1DA0-44CA-8922-1F6EED3DBA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D63785-4E7B-4FB7-B713-15AA7DBB0A7D}"/>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61887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C9B4-A119-4EF3-A357-E2B5B4870E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9B32B8C-5BF2-45C6-94B5-A43B074B9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1221A9-026A-4B0B-9162-19EF94EDD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4BE4ED-D3FA-4039-9E87-7B1DCE5B47C7}"/>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2F7C41FD-2855-4EF6-B2F3-6A1F387164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F3C4DB-832D-473E-9D0D-23F052671389}"/>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3511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19BB72-2692-4EA6-9A86-26EB3AEA77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2CCC62-3F5F-4069-B9D2-4524C5EC9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BAB464-9A22-4D72-A4C8-256D02D2F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30E17D82-6EA5-425D-AAA8-BEB400DF1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5EC323-3F88-4C58-8F2B-BA578884FD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D786A-44E6-45CF-AF39-B21F2A3013EA}" type="slidenum">
              <a:rPr lang="en-GB" smtClean="0"/>
              <a:t>‹#›</a:t>
            </a:fld>
            <a:endParaRPr lang="en-GB"/>
          </a:p>
        </p:txBody>
      </p:sp>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7853082" cy="1969770"/>
          </a:xfrm>
          <a:prstGeom prst="rect">
            <a:avLst/>
          </a:prstGeom>
          <a:noFill/>
        </p:spPr>
        <p:txBody>
          <a:bodyPr wrap="square" rtlCol="0">
            <a:spAutoFit/>
          </a:bodyPr>
          <a:lstStyle/>
          <a:p>
            <a:r>
              <a:rPr lang="en-GB" sz="2600" b="1" smtClean="0">
                <a:latin typeface="Arial" panose="020B0604020202020204" pitchFamily="34" charset="0"/>
                <a:cs typeface="Arial" panose="020B0604020202020204" pitchFamily="34" charset="0"/>
              </a:rPr>
              <a:t>Teaching</a:t>
            </a:r>
            <a:r>
              <a:rPr lang="en-GB" sz="2600" b="1" smtClean="0">
                <a:latin typeface="Arial" panose="020B0604020202020204" pitchFamily="34" charset="0"/>
                <a:cs typeface="Arial" panose="020B0604020202020204" pitchFamily="34" charset="0"/>
              </a:rPr>
              <a:t> </a:t>
            </a:r>
            <a:r>
              <a:rPr lang="en-GB" sz="2600" b="1" dirty="0">
                <a:latin typeface="Arial" panose="020B0604020202020204" pitchFamily="34" charset="0"/>
                <a:cs typeface="Arial" panose="020B0604020202020204" pitchFamily="34" charset="0"/>
              </a:rPr>
              <a:t>Pack – AO4 Evaluation</a:t>
            </a:r>
          </a:p>
          <a:p>
            <a:r>
              <a:rPr lang="en-GB" sz="2600" dirty="0" smtClean="0">
                <a:latin typeface="Arial" panose="020B0604020202020204" pitchFamily="34" charset="0"/>
                <a:cs typeface="Arial" panose="020B0604020202020204" pitchFamily="34" charset="0"/>
              </a:rPr>
              <a:t>Operations management</a:t>
            </a:r>
            <a:endParaRPr lang="en-IE" sz="2600" dirty="0"/>
          </a:p>
          <a:p>
            <a:endParaRPr lang="en-GB" dirty="0">
              <a:latin typeface="Arial" panose="020B0604020202020204" pitchFamily="34" charset="0"/>
              <a:cs typeface="Arial" panose="020B0604020202020204" pitchFamily="34" charset="0"/>
            </a:endParaRPr>
          </a:p>
          <a:p>
            <a:r>
              <a:rPr lang="en-GB" sz="2600" b="1" dirty="0">
                <a:solidFill>
                  <a:srgbClr val="EA5B0C"/>
                </a:solidFill>
                <a:latin typeface="Arial" panose="020B0604020202020204" pitchFamily="34" charset="0"/>
                <a:cs typeface="Arial" panose="020B0604020202020204" pitchFamily="34" charset="0"/>
              </a:rPr>
              <a:t>Cambridge IGCSE</a:t>
            </a:r>
            <a:r>
              <a:rPr lang="en-GB" sz="2600" b="1" baseline="30000" dirty="0">
                <a:solidFill>
                  <a:srgbClr val="EA5B0C"/>
                </a:solidFill>
                <a:latin typeface="Arial" panose="020B0604020202020204" pitchFamily="34" charset="0"/>
                <a:cs typeface="Arial" panose="020B0604020202020204" pitchFamily="34" charset="0"/>
              </a:rPr>
              <a:t>TM</a:t>
            </a:r>
          </a:p>
          <a:p>
            <a:r>
              <a:rPr lang="en-GB" sz="2600" dirty="0">
                <a:solidFill>
                  <a:srgbClr val="EA5B0C"/>
                </a:solidFill>
                <a:latin typeface="Arial" panose="020B0604020202020204" pitchFamily="34" charset="0"/>
                <a:cs typeface="Arial" panose="020B0604020202020204" pitchFamily="34" charset="0"/>
              </a:rPr>
              <a:t>Business 0450</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a:latin typeface="Arial" panose="020B0604020202020204" pitchFamily="34" charset="0"/>
                <a:cs typeface="Arial" panose="020B0604020202020204" pitchFamily="34" charset="0"/>
              </a:rPr>
              <a:t>Version 1</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18324" y="3033287"/>
            <a:ext cx="3431563" cy="2744862"/>
          </a:xfrm>
          <a:prstGeom prst="rect">
            <a:avLst/>
          </a:prstGeom>
        </p:spPr>
      </p:pic>
    </p:spTree>
    <p:extLst>
      <p:ext uri="{BB962C8B-B14F-4D97-AF65-F5344CB8AC3E}">
        <p14:creationId xmlns:p14="http://schemas.microsoft.com/office/powerpoint/2010/main" val="4183809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1 – Rank in order of importance and justify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6541477" y="1541219"/>
            <a:ext cx="5098435" cy="4924425"/>
          </a:xfrm>
          <a:prstGeom prst="rect">
            <a:avLst/>
          </a:prstGeom>
          <a:noFill/>
        </p:spPr>
        <p:txBody>
          <a:bodyPr wrap="square" rtlCol="0">
            <a:spAutoFit/>
          </a:bodyPr>
          <a:lstStyle/>
          <a:p>
            <a:pPr>
              <a:spcAft>
                <a:spcPts val="1200"/>
              </a:spcAft>
              <a:buClr>
                <a:srgbClr val="EA5B0C"/>
              </a:buClr>
            </a:pPr>
            <a:r>
              <a:rPr lang="en-GB" sz="2400" dirty="0">
                <a:latin typeface="Arial" panose="020B0604020202020204" pitchFamily="34" charset="0"/>
                <a:cs typeface="Arial" panose="020B0604020202020204" pitchFamily="34" charset="0"/>
              </a:rPr>
              <a:t>Rank the following entrepreneurial skills/qualities in order of importance, with 1 being the most important and 5 being the least important</a:t>
            </a:r>
          </a:p>
          <a:p>
            <a:pPr marL="914400" lvl="1"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Risk-taker</a:t>
            </a:r>
          </a:p>
          <a:p>
            <a:pPr marL="914400" lvl="1"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Innovative</a:t>
            </a:r>
          </a:p>
          <a:p>
            <a:pPr marL="914400" lvl="1"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Initiative</a:t>
            </a:r>
          </a:p>
          <a:p>
            <a:pPr marL="914400" lvl="1"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Self-motivated and determined</a:t>
            </a:r>
          </a:p>
          <a:p>
            <a:pPr marL="914400" lvl="1"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Leadership</a:t>
            </a:r>
            <a:endParaRPr lang="en-GB" sz="2400" dirty="0">
              <a:latin typeface="Arial" panose="020B0604020202020204" pitchFamily="34" charset="0"/>
              <a:cs typeface="Arial" panose="020B0604020202020204" pitchFamily="34" charset="0"/>
            </a:endParaRPr>
          </a:p>
        </p:txBody>
      </p:sp>
      <p:sp>
        <p:nvSpPr>
          <p:cNvPr id="5" name="Rounded Rectangle 6">
            <a:extLst>
              <a:ext uri="{FF2B5EF4-FFF2-40B4-BE49-F238E27FC236}">
                <a16:creationId xmlns:a16="http://schemas.microsoft.com/office/drawing/2014/main" id="{F114649B-2B0F-4811-ADAC-2019D2705C6E}"/>
              </a:ext>
            </a:extLst>
          </p:cNvPr>
          <p:cNvSpPr/>
          <p:nvPr/>
        </p:nvSpPr>
        <p:spPr>
          <a:xfrm>
            <a:off x="347241" y="1640789"/>
            <a:ext cx="5748759" cy="4725287"/>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200" dirty="0">
                <a:solidFill>
                  <a:schemeClr val="bg1"/>
                </a:solidFill>
                <a:latin typeface="Arial" panose="020B0604020202020204" pitchFamily="34" charset="0"/>
                <a:cs typeface="Arial" panose="020B0604020202020204" pitchFamily="34" charset="0"/>
              </a:rPr>
              <a:t>You are having a discussion with a friend about which entrepreneurial </a:t>
            </a:r>
            <a:r>
              <a:rPr lang="en-GB" sz="2200" dirty="0" smtClean="0">
                <a:solidFill>
                  <a:schemeClr val="bg1"/>
                </a:solidFill>
                <a:latin typeface="Arial" panose="020B0604020202020204" pitchFamily="34" charset="0"/>
                <a:cs typeface="Arial" panose="020B0604020202020204" pitchFamily="34" charset="0"/>
              </a:rPr>
              <a:t>skill / quality </a:t>
            </a:r>
            <a:r>
              <a:rPr lang="en-GB" sz="2200" dirty="0">
                <a:solidFill>
                  <a:schemeClr val="bg1"/>
                </a:solidFill>
                <a:latin typeface="Arial" panose="020B0604020202020204" pitchFamily="34" charset="0"/>
                <a:cs typeface="Arial" panose="020B0604020202020204" pitchFamily="34" charset="0"/>
              </a:rPr>
              <a:t>is the most important to help turn ideas into a real and profitable business. </a:t>
            </a:r>
          </a:p>
          <a:p>
            <a:pPr algn="ctr"/>
            <a:endParaRPr lang="en-GB" sz="2200" dirty="0">
              <a:solidFill>
                <a:schemeClr val="bg1"/>
              </a:solidFill>
              <a:latin typeface="Arial" panose="020B0604020202020204" pitchFamily="34" charset="0"/>
              <a:cs typeface="Arial" panose="020B0604020202020204" pitchFamily="34" charset="0"/>
            </a:endParaRPr>
          </a:p>
          <a:p>
            <a:pPr algn="ctr"/>
            <a:r>
              <a:rPr lang="en-GB" sz="2200" dirty="0">
                <a:solidFill>
                  <a:schemeClr val="bg1"/>
                </a:solidFill>
                <a:latin typeface="Arial" panose="020B0604020202020204" pitchFamily="34" charset="0"/>
                <a:cs typeface="Arial" panose="020B0604020202020204" pitchFamily="34" charset="0"/>
              </a:rPr>
              <a:t>You both recognise that they are all important, but if you had to decide that one was more important than the others, which would you chose?  You must justify your answer </a:t>
            </a:r>
          </a:p>
          <a:p>
            <a:pPr algn="ctr"/>
            <a:endParaRPr lang="en-GB" sz="2200" b="1" dirty="0">
              <a:solidFill>
                <a:schemeClr val="bg1"/>
              </a:solidFill>
              <a:latin typeface="Arial" panose="020B0604020202020204" pitchFamily="34" charset="0"/>
              <a:cs typeface="Arial" panose="020B0604020202020204" pitchFamily="34" charset="0"/>
            </a:endParaRPr>
          </a:p>
          <a:p>
            <a:pPr algn="ctr"/>
            <a:r>
              <a:rPr lang="en-GB" sz="2200" b="1" dirty="0">
                <a:latin typeface="Arial" panose="020B0604020202020204" pitchFamily="34" charset="0"/>
                <a:cs typeface="Arial" panose="020B0604020202020204" pitchFamily="34" charset="0"/>
              </a:rPr>
              <a:t>Write your answers on Worksheet </a:t>
            </a:r>
            <a:r>
              <a:rPr lang="en-GB" sz="2200" b="1" dirty="0" smtClean="0">
                <a:latin typeface="Arial" panose="020B0604020202020204" pitchFamily="34" charset="0"/>
                <a:cs typeface="Arial" panose="020B0604020202020204" pitchFamily="34" charset="0"/>
              </a:rPr>
              <a:t>A </a:t>
            </a:r>
            <a:endParaRPr lang="en-GB" sz="2200" b="1" dirty="0">
              <a:latin typeface="Arial" panose="020B0604020202020204" pitchFamily="34" charset="0"/>
              <a:cs typeface="Arial" panose="020B0604020202020204" pitchFamily="34" charset="0"/>
            </a:endParaRPr>
          </a:p>
          <a:p>
            <a:pPr algn="ctr"/>
            <a:endParaRPr lang="en-GB" sz="22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6246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Building an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425469"/>
            <a:ext cx="11524129" cy="830997"/>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need to use Worksheet </a:t>
            </a:r>
            <a:r>
              <a:rPr lang="en-GB" sz="2400" dirty="0" smtClean="0">
                <a:latin typeface="Arial" panose="020B0604020202020204" pitchFamily="34" charset="0"/>
                <a:cs typeface="Arial" panose="020B0604020202020204" pitchFamily="34" charset="0"/>
              </a:rPr>
              <a:t>B </a:t>
            </a:r>
            <a:r>
              <a:rPr lang="en-GB" sz="2400" dirty="0">
                <a:latin typeface="Arial" panose="020B0604020202020204" pitchFamily="34" charset="0"/>
                <a:cs typeface="Arial" panose="020B0604020202020204" pitchFamily="34" charset="0"/>
              </a:rPr>
              <a:t>to help build your answer to the question below. We will work through it step by step.</a:t>
            </a:r>
          </a:p>
        </p:txBody>
      </p:sp>
      <p:sp>
        <p:nvSpPr>
          <p:cNvPr id="3" name="Rounded Rectangle 2"/>
          <p:cNvSpPr/>
          <p:nvPr/>
        </p:nvSpPr>
        <p:spPr>
          <a:xfrm>
            <a:off x="443753" y="2389768"/>
            <a:ext cx="11196097" cy="2628662"/>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wrap="square" rIns="90000" rtlCol="0" anchor="t">
            <a:spAutoFit/>
          </a:bodyPr>
          <a:lstStyle/>
          <a:p>
            <a:r>
              <a:rPr lang="en-GB" sz="2000" i="1" dirty="0">
                <a:solidFill>
                  <a:schemeClr val="tx1"/>
                </a:solidFill>
                <a:latin typeface="Arial" panose="020B0604020202020204" pitchFamily="34" charset="0"/>
                <a:cs typeface="Arial" panose="020B0604020202020204" pitchFamily="34" charset="0"/>
              </a:rPr>
              <a:t>The Pizza Palace </a:t>
            </a:r>
            <a:r>
              <a:rPr lang="en-GB" sz="2000" dirty="0">
                <a:solidFill>
                  <a:schemeClr val="tx1"/>
                </a:solidFill>
                <a:latin typeface="Arial" panose="020B0604020202020204" pitchFamily="34" charset="0"/>
                <a:cs typeface="Arial" panose="020B0604020202020204" pitchFamily="34" charset="0"/>
              </a:rPr>
              <a:t>is a factory which produces ready made pizzas which it sells to supermarkets and other retail outlets. The managers are under pressure from the shareholders to reduce the costs of producing each pizza, as one way of helping to maximise profits.  They have been looking at ways to improve productivity so that they increase the number of pizzas made with the same number of employees, so that on average each employee will make more pizzas and therefore are more productive.  They are considering three options; improving the skill level of employees, improving the motivation of employees and introducing more automation and more or better technology.</a:t>
            </a:r>
          </a:p>
        </p:txBody>
      </p:sp>
      <p:sp>
        <p:nvSpPr>
          <p:cNvPr id="7" name="Rounded Rectangle 6"/>
          <p:cNvSpPr/>
          <p:nvPr/>
        </p:nvSpPr>
        <p:spPr>
          <a:xfrm>
            <a:off x="679659" y="5468438"/>
            <a:ext cx="10832681" cy="1189181"/>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latin typeface="Arial" panose="020B0604020202020204" pitchFamily="34" charset="0"/>
                <a:cs typeface="Arial" panose="020B0604020202020204" pitchFamily="34" charset="0"/>
              </a:rPr>
              <a:t>In your opinion, </a:t>
            </a:r>
            <a:r>
              <a:rPr lang="en-GB" sz="2400" dirty="0" smtClean="0">
                <a:latin typeface="Arial" panose="020B0604020202020204" pitchFamily="34" charset="0"/>
                <a:cs typeface="Arial" panose="020B0604020202020204" pitchFamily="34" charset="0"/>
              </a:rPr>
              <a:t>which </a:t>
            </a:r>
            <a:r>
              <a:rPr lang="en-GB" sz="2400" dirty="0">
                <a:latin typeface="Arial" panose="020B0604020202020204" pitchFamily="34" charset="0"/>
                <a:cs typeface="Arial" panose="020B0604020202020204" pitchFamily="34" charset="0"/>
              </a:rPr>
              <a:t>option would be the best for management at </a:t>
            </a:r>
            <a:br>
              <a:rPr lang="en-GB" sz="2400" dirty="0">
                <a:latin typeface="Arial" panose="020B0604020202020204" pitchFamily="34" charset="0"/>
                <a:cs typeface="Arial" panose="020B0604020202020204" pitchFamily="34" charset="0"/>
              </a:rPr>
            </a:br>
            <a:r>
              <a:rPr lang="en-GB" sz="2400" i="1" dirty="0" smtClean="0">
                <a:latin typeface="Arial" panose="020B0604020202020204" pitchFamily="34" charset="0"/>
                <a:cs typeface="Arial" panose="020B0604020202020204" pitchFamily="34" charset="0"/>
              </a:rPr>
              <a:t>The Pizza Palace</a:t>
            </a:r>
            <a:r>
              <a:rPr lang="en-GB" sz="2400" dirty="0" smtClean="0">
                <a:latin typeface="Arial" panose="020B0604020202020204" pitchFamily="34" charset="0"/>
                <a:cs typeface="Arial" panose="020B0604020202020204" pitchFamily="34" charset="0"/>
              </a:rPr>
              <a:t> to </a:t>
            </a:r>
            <a:r>
              <a:rPr lang="en-GB" sz="2400" dirty="0">
                <a:latin typeface="Arial" panose="020B0604020202020204" pitchFamily="34" charset="0"/>
                <a:cs typeface="Arial" panose="020B0604020202020204" pitchFamily="34" charset="0"/>
              </a:rPr>
              <a:t>choose? Justify your answer</a:t>
            </a:r>
            <a:endParaRPr lang="en-GB"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192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1 – identify what the question is asking</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972458" y="2937865"/>
            <a:ext cx="10161708" cy="2960914"/>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a:solidFill>
                  <a:schemeClr val="tx1"/>
                </a:solidFill>
                <a:latin typeface="Arial" panose="020B0604020202020204" pitchFamily="34" charset="0"/>
                <a:cs typeface="Arial" panose="020B0604020202020204" pitchFamily="34" charset="0"/>
              </a:rPr>
              <a:t>The question is about how management could improve productivity.</a:t>
            </a:r>
          </a:p>
          <a:p>
            <a:endParaRPr lang="en-GB" sz="2400" dirty="0">
              <a:solidFill>
                <a:schemeClr val="tx1"/>
              </a:solidFill>
              <a:latin typeface="Arial" panose="020B0604020202020204" pitchFamily="34" charset="0"/>
              <a:cs typeface="Arial" panose="020B0604020202020204" pitchFamily="34" charset="0"/>
            </a:endParaRPr>
          </a:p>
          <a:p>
            <a:r>
              <a:rPr lang="en-GB" sz="2400" dirty="0">
                <a:solidFill>
                  <a:schemeClr val="tx1"/>
                </a:solidFill>
                <a:latin typeface="Arial" panose="020B0604020202020204" pitchFamily="34" charset="0"/>
                <a:cs typeface="Arial" panose="020B0604020202020204" pitchFamily="34" charset="0"/>
              </a:rPr>
              <a:t>To answer this question you must first show you understand what labour productivity is and each of the options </a:t>
            </a:r>
            <a:r>
              <a:rPr lang="en-GB" sz="2400" i="1" dirty="0">
                <a:solidFill>
                  <a:schemeClr val="tx1"/>
                </a:solidFill>
                <a:latin typeface="Arial" panose="020B0604020202020204" pitchFamily="34" charset="0"/>
                <a:cs typeface="Arial" panose="020B0604020202020204" pitchFamily="34" charset="0"/>
              </a:rPr>
              <a:t>The Pizza Palace </a:t>
            </a:r>
            <a:r>
              <a:rPr lang="en-GB" sz="2400" dirty="0">
                <a:solidFill>
                  <a:schemeClr val="tx1"/>
                </a:solidFill>
                <a:latin typeface="Arial" panose="020B0604020202020204" pitchFamily="34" charset="0"/>
                <a:cs typeface="Arial" panose="020B0604020202020204" pitchFamily="34" charset="0"/>
              </a:rPr>
              <a:t>could use to help improve it. This is the knowledge element.</a:t>
            </a:r>
          </a:p>
        </p:txBody>
      </p:sp>
      <p:sp>
        <p:nvSpPr>
          <p:cNvPr id="7" name="Rounded Rectangle 6"/>
          <p:cNvSpPr/>
          <p:nvPr/>
        </p:nvSpPr>
        <p:spPr>
          <a:xfrm>
            <a:off x="972458" y="1595722"/>
            <a:ext cx="10161708" cy="1210234"/>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latin typeface="Arial" panose="020B0604020202020204" pitchFamily="34" charset="0"/>
                <a:cs typeface="Arial" panose="020B0604020202020204" pitchFamily="34" charset="0"/>
              </a:rPr>
              <a:t>In your opinion, which option would be the best for management at </a:t>
            </a:r>
            <a:br>
              <a:rPr lang="en-GB" sz="2400" dirty="0">
                <a:latin typeface="Arial" panose="020B0604020202020204" pitchFamily="34" charset="0"/>
                <a:cs typeface="Arial" panose="020B0604020202020204" pitchFamily="34" charset="0"/>
              </a:rPr>
            </a:br>
            <a:r>
              <a:rPr lang="en-GB" sz="2400" i="1" dirty="0">
                <a:latin typeface="Arial" panose="020B0604020202020204" pitchFamily="34" charset="0"/>
                <a:cs typeface="Arial" panose="020B0604020202020204" pitchFamily="34" charset="0"/>
              </a:rPr>
              <a:t>The Pizza Palace</a:t>
            </a:r>
            <a:r>
              <a:rPr lang="en-GB" sz="2400" dirty="0">
                <a:latin typeface="Arial" panose="020B0604020202020204" pitchFamily="34" charset="0"/>
                <a:cs typeface="Arial" panose="020B0604020202020204" pitchFamily="34" charset="0"/>
              </a:rPr>
              <a:t> to choose? Justify your answer</a:t>
            </a:r>
            <a:endParaRPr lang="en-GB" sz="24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502755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2 – how to weigh up the options in the context of the business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972458" y="2937864"/>
            <a:ext cx="10161708" cy="3397621"/>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200" dirty="0">
                <a:solidFill>
                  <a:schemeClr val="tx1"/>
                </a:solidFill>
                <a:latin typeface="Arial" panose="020B0604020202020204" pitchFamily="34" charset="0"/>
                <a:cs typeface="Arial" panose="020B0604020202020204" pitchFamily="34" charset="0"/>
              </a:rPr>
              <a:t>Think back to the earlier activities and discussion about structure.</a:t>
            </a:r>
          </a:p>
          <a:p>
            <a:r>
              <a:rPr lang="en-GB" sz="2200" dirty="0">
                <a:solidFill>
                  <a:schemeClr val="tx1"/>
                </a:solidFill>
                <a:latin typeface="Arial" panose="020B0604020202020204" pitchFamily="34" charset="0"/>
                <a:cs typeface="Arial" panose="020B0604020202020204" pitchFamily="34" charset="0"/>
              </a:rPr>
              <a:t>You need to explain the options available to </a:t>
            </a:r>
            <a:r>
              <a:rPr lang="en-GB" sz="2200" i="1" dirty="0">
                <a:solidFill>
                  <a:schemeClr val="tx1"/>
                </a:solidFill>
                <a:latin typeface="Arial" panose="020B0604020202020204" pitchFamily="34" charset="0"/>
                <a:cs typeface="Arial" panose="020B0604020202020204" pitchFamily="34" charset="0"/>
              </a:rPr>
              <a:t>The Pizza Palace </a:t>
            </a:r>
            <a:r>
              <a:rPr lang="en-GB" sz="2200" dirty="0">
                <a:solidFill>
                  <a:schemeClr val="tx1"/>
                </a:solidFill>
                <a:latin typeface="Arial" panose="020B0604020202020204" pitchFamily="34" charset="0"/>
                <a:cs typeface="Arial" panose="020B0604020202020204" pitchFamily="34" charset="0"/>
              </a:rPr>
              <a:t>to help improve productivity. </a:t>
            </a:r>
            <a:r>
              <a:rPr lang="en-GB" sz="2200" dirty="0" smtClean="0">
                <a:solidFill>
                  <a:schemeClr val="tx1"/>
                </a:solidFill>
                <a:latin typeface="Arial" panose="020B0604020202020204" pitchFamily="34" charset="0"/>
                <a:cs typeface="Arial" panose="020B0604020202020204" pitchFamily="34" charset="0"/>
              </a:rPr>
              <a:t>This </a:t>
            </a:r>
            <a:r>
              <a:rPr lang="en-GB" sz="2200" dirty="0">
                <a:solidFill>
                  <a:schemeClr val="tx1"/>
                </a:solidFill>
                <a:latin typeface="Arial" panose="020B0604020202020204" pitchFamily="34" charset="0"/>
                <a:cs typeface="Arial" panose="020B0604020202020204" pitchFamily="34" charset="0"/>
              </a:rPr>
              <a:t>means looking at the advantages and disadvantages of each option in the context of the business; a pizza manufacturer. This is the analysis part of the question. You then need to make a judgement about which option out of the three they should choose, weighing up the evidence, and then offering justification for the choice you have made. Remember this is you supporting your choice with well reasoned arguments. This is the evaluation part of the question.</a:t>
            </a:r>
          </a:p>
        </p:txBody>
      </p:sp>
      <p:sp>
        <p:nvSpPr>
          <p:cNvPr id="7" name="Rounded Rectangle 6"/>
          <p:cNvSpPr/>
          <p:nvPr/>
        </p:nvSpPr>
        <p:spPr>
          <a:xfrm>
            <a:off x="972458" y="1550211"/>
            <a:ext cx="10161708" cy="1210234"/>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latin typeface="Arial" panose="020B0604020202020204" pitchFamily="34" charset="0"/>
                <a:cs typeface="Arial" panose="020B0604020202020204" pitchFamily="34" charset="0"/>
              </a:rPr>
              <a:t>In your opinion, which option would be the best for management at </a:t>
            </a:r>
            <a:br>
              <a:rPr lang="en-GB" sz="2400" dirty="0">
                <a:latin typeface="Arial" panose="020B0604020202020204" pitchFamily="34" charset="0"/>
                <a:cs typeface="Arial" panose="020B0604020202020204" pitchFamily="34" charset="0"/>
              </a:rPr>
            </a:br>
            <a:r>
              <a:rPr lang="en-GB" sz="2400" i="1" dirty="0">
                <a:latin typeface="Arial" panose="020B0604020202020204" pitchFamily="34" charset="0"/>
                <a:cs typeface="Arial" panose="020B0604020202020204" pitchFamily="34" charset="0"/>
              </a:rPr>
              <a:t>The Pizza Palace</a:t>
            </a:r>
            <a:r>
              <a:rPr lang="en-GB" sz="2400" dirty="0">
                <a:latin typeface="Arial" panose="020B0604020202020204" pitchFamily="34" charset="0"/>
                <a:cs typeface="Arial" panose="020B0604020202020204" pitchFamily="34" charset="0"/>
              </a:rPr>
              <a:t> to choose? Justify your answer</a:t>
            </a:r>
            <a:endParaRPr lang="en-GB"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9642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3 – what the content looks like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233083" y="2750593"/>
            <a:ext cx="11743764" cy="3811278"/>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000" dirty="0">
                <a:solidFill>
                  <a:schemeClr val="tx1"/>
                </a:solidFill>
                <a:latin typeface="Arial" panose="020B0604020202020204" pitchFamily="34" charset="0"/>
                <a:cs typeface="Arial" panose="020B0604020202020204" pitchFamily="34" charset="0"/>
              </a:rPr>
              <a:t>Make sure there are plenty of references to the type of business, a pizza manufacturer, throughout your answer for context.  Start by analysing the advantages of improving the skill level of employees.  Issues to discuss could include; improved efficiency through better understanding of the job, increased motivation which will reduce labour turnover and therefore recruitment costs.  It could also enable job rotation if they are trained in a number of tasks, which could relieve boredom and increase the work rate.</a:t>
            </a:r>
          </a:p>
          <a:p>
            <a:endParaRPr lang="en-GB" sz="2000" dirty="0">
              <a:solidFill>
                <a:schemeClr val="tx1"/>
              </a:solidFill>
              <a:latin typeface="Arial" panose="020B0604020202020204" pitchFamily="34" charset="0"/>
              <a:cs typeface="Arial" panose="020B0604020202020204" pitchFamily="34" charset="0"/>
            </a:endParaRPr>
          </a:p>
          <a:p>
            <a:r>
              <a:rPr lang="en-GB" sz="2000" dirty="0">
                <a:solidFill>
                  <a:schemeClr val="tx1"/>
                </a:solidFill>
                <a:latin typeface="Arial" panose="020B0604020202020204" pitchFamily="34" charset="0"/>
                <a:cs typeface="Arial" panose="020B0604020202020204" pitchFamily="34" charset="0"/>
              </a:rPr>
              <a:t>However, they need to ensure that the training costs do not exceed the labour saving costs through increased productivity.  There is also a danger that when employees are upskilled, they will take them to a competitor. The level of skill required for production line work would also need to be considered when looking at the option of improving worker skills, due to the nature of the work.</a:t>
            </a:r>
          </a:p>
          <a:p>
            <a:endParaRPr lang="en-GB" sz="2000" dirty="0">
              <a:solidFill>
                <a:schemeClr val="tx1"/>
              </a:solidFill>
              <a:latin typeface="Arial" panose="020B0604020202020204" pitchFamily="34" charset="0"/>
              <a:cs typeface="Arial" panose="020B0604020202020204" pitchFamily="34" charset="0"/>
            </a:endParaRPr>
          </a:p>
        </p:txBody>
      </p:sp>
      <p:sp>
        <p:nvSpPr>
          <p:cNvPr id="7" name="Rounded Rectangle 6"/>
          <p:cNvSpPr/>
          <p:nvPr/>
        </p:nvSpPr>
        <p:spPr>
          <a:xfrm>
            <a:off x="922456" y="1364381"/>
            <a:ext cx="10212390" cy="1210235"/>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latin typeface="Arial" panose="020B0604020202020204" pitchFamily="34" charset="0"/>
                <a:cs typeface="Arial" panose="020B0604020202020204" pitchFamily="34" charset="0"/>
              </a:rPr>
              <a:t>In your opinion, which option would be the best for management at </a:t>
            </a:r>
            <a:br>
              <a:rPr lang="en-GB" sz="2400" dirty="0">
                <a:latin typeface="Arial" panose="020B0604020202020204" pitchFamily="34" charset="0"/>
                <a:cs typeface="Arial" panose="020B0604020202020204" pitchFamily="34" charset="0"/>
              </a:rPr>
            </a:br>
            <a:r>
              <a:rPr lang="en-GB" sz="2400" i="1" dirty="0">
                <a:latin typeface="Arial" panose="020B0604020202020204" pitchFamily="34" charset="0"/>
                <a:cs typeface="Arial" panose="020B0604020202020204" pitchFamily="34" charset="0"/>
              </a:rPr>
              <a:t>The Pizza Palace</a:t>
            </a:r>
            <a:r>
              <a:rPr lang="en-GB" sz="2400" dirty="0">
                <a:latin typeface="Arial" panose="020B0604020202020204" pitchFamily="34" charset="0"/>
                <a:cs typeface="Arial" panose="020B0604020202020204" pitchFamily="34" charset="0"/>
              </a:rPr>
              <a:t> to choose? Justify your answer</a:t>
            </a:r>
            <a:endParaRPr lang="en-GB" sz="24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729185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3 – what the content looks like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351692" y="2872155"/>
            <a:ext cx="11336216" cy="2901116"/>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400" dirty="0">
                <a:solidFill>
                  <a:schemeClr val="tx1"/>
                </a:solidFill>
                <a:latin typeface="Arial" panose="020B0604020202020204" pitchFamily="34" charset="0"/>
                <a:cs typeface="Arial" panose="020B0604020202020204" pitchFamily="34" charset="0"/>
              </a:rPr>
              <a:t>Improving the motivation of employees tends to increase the efficiency of their work, because they are enjoying it. </a:t>
            </a:r>
            <a:r>
              <a:rPr lang="en-GB" sz="2400" dirty="0" smtClean="0">
                <a:solidFill>
                  <a:schemeClr val="tx1"/>
                </a:solidFill>
                <a:latin typeface="Arial" panose="020B0604020202020204" pitchFamily="34" charset="0"/>
                <a:cs typeface="Arial" panose="020B0604020202020204" pitchFamily="34" charset="0"/>
              </a:rPr>
              <a:t>Management </a:t>
            </a:r>
            <a:r>
              <a:rPr lang="en-GB" sz="2400" dirty="0">
                <a:solidFill>
                  <a:schemeClr val="tx1"/>
                </a:solidFill>
                <a:latin typeface="Arial" panose="020B0604020202020204" pitchFamily="34" charset="0"/>
                <a:cs typeface="Arial" panose="020B0604020202020204" pitchFamily="34" charset="0"/>
              </a:rPr>
              <a:t>will however need to think about the schemes they will put in place to motivate employees </a:t>
            </a:r>
            <a:r>
              <a:rPr lang="en-GB" sz="2400" dirty="0" smtClean="0">
                <a:solidFill>
                  <a:schemeClr val="tx1"/>
                </a:solidFill>
                <a:latin typeface="Arial" panose="020B0604020202020204" pitchFamily="34" charset="0"/>
                <a:cs typeface="Arial" panose="020B0604020202020204" pitchFamily="34" charset="0"/>
              </a:rPr>
              <a:t>i.e. </a:t>
            </a:r>
            <a:r>
              <a:rPr lang="en-GB" sz="2400" dirty="0">
                <a:solidFill>
                  <a:schemeClr val="tx1"/>
                </a:solidFill>
                <a:latin typeface="Arial" panose="020B0604020202020204" pitchFamily="34" charset="0"/>
                <a:cs typeface="Arial" panose="020B0604020202020204" pitchFamily="34" charset="0"/>
              </a:rPr>
              <a:t>how they might motivate the employees, which may cost, and how will they be able to satisfy the motivational needs of all workers. They could also introduce more automation and more or better technology to speed up the making of each pizza, but they will need to think about the costs of purchasing the new machinery</a:t>
            </a:r>
            <a:r>
              <a:rPr lang="en-GB" sz="2400" dirty="0" smtClean="0">
                <a:solidFill>
                  <a:schemeClr val="tx1"/>
                </a:solidFill>
                <a:latin typeface="Arial" panose="020B0604020202020204" pitchFamily="34" charset="0"/>
                <a:cs typeface="Arial" panose="020B0604020202020204" pitchFamily="34" charset="0"/>
              </a:rPr>
              <a:t>.</a:t>
            </a:r>
            <a:endParaRPr lang="en-GB" sz="2400" dirty="0">
              <a:solidFill>
                <a:schemeClr val="tx1"/>
              </a:solidFill>
              <a:latin typeface="Arial" panose="020B0604020202020204" pitchFamily="34" charset="0"/>
              <a:cs typeface="Arial" panose="020B0604020202020204" pitchFamily="34" charset="0"/>
            </a:endParaRPr>
          </a:p>
        </p:txBody>
      </p:sp>
      <p:sp>
        <p:nvSpPr>
          <p:cNvPr id="7" name="Rounded Rectangle 6"/>
          <p:cNvSpPr/>
          <p:nvPr/>
        </p:nvSpPr>
        <p:spPr>
          <a:xfrm>
            <a:off x="972458" y="1387530"/>
            <a:ext cx="10161708" cy="1210235"/>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latin typeface="Arial" panose="020B0604020202020204" pitchFamily="34" charset="0"/>
                <a:cs typeface="Arial" panose="020B0604020202020204" pitchFamily="34" charset="0"/>
              </a:rPr>
              <a:t>In your opinion, which option would be the best for management at </a:t>
            </a:r>
            <a:br>
              <a:rPr lang="en-GB" sz="2400" dirty="0">
                <a:latin typeface="Arial" panose="020B0604020202020204" pitchFamily="34" charset="0"/>
                <a:cs typeface="Arial" panose="020B0604020202020204" pitchFamily="34" charset="0"/>
              </a:rPr>
            </a:br>
            <a:r>
              <a:rPr lang="en-GB" sz="2400" i="1" dirty="0">
                <a:latin typeface="Arial" panose="020B0604020202020204" pitchFamily="34" charset="0"/>
                <a:cs typeface="Arial" panose="020B0604020202020204" pitchFamily="34" charset="0"/>
              </a:rPr>
              <a:t>The Pizza Palace </a:t>
            </a:r>
            <a:r>
              <a:rPr lang="en-GB" sz="2400" dirty="0">
                <a:latin typeface="Arial" panose="020B0604020202020204" pitchFamily="34" charset="0"/>
                <a:cs typeface="Arial" panose="020B0604020202020204" pitchFamily="34" charset="0"/>
              </a:rPr>
              <a:t>to choose? Justify your </a:t>
            </a:r>
            <a:r>
              <a:rPr lang="en-GB" sz="2400" dirty="0" smtClean="0">
                <a:latin typeface="Arial" panose="020B0604020202020204" pitchFamily="34" charset="0"/>
                <a:cs typeface="Arial" panose="020B0604020202020204" pitchFamily="34" charset="0"/>
              </a:rPr>
              <a:t>answer</a:t>
            </a:r>
            <a:r>
              <a:rPr lang="en-GB" sz="2400" dirty="0" smtClean="0">
                <a:solidFill>
                  <a:schemeClr val="bg1"/>
                </a:solidFill>
                <a:latin typeface="Arial" panose="020B0604020202020204" pitchFamily="34" charset="0"/>
                <a:cs typeface="Arial" panose="020B0604020202020204" pitchFamily="34" charset="0"/>
              </a:rPr>
              <a:t>.</a:t>
            </a:r>
            <a:endParaRPr lang="en-GB" sz="24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0657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3 – what the content looks like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351692" y="2872155"/>
            <a:ext cx="11336216" cy="3607358"/>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400" dirty="0" smtClean="0">
                <a:solidFill>
                  <a:schemeClr val="tx1"/>
                </a:solidFill>
                <a:latin typeface="Arial" panose="020B0604020202020204" pitchFamily="34" charset="0"/>
                <a:cs typeface="Arial" panose="020B0604020202020204" pitchFamily="34" charset="0"/>
              </a:rPr>
              <a:t>Whichever </a:t>
            </a:r>
            <a:r>
              <a:rPr lang="en-GB" sz="2400" dirty="0">
                <a:solidFill>
                  <a:schemeClr val="tx1"/>
                </a:solidFill>
                <a:latin typeface="Arial" panose="020B0604020202020204" pitchFamily="34" charset="0"/>
                <a:cs typeface="Arial" panose="020B0604020202020204" pitchFamily="34" charset="0"/>
              </a:rPr>
              <a:t>option they use, they need to remember that the main reason for improving productivity is to reduce the cost of making each pizza, so the increase in output, number of pizzas, must be greater than the increase in costs.</a:t>
            </a:r>
          </a:p>
          <a:p>
            <a:endParaRPr lang="en-GB" sz="2400" dirty="0" smtClean="0">
              <a:solidFill>
                <a:schemeClr val="tx1"/>
              </a:solidFill>
              <a:latin typeface="Arial" panose="020B0604020202020204" pitchFamily="34" charset="0"/>
              <a:cs typeface="Arial" panose="020B0604020202020204" pitchFamily="34" charset="0"/>
            </a:endParaRPr>
          </a:p>
          <a:p>
            <a:r>
              <a:rPr lang="en-GB" sz="2400" dirty="0" smtClean="0">
                <a:solidFill>
                  <a:schemeClr val="tx1"/>
                </a:solidFill>
                <a:latin typeface="Arial" panose="020B0604020202020204" pitchFamily="34" charset="0"/>
                <a:cs typeface="Arial" panose="020B0604020202020204" pitchFamily="34" charset="0"/>
              </a:rPr>
              <a:t>You </a:t>
            </a:r>
            <a:r>
              <a:rPr lang="en-GB" sz="2400" dirty="0">
                <a:solidFill>
                  <a:schemeClr val="tx1"/>
                </a:solidFill>
                <a:latin typeface="Arial" panose="020B0604020202020204" pitchFamily="34" charset="0"/>
                <a:cs typeface="Arial" panose="020B0604020202020204" pitchFamily="34" charset="0"/>
              </a:rPr>
              <a:t>then need to weigh up the evidence - the advantages and disadvantages of each option and make a decision on which would be the best for </a:t>
            </a:r>
            <a:r>
              <a:rPr lang="en-GB" sz="2400" i="1" dirty="0">
                <a:solidFill>
                  <a:schemeClr val="tx1"/>
                </a:solidFill>
                <a:latin typeface="Arial" panose="020B0604020202020204" pitchFamily="34" charset="0"/>
                <a:cs typeface="Arial" panose="020B0604020202020204" pitchFamily="34" charset="0"/>
              </a:rPr>
              <a:t>The Pizza Palace</a:t>
            </a:r>
            <a:r>
              <a:rPr lang="en-GB" sz="2400" dirty="0" smtClean="0">
                <a:solidFill>
                  <a:schemeClr val="tx1"/>
                </a:solidFill>
                <a:latin typeface="Arial" panose="020B0604020202020204" pitchFamily="34" charset="0"/>
                <a:cs typeface="Arial" panose="020B0604020202020204" pitchFamily="34" charset="0"/>
              </a:rPr>
              <a:t>, </a:t>
            </a:r>
            <a:r>
              <a:rPr lang="en-GB" sz="2400" dirty="0">
                <a:solidFill>
                  <a:schemeClr val="tx1"/>
                </a:solidFill>
                <a:latin typeface="Arial" panose="020B0604020202020204" pitchFamily="34" charset="0"/>
                <a:cs typeface="Arial" panose="020B0604020202020204" pitchFamily="34" charset="0"/>
              </a:rPr>
              <a:t>giving supported reasons for your answer, and why you think your chosen option is better than the other two, and why</a:t>
            </a:r>
            <a:r>
              <a:rPr lang="en-GB" sz="2400" dirty="0" smtClean="0">
                <a:solidFill>
                  <a:schemeClr val="tx1"/>
                </a:solidFill>
                <a:latin typeface="Arial" panose="020B0604020202020204" pitchFamily="34" charset="0"/>
                <a:cs typeface="Arial" panose="020B0604020202020204" pitchFamily="34" charset="0"/>
              </a:rPr>
              <a:t>.</a:t>
            </a:r>
            <a:endParaRPr lang="en-GB" sz="2400" dirty="0">
              <a:solidFill>
                <a:schemeClr val="tx1"/>
              </a:solidFill>
              <a:latin typeface="Arial" panose="020B0604020202020204" pitchFamily="34" charset="0"/>
              <a:cs typeface="Arial" panose="020B0604020202020204" pitchFamily="34" charset="0"/>
            </a:endParaRPr>
          </a:p>
        </p:txBody>
      </p:sp>
      <p:sp>
        <p:nvSpPr>
          <p:cNvPr id="7" name="Rounded Rectangle 6"/>
          <p:cNvSpPr/>
          <p:nvPr/>
        </p:nvSpPr>
        <p:spPr>
          <a:xfrm>
            <a:off x="972458" y="1387530"/>
            <a:ext cx="10161708" cy="1210235"/>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latin typeface="Arial" panose="020B0604020202020204" pitchFamily="34" charset="0"/>
                <a:cs typeface="Arial" panose="020B0604020202020204" pitchFamily="34" charset="0"/>
              </a:rPr>
              <a:t>In your opinion, which option would be the best for management at </a:t>
            </a:r>
            <a:br>
              <a:rPr lang="en-GB" sz="2400" dirty="0">
                <a:latin typeface="Arial" panose="020B0604020202020204" pitchFamily="34" charset="0"/>
                <a:cs typeface="Arial" panose="020B0604020202020204" pitchFamily="34" charset="0"/>
              </a:rPr>
            </a:br>
            <a:r>
              <a:rPr lang="en-GB" sz="2400" i="1" dirty="0">
                <a:latin typeface="Arial" panose="020B0604020202020204" pitchFamily="34" charset="0"/>
                <a:cs typeface="Arial" panose="020B0604020202020204" pitchFamily="34" charset="0"/>
              </a:rPr>
              <a:t>The Pizza Palace </a:t>
            </a:r>
            <a:r>
              <a:rPr lang="en-GB" sz="2400" dirty="0">
                <a:latin typeface="Arial" panose="020B0604020202020204" pitchFamily="34" charset="0"/>
                <a:cs typeface="Arial" panose="020B0604020202020204" pitchFamily="34" charset="0"/>
              </a:rPr>
              <a:t>to choose? Justify your answer</a:t>
            </a:r>
          </a:p>
          <a:p>
            <a:pPr algn="ctr"/>
            <a:endParaRPr lang="en-GB" sz="24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730370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4 – writing your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972458" y="2937865"/>
            <a:ext cx="10161708" cy="2960914"/>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400" dirty="0">
                <a:solidFill>
                  <a:schemeClr val="tx1"/>
                </a:solidFill>
                <a:latin typeface="Arial" panose="020B0604020202020204" pitchFamily="34" charset="0"/>
                <a:cs typeface="Arial" panose="020B0604020202020204" pitchFamily="34" charset="0"/>
              </a:rPr>
              <a:t>Now use the notes you have made in steps 1, 2 and 3 to write your own answer to this question.  Use your knowledge and the content of the answer in Step 3 to help you. Remember, to analyse each of the advantages and disadvantages in the context of the business, before you reach your justified recommendation on which option you think would be best for the management of </a:t>
            </a:r>
            <a:r>
              <a:rPr lang="en-GB" sz="2400" i="1" dirty="0">
                <a:solidFill>
                  <a:schemeClr val="tx1"/>
                </a:solidFill>
                <a:latin typeface="Arial" panose="020B0604020202020204" pitchFamily="34" charset="0"/>
                <a:cs typeface="Arial" panose="020B0604020202020204" pitchFamily="34" charset="0"/>
              </a:rPr>
              <a:t>The Pizza Palace</a:t>
            </a:r>
            <a:r>
              <a:rPr lang="en-GB" sz="2400" dirty="0">
                <a:solidFill>
                  <a:schemeClr val="tx1"/>
                </a:solidFill>
                <a:latin typeface="Arial" panose="020B0604020202020204" pitchFamily="34" charset="0"/>
                <a:cs typeface="Arial" panose="020B0604020202020204" pitchFamily="34" charset="0"/>
              </a:rPr>
              <a:t>, and why.</a:t>
            </a:r>
          </a:p>
        </p:txBody>
      </p:sp>
      <p:sp>
        <p:nvSpPr>
          <p:cNvPr id="7" name="Rounded Rectangle 6"/>
          <p:cNvSpPr/>
          <p:nvPr/>
        </p:nvSpPr>
        <p:spPr>
          <a:xfrm>
            <a:off x="972458" y="1512278"/>
            <a:ext cx="10161708" cy="1293678"/>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400" dirty="0">
                <a:latin typeface="Arial" panose="020B0604020202020204" pitchFamily="34" charset="0"/>
                <a:cs typeface="Arial" panose="020B0604020202020204" pitchFamily="34" charset="0"/>
              </a:rPr>
              <a:t>In your opinion, which option would be the best for management at </a:t>
            </a:r>
            <a:br>
              <a:rPr lang="en-GB" sz="2400" dirty="0">
                <a:latin typeface="Arial" panose="020B0604020202020204" pitchFamily="34" charset="0"/>
                <a:cs typeface="Arial" panose="020B0604020202020204" pitchFamily="34" charset="0"/>
              </a:rPr>
            </a:br>
            <a:r>
              <a:rPr lang="en-GB" sz="2400" i="1" dirty="0">
                <a:latin typeface="Arial" panose="020B0604020202020204" pitchFamily="34" charset="0"/>
                <a:cs typeface="Arial" panose="020B0604020202020204" pitchFamily="34" charset="0"/>
              </a:rPr>
              <a:t>The Pizza Palace </a:t>
            </a:r>
            <a:r>
              <a:rPr lang="en-GB" sz="2400" dirty="0">
                <a:latin typeface="Arial" panose="020B0604020202020204" pitchFamily="34" charset="0"/>
                <a:cs typeface="Arial" panose="020B0604020202020204" pitchFamily="34" charset="0"/>
              </a:rPr>
              <a:t>to choose? Justify your answer</a:t>
            </a: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660007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Plenary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246769"/>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Be prepared to share your answer with the class.</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receive feedback on your answer which you should use to make corrections and improve your work.</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Use the worksheet as a checklist to ensure your structure and content </a:t>
            </a:r>
            <a:r>
              <a:rPr lang="en-GB" sz="2400">
                <a:latin typeface="Arial" panose="020B0604020202020204" pitchFamily="34" charset="0"/>
                <a:cs typeface="Arial" panose="020B0604020202020204" pitchFamily="34" charset="0"/>
              </a:rPr>
              <a:t>is </a:t>
            </a:r>
            <a:r>
              <a:rPr lang="en-GB" sz="2400" smtClean="0">
                <a:latin typeface="Arial" panose="020B0604020202020204" pitchFamily="34" charset="0"/>
                <a:cs typeface="Arial" panose="020B0604020202020204" pitchFamily="34" charset="0"/>
              </a:rPr>
              <a:t>accurate</a:t>
            </a:r>
            <a:r>
              <a:rPr lang="en-GB"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081808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4247317"/>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 the exam, you will need to be prepared to present developed arguments, reasoned explanations, and be able to make recommendations, judgements and justified decisions in given situations</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This can be a challenging and difficult higher order skill, so practice is key in helping you to develop and improve your use of it.  You will often be asked to ‘justify’ your answer </a:t>
            </a:r>
            <a:r>
              <a:rPr lang="en-GB" sz="2400" dirty="0" smtClean="0">
                <a:latin typeface="Arial" panose="020B0604020202020204" pitchFamily="34" charset="0"/>
                <a:cs typeface="Arial" panose="020B0604020202020204" pitchFamily="34" charset="0"/>
              </a:rPr>
              <a:t>and you need to be able to do this well.</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When </a:t>
            </a:r>
            <a:r>
              <a:rPr lang="en-GB" sz="2400" dirty="0">
                <a:latin typeface="Arial" panose="020B0604020202020204" pitchFamily="34" charset="0"/>
                <a:cs typeface="Arial" panose="020B0604020202020204" pitchFamily="34" charset="0"/>
              </a:rPr>
              <a:t>talking about this skill, we are referring to the need to weigh up arguments for and against something, and reach a supported, reasoned and justified decision.</a:t>
            </a:r>
          </a:p>
          <a:p>
            <a:pPr marL="457200" indent="-4572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0613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Example 1</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03994" y="1586752"/>
            <a:ext cx="11524129" cy="4924425"/>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The most straight forward judgements are the ones where you have to decide between two options and justify which one you think is the </a:t>
            </a:r>
            <a:r>
              <a:rPr lang="en-GB" sz="2400" dirty="0" smtClean="0">
                <a:latin typeface="Arial" panose="020B0604020202020204" pitchFamily="34" charset="0"/>
                <a:cs typeface="Arial" panose="020B0604020202020204" pitchFamily="34" charset="0"/>
              </a:rPr>
              <a:t>best.</a:t>
            </a:r>
          </a:p>
          <a:p>
            <a:pPr marL="449263" lvl="1" indent="-449263">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0" lvl="1">
              <a:spcAft>
                <a:spcPts val="1200"/>
              </a:spcAft>
              <a:buClr>
                <a:srgbClr val="EA5B0C"/>
              </a:buClr>
            </a:pPr>
            <a:r>
              <a:rPr lang="en-GB" sz="2400" dirty="0">
                <a:latin typeface="Arial" panose="020B0604020202020204" pitchFamily="34" charset="0"/>
                <a:cs typeface="Arial" panose="020B0604020202020204" pitchFamily="34" charset="0"/>
              </a:rPr>
              <a:t/>
            </a:r>
            <a:br>
              <a:rPr lang="en-GB" sz="2400" dirty="0">
                <a:latin typeface="Arial" panose="020B0604020202020204" pitchFamily="34" charset="0"/>
                <a:cs typeface="Arial" panose="020B0604020202020204" pitchFamily="34" charset="0"/>
              </a:rPr>
            </a:br>
            <a:endParaRPr lang="en-GB" sz="2400" dirty="0">
              <a:latin typeface="Arial" panose="020B0604020202020204" pitchFamily="34" charset="0"/>
              <a:cs typeface="Arial" panose="020B0604020202020204" pitchFamily="34" charset="0"/>
            </a:endParaRPr>
          </a:p>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This is something you have probably done on many </a:t>
            </a:r>
            <a:r>
              <a:rPr lang="en-GB" sz="2400" dirty="0" smtClean="0">
                <a:latin typeface="Arial" panose="020B0604020202020204" pitchFamily="34" charset="0"/>
                <a:cs typeface="Arial" panose="020B0604020202020204" pitchFamily="34" charset="0"/>
              </a:rPr>
              <a:t>occasions, but he </a:t>
            </a:r>
            <a:r>
              <a:rPr lang="en-GB" sz="2400" dirty="0">
                <a:latin typeface="Arial" panose="020B0604020202020204" pitchFamily="34" charset="0"/>
                <a:cs typeface="Arial" panose="020B0604020202020204" pitchFamily="34" charset="0"/>
              </a:rPr>
              <a:t>important thing is to make sure that you </a:t>
            </a:r>
            <a:r>
              <a:rPr lang="en-GB" sz="2400" dirty="0" smtClean="0">
                <a:latin typeface="Arial" panose="020B0604020202020204" pitchFamily="34" charset="0"/>
                <a:cs typeface="Arial" panose="020B0604020202020204" pitchFamily="34" charset="0"/>
              </a:rPr>
              <a:t>explain or justify </a:t>
            </a:r>
            <a:r>
              <a:rPr lang="en-GB" sz="2400" dirty="0">
                <a:latin typeface="Arial" panose="020B0604020202020204" pitchFamily="34" charset="0"/>
                <a:cs typeface="Arial" panose="020B0604020202020204" pitchFamily="34" charset="0"/>
              </a:rPr>
              <a:t>your </a:t>
            </a:r>
            <a:r>
              <a:rPr lang="en-GB" sz="2400" dirty="0" smtClean="0">
                <a:latin typeface="Arial" panose="020B0604020202020204" pitchFamily="34" charset="0"/>
                <a:cs typeface="Arial" panose="020B0604020202020204" pitchFamily="34" charset="0"/>
              </a:rPr>
              <a:t>decision.</a:t>
            </a:r>
            <a:endParaRPr lang="en-GB" sz="2400" dirty="0">
              <a:latin typeface="Arial" panose="020B0604020202020204" pitchFamily="34" charset="0"/>
              <a:cs typeface="Arial" panose="020B0604020202020204" pitchFamily="34" charset="0"/>
            </a:endParaRPr>
          </a:p>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If you think Option 1 is better than Option 2, you need to do more than just say it, but give reasoned explanations as to </a:t>
            </a:r>
            <a:r>
              <a:rPr lang="en-GB" sz="2400" b="1" dirty="0" smtClean="0">
                <a:latin typeface="Arial" panose="020B0604020202020204" pitchFamily="34" charset="0"/>
                <a:cs typeface="Arial" panose="020B0604020202020204" pitchFamily="34" charset="0"/>
              </a:rPr>
              <a:t>why</a:t>
            </a:r>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you think Option 1 is better than Option </a:t>
            </a:r>
            <a:r>
              <a:rPr lang="en-GB" sz="2400" dirty="0" smtClean="0">
                <a:latin typeface="Arial" panose="020B0604020202020204" pitchFamily="34" charset="0"/>
                <a:cs typeface="Arial" panose="020B0604020202020204" pitchFamily="34" charset="0"/>
              </a:rPr>
              <a:t>2.</a:t>
            </a:r>
          </a:p>
          <a:p>
            <a:pPr marL="449263" lvl="1" indent="-449263">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Essentially </a:t>
            </a:r>
            <a:r>
              <a:rPr lang="en-GB" sz="2400" dirty="0">
                <a:latin typeface="Arial" panose="020B0604020202020204" pitchFamily="34" charset="0"/>
                <a:cs typeface="Arial" panose="020B0604020202020204" pitchFamily="34" charset="0"/>
              </a:rPr>
              <a:t>you need to weigh up, prioritise and make a supported judgement</a:t>
            </a:r>
          </a:p>
        </p:txBody>
      </p:sp>
      <p:sp>
        <p:nvSpPr>
          <p:cNvPr id="4" name="Rounded Rectangle 6">
            <a:extLst>
              <a:ext uri="{FF2B5EF4-FFF2-40B4-BE49-F238E27FC236}">
                <a16:creationId xmlns:a16="http://schemas.microsoft.com/office/drawing/2014/main" id="{92A4E92B-C493-4C68-AE5D-408270FE2983}"/>
              </a:ext>
            </a:extLst>
          </p:cNvPr>
          <p:cNvSpPr/>
          <p:nvPr/>
        </p:nvSpPr>
        <p:spPr>
          <a:xfrm>
            <a:off x="1670805" y="2826163"/>
            <a:ext cx="8990505" cy="535259"/>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457200" lvl="2" algn="ctr">
              <a:spcAft>
                <a:spcPts val="1200"/>
              </a:spcAft>
              <a:buClr>
                <a:srgbClr val="EA5B0C"/>
              </a:buClr>
            </a:pPr>
            <a:r>
              <a:rPr lang="en-GB" sz="2400" b="1" dirty="0">
                <a:solidFill>
                  <a:srgbClr val="EA5B0C"/>
                </a:solidFill>
                <a:latin typeface="Arial" panose="020B0604020202020204" pitchFamily="34" charset="0"/>
                <a:cs typeface="Arial" panose="020B0604020202020204" pitchFamily="34" charset="0"/>
              </a:rPr>
              <a:t>Is </a:t>
            </a:r>
            <a:r>
              <a:rPr lang="en-GB" sz="2400" b="1" dirty="0" smtClean="0">
                <a:solidFill>
                  <a:srgbClr val="EA5B0C"/>
                </a:solidFill>
                <a:latin typeface="Arial" panose="020B0604020202020204" pitchFamily="34" charset="0"/>
                <a:cs typeface="Arial" panose="020B0604020202020204" pitchFamily="34" charset="0"/>
              </a:rPr>
              <a:t>option </a:t>
            </a:r>
            <a:r>
              <a:rPr lang="en-GB" sz="2400" b="1" dirty="0">
                <a:solidFill>
                  <a:srgbClr val="EA5B0C"/>
                </a:solidFill>
                <a:latin typeface="Arial" panose="020B0604020202020204" pitchFamily="34" charset="0"/>
                <a:cs typeface="Arial" panose="020B0604020202020204" pitchFamily="34" charset="0"/>
              </a:rPr>
              <a:t>1 better than o</a:t>
            </a:r>
            <a:r>
              <a:rPr lang="en-GB" sz="2400" b="1" dirty="0" smtClean="0">
                <a:solidFill>
                  <a:srgbClr val="EA5B0C"/>
                </a:solidFill>
                <a:latin typeface="Arial" panose="020B0604020202020204" pitchFamily="34" charset="0"/>
                <a:cs typeface="Arial" panose="020B0604020202020204" pitchFamily="34" charset="0"/>
              </a:rPr>
              <a:t>ption </a:t>
            </a:r>
            <a:r>
              <a:rPr lang="en-GB" sz="2400" b="1" dirty="0">
                <a:solidFill>
                  <a:srgbClr val="EA5B0C"/>
                </a:solidFill>
                <a:latin typeface="Arial" panose="020B0604020202020204" pitchFamily="34" charset="0"/>
                <a:cs typeface="Arial" panose="020B0604020202020204" pitchFamily="34" charset="0"/>
              </a:rPr>
              <a:t>2, in a given </a:t>
            </a:r>
            <a:r>
              <a:rPr lang="en-GB" sz="2400" b="1" dirty="0" smtClean="0">
                <a:solidFill>
                  <a:srgbClr val="EA5B0C"/>
                </a:solidFill>
                <a:latin typeface="Arial" panose="020B0604020202020204" pitchFamily="34" charset="0"/>
                <a:cs typeface="Arial" panose="020B0604020202020204" pitchFamily="34" charset="0"/>
              </a:rPr>
              <a:t>situation?</a:t>
            </a:r>
            <a:endParaRPr lang="en-GB" sz="2400" b="1" dirty="0">
              <a:solidFill>
                <a:srgbClr val="EA5B0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3125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 Activity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293209"/>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Think back to a situation over the last month, when you had to make a decision between purchasing two items</a:t>
            </a:r>
          </a:p>
          <a:p>
            <a:pPr marL="914400" lvl="1"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Which one did you choose?</a:t>
            </a:r>
          </a:p>
          <a:p>
            <a:pPr marL="914400" lvl="1"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Why did you choose that item over the other?</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Remember, you need to give me reasons why you made the choice you did BUT also how you arrived at that decision and why you didn’t choose the other one. </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are now on your way to developing evaluative skills </a:t>
            </a:r>
          </a:p>
        </p:txBody>
      </p:sp>
    </p:spTree>
    <p:extLst>
      <p:ext uri="{BB962C8B-B14F-4D97-AF65-F5344CB8AC3E}">
        <p14:creationId xmlns:p14="http://schemas.microsoft.com/office/powerpoint/2010/main" val="1071564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Example 1</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537242" y="3185268"/>
            <a:ext cx="11524129" cy="3631763"/>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000" dirty="0">
                <a:solidFill>
                  <a:srgbClr val="EA5B0C"/>
                </a:solidFill>
                <a:latin typeface="Arial" panose="020B0604020202020204" pitchFamily="34" charset="0"/>
                <a:cs typeface="Arial" panose="020B0604020202020204" pitchFamily="34" charset="0"/>
              </a:rPr>
              <a:t>Piece </a:t>
            </a:r>
            <a:r>
              <a:rPr lang="en-GB" sz="2000" dirty="0" smtClean="0">
                <a:solidFill>
                  <a:srgbClr val="EA5B0C"/>
                </a:solidFill>
                <a:latin typeface="Arial" panose="020B0604020202020204" pitchFamily="34" charset="0"/>
                <a:cs typeface="Arial" panose="020B0604020202020204" pitchFamily="34" charset="0"/>
              </a:rPr>
              <a:t>rate </a:t>
            </a:r>
            <a:r>
              <a:rPr lang="en-GB" sz="2000" dirty="0" smtClean="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weigh up the advantages and disadvantages of using piece rate as a method of improving production line worker motivation in the context of the business</a:t>
            </a:r>
          </a:p>
          <a:p>
            <a:pPr marL="449263" lvl="1" indent="-449263">
              <a:spcAft>
                <a:spcPts val="1200"/>
              </a:spcAft>
              <a:buClr>
                <a:srgbClr val="EA5B0C"/>
              </a:buClr>
              <a:buFont typeface="Arial" panose="020B0604020202020204" pitchFamily="34" charset="0"/>
              <a:buChar char="•"/>
            </a:pPr>
            <a:r>
              <a:rPr lang="en-GB" sz="2000" dirty="0">
                <a:solidFill>
                  <a:srgbClr val="EA5B0C"/>
                </a:solidFill>
                <a:latin typeface="Arial" panose="020B0604020202020204" pitchFamily="34" charset="0"/>
                <a:cs typeface="Arial" panose="020B0604020202020204" pitchFamily="34" charset="0"/>
              </a:rPr>
              <a:t>Giving workers more responsibility </a:t>
            </a:r>
            <a:r>
              <a:rPr lang="en-GB" sz="2000" dirty="0">
                <a:latin typeface="Arial" panose="020B0604020202020204" pitchFamily="34" charset="0"/>
                <a:cs typeface="Arial" panose="020B0604020202020204" pitchFamily="34" charset="0"/>
              </a:rPr>
              <a:t>– weigh up the advantages and disadvantages of giving workers more responsibility as a method of improving production line worker motivation in the context of the business</a:t>
            </a:r>
          </a:p>
          <a:p>
            <a:pPr marL="449263" lvl="1" indent="-449263">
              <a:spcAft>
                <a:spcPts val="1200"/>
              </a:spcAft>
              <a:buClr>
                <a:srgbClr val="EA5B0C"/>
              </a:buClr>
              <a:buFont typeface="Arial" panose="020B0604020202020204" pitchFamily="34" charset="0"/>
              <a:buChar char="•"/>
            </a:pPr>
            <a:r>
              <a:rPr lang="en-GB" sz="2000" dirty="0">
                <a:solidFill>
                  <a:srgbClr val="EA5B0C"/>
                </a:solidFill>
                <a:latin typeface="Arial" panose="020B0604020202020204" pitchFamily="34" charset="0"/>
                <a:cs typeface="Arial" panose="020B0604020202020204" pitchFamily="34" charset="0"/>
              </a:rPr>
              <a:t>Fringe </a:t>
            </a:r>
            <a:r>
              <a:rPr lang="en-GB" sz="2000" dirty="0" smtClean="0">
                <a:solidFill>
                  <a:srgbClr val="EA5B0C"/>
                </a:solidFill>
                <a:latin typeface="Arial" panose="020B0604020202020204" pitchFamily="34" charset="0"/>
                <a:cs typeface="Arial" panose="020B0604020202020204" pitchFamily="34" charset="0"/>
              </a:rPr>
              <a:t>benefits </a:t>
            </a:r>
            <a:r>
              <a:rPr lang="en-GB" sz="2000" dirty="0">
                <a:latin typeface="Arial" panose="020B0604020202020204" pitchFamily="34" charset="0"/>
                <a:cs typeface="Arial" panose="020B0604020202020204" pitchFamily="34" charset="0"/>
              </a:rPr>
              <a:t>– weigh up the advantages and disadvantages of using fringe benefits as a method of improving production line worker motivation in the context of the business</a:t>
            </a:r>
          </a:p>
          <a:p>
            <a:pPr marL="449263" lvl="1" indent="-449263">
              <a:spcAft>
                <a:spcPts val="1200"/>
              </a:spcAft>
              <a:buClr>
                <a:srgbClr val="EA5B0C"/>
              </a:buClr>
              <a:buFont typeface="Arial" panose="020B0604020202020204" pitchFamily="34" charset="0"/>
              <a:buChar char="•"/>
            </a:pPr>
            <a:r>
              <a:rPr lang="en-GB" sz="2000" dirty="0">
                <a:solidFill>
                  <a:srgbClr val="EA5B0C"/>
                </a:solidFill>
                <a:latin typeface="Arial" panose="020B0604020202020204" pitchFamily="34" charset="0"/>
                <a:cs typeface="Arial" panose="020B0604020202020204" pitchFamily="34" charset="0"/>
              </a:rPr>
              <a:t>Conclusion</a:t>
            </a:r>
            <a:r>
              <a:rPr lang="en-GB" sz="2000" dirty="0">
                <a:latin typeface="Arial" panose="020B0604020202020204" pitchFamily="34" charset="0"/>
                <a:cs typeface="Arial" panose="020B0604020202020204" pitchFamily="34" charset="0"/>
              </a:rPr>
              <a:t> – your final decision out of the three weighing up the three options in the context of the business and reaching a supported and justified conclusion – why you have chosen that way over the others and </a:t>
            </a:r>
            <a:r>
              <a:rPr lang="en-GB" sz="2000" dirty="0" smtClean="0">
                <a:latin typeface="Arial" panose="020B0604020202020204" pitchFamily="34" charset="0"/>
                <a:cs typeface="Arial" panose="020B0604020202020204" pitchFamily="34" charset="0"/>
              </a:rPr>
              <a:t>why.</a:t>
            </a:r>
            <a:endParaRPr lang="en-GB" sz="2000" dirty="0">
              <a:latin typeface="Arial" panose="020B0604020202020204" pitchFamily="34" charset="0"/>
              <a:cs typeface="Arial" panose="020B0604020202020204" pitchFamily="34" charset="0"/>
            </a:endParaRPr>
          </a:p>
        </p:txBody>
      </p:sp>
      <p:sp>
        <p:nvSpPr>
          <p:cNvPr id="4" name="Rounded Rectangle 6">
            <a:extLst>
              <a:ext uri="{FF2B5EF4-FFF2-40B4-BE49-F238E27FC236}">
                <a16:creationId xmlns:a16="http://schemas.microsoft.com/office/drawing/2014/main" id="{92A4E92B-C493-4C68-AE5D-408270FE2983}"/>
              </a:ext>
            </a:extLst>
          </p:cNvPr>
          <p:cNvSpPr/>
          <p:nvPr/>
        </p:nvSpPr>
        <p:spPr>
          <a:xfrm>
            <a:off x="386861" y="1363288"/>
            <a:ext cx="11418277" cy="1808888"/>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457200" lvl="2" algn="ctr">
              <a:spcAft>
                <a:spcPts val="1200"/>
              </a:spcAft>
              <a:buClr>
                <a:srgbClr val="EA5B0C"/>
              </a:buClr>
            </a:pPr>
            <a:r>
              <a:rPr lang="en-GB" sz="2000" dirty="0">
                <a:solidFill>
                  <a:srgbClr val="EA5B0C"/>
                </a:solidFill>
                <a:latin typeface="Arial" panose="020B0604020202020204" pitchFamily="34" charset="0"/>
                <a:cs typeface="Arial" panose="020B0604020202020204" pitchFamily="34" charset="0"/>
              </a:rPr>
              <a:t>State the advantages and disadvantages of the following THREE ways a soft drinks manufacturer could improve the motivation of its production line workers</a:t>
            </a:r>
          </a:p>
          <a:p>
            <a:pPr marL="457200" lvl="2" algn="ctr">
              <a:spcAft>
                <a:spcPts val="1200"/>
              </a:spcAft>
              <a:buClr>
                <a:srgbClr val="EA5B0C"/>
              </a:buClr>
            </a:pPr>
            <a:r>
              <a:rPr lang="en-GB" sz="2000" dirty="0">
                <a:solidFill>
                  <a:srgbClr val="EA5B0C"/>
                </a:solidFill>
                <a:latin typeface="Arial" panose="020B0604020202020204" pitchFamily="34" charset="0"/>
                <a:cs typeface="Arial" panose="020B0604020202020204" pitchFamily="34" charset="0"/>
              </a:rPr>
              <a:t>Piece </a:t>
            </a:r>
            <a:r>
              <a:rPr lang="en-GB" sz="2000" dirty="0" smtClean="0">
                <a:solidFill>
                  <a:srgbClr val="EA5B0C"/>
                </a:solidFill>
                <a:latin typeface="Arial" panose="020B0604020202020204" pitchFamily="34" charset="0"/>
                <a:cs typeface="Arial" panose="020B0604020202020204" pitchFamily="34" charset="0"/>
              </a:rPr>
              <a:t>rate</a:t>
            </a:r>
            <a:r>
              <a:rPr lang="en-GB" sz="2000" dirty="0">
                <a:solidFill>
                  <a:srgbClr val="EA5B0C"/>
                </a:solidFill>
                <a:latin typeface="Arial" panose="020B0604020202020204" pitchFamily="34" charset="0"/>
                <a:cs typeface="Arial" panose="020B0604020202020204" pitchFamily="34" charset="0"/>
              </a:rPr>
              <a:t>, </a:t>
            </a:r>
            <a:r>
              <a:rPr lang="en-GB" sz="2000" dirty="0" smtClean="0">
                <a:solidFill>
                  <a:srgbClr val="EA5B0C"/>
                </a:solidFill>
                <a:latin typeface="Arial" panose="020B0604020202020204" pitchFamily="34" charset="0"/>
                <a:cs typeface="Arial" panose="020B0604020202020204" pitchFamily="34" charset="0"/>
              </a:rPr>
              <a:t>giving </a:t>
            </a:r>
            <a:r>
              <a:rPr lang="en-GB" sz="2000" dirty="0">
                <a:solidFill>
                  <a:srgbClr val="EA5B0C"/>
                </a:solidFill>
                <a:latin typeface="Arial" panose="020B0604020202020204" pitchFamily="34" charset="0"/>
                <a:cs typeface="Arial" panose="020B0604020202020204" pitchFamily="34" charset="0"/>
              </a:rPr>
              <a:t>workers more </a:t>
            </a:r>
            <a:r>
              <a:rPr lang="en-GB" sz="2000" dirty="0" smtClean="0">
                <a:solidFill>
                  <a:srgbClr val="EA5B0C"/>
                </a:solidFill>
                <a:latin typeface="Arial" panose="020B0604020202020204" pitchFamily="34" charset="0"/>
                <a:cs typeface="Arial" panose="020B0604020202020204" pitchFamily="34" charset="0"/>
              </a:rPr>
              <a:t>responsibility or fringe </a:t>
            </a:r>
            <a:r>
              <a:rPr lang="en-GB" sz="2000" dirty="0">
                <a:solidFill>
                  <a:srgbClr val="EA5B0C"/>
                </a:solidFill>
                <a:latin typeface="Arial" panose="020B0604020202020204" pitchFamily="34" charset="0"/>
                <a:cs typeface="Arial" panose="020B0604020202020204" pitchFamily="34" charset="0"/>
              </a:rPr>
              <a:t>b</a:t>
            </a:r>
            <a:r>
              <a:rPr lang="en-GB" sz="2000" dirty="0" smtClean="0">
                <a:solidFill>
                  <a:srgbClr val="EA5B0C"/>
                </a:solidFill>
                <a:latin typeface="Arial" panose="020B0604020202020204" pitchFamily="34" charset="0"/>
                <a:cs typeface="Arial" panose="020B0604020202020204" pitchFamily="34" charset="0"/>
              </a:rPr>
              <a:t>enefits</a:t>
            </a:r>
            <a:endParaRPr lang="en-GB" sz="2000" dirty="0">
              <a:solidFill>
                <a:srgbClr val="EA5B0C"/>
              </a:solidFill>
              <a:latin typeface="Arial" panose="020B0604020202020204" pitchFamily="34" charset="0"/>
              <a:cs typeface="Arial" panose="020B0604020202020204" pitchFamily="34" charset="0"/>
            </a:endParaRPr>
          </a:p>
          <a:p>
            <a:pPr marL="457200" lvl="2" algn="ctr">
              <a:spcAft>
                <a:spcPts val="1200"/>
              </a:spcAft>
              <a:buClr>
                <a:srgbClr val="EA5B0C"/>
              </a:buClr>
            </a:pPr>
            <a:r>
              <a:rPr lang="en-GB" sz="2000" b="1" dirty="0">
                <a:solidFill>
                  <a:srgbClr val="EA5B0C"/>
                </a:solidFill>
                <a:latin typeface="Arial" panose="020B0604020202020204" pitchFamily="34" charset="0"/>
                <a:cs typeface="Arial" panose="020B0604020202020204" pitchFamily="34" charset="0"/>
              </a:rPr>
              <a:t>Which do you think is the most effective way? </a:t>
            </a:r>
            <a:r>
              <a:rPr lang="en-GB" sz="2000" b="1" i="1" dirty="0">
                <a:solidFill>
                  <a:srgbClr val="EA5B0C"/>
                </a:solidFill>
                <a:latin typeface="Arial" panose="020B0604020202020204" pitchFamily="34" charset="0"/>
                <a:cs typeface="Arial" panose="020B0604020202020204" pitchFamily="34" charset="0"/>
              </a:rPr>
              <a:t>Justify your </a:t>
            </a:r>
            <a:r>
              <a:rPr lang="en-GB" sz="2000" b="1" i="1" dirty="0" smtClean="0">
                <a:solidFill>
                  <a:srgbClr val="EA5B0C"/>
                </a:solidFill>
                <a:latin typeface="Arial" panose="020B0604020202020204" pitchFamily="34" charset="0"/>
                <a:cs typeface="Arial" panose="020B0604020202020204" pitchFamily="34" charset="0"/>
              </a:rPr>
              <a:t>answer</a:t>
            </a:r>
            <a:endParaRPr lang="en-GB" sz="2000" b="1" i="1" dirty="0">
              <a:solidFill>
                <a:srgbClr val="EA5B0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0956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 To summarise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508653"/>
          </a:xfrm>
          <a:prstGeom prst="rect">
            <a:avLst/>
          </a:prstGeom>
          <a:noFill/>
        </p:spPr>
        <p:txBody>
          <a:bodyPr wrap="square" rtlCol="0">
            <a:spAutoFit/>
          </a:bodyPr>
          <a:lstStyle/>
          <a:p>
            <a:pPr marL="342900" indent="-3429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If you are asked to give an opinion on something, the opinion itself is not evaluative, but if you explain HOW and WHY you have reached that point of view, you are on your way to being evaluative with your answer</a:t>
            </a:r>
          </a:p>
          <a:p>
            <a:pPr marL="342900" indent="-342900">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HOW </a:t>
            </a:r>
            <a:r>
              <a:rPr lang="en-GB" sz="2400" dirty="0">
                <a:latin typeface="Arial" panose="020B0604020202020204" pitchFamily="34" charset="0"/>
                <a:cs typeface="Arial" panose="020B0604020202020204" pitchFamily="34" charset="0"/>
              </a:rPr>
              <a:t>and WHY means developing arguments and making decisions which you can support with reasons. Remember, you are looking to identify and explain points that support what YOU are saying</a:t>
            </a:r>
          </a:p>
          <a:p>
            <a:pPr marL="342900" indent="-3429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342900" indent="-3429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Now think back to the activity you have just done and reflect</a:t>
            </a:r>
          </a:p>
        </p:txBody>
      </p:sp>
      <p:sp>
        <p:nvSpPr>
          <p:cNvPr id="5" name="Rounded Rectangle 6">
            <a:extLst>
              <a:ext uri="{FF2B5EF4-FFF2-40B4-BE49-F238E27FC236}">
                <a16:creationId xmlns:a16="http://schemas.microsoft.com/office/drawing/2014/main" id="{DB0FB6F2-A0C3-43E6-8CFE-564BCF1D5631}"/>
              </a:ext>
            </a:extLst>
          </p:cNvPr>
          <p:cNvSpPr/>
          <p:nvPr/>
        </p:nvSpPr>
        <p:spPr>
          <a:xfrm>
            <a:off x="1583473" y="5311588"/>
            <a:ext cx="8698113" cy="988851"/>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0" lvl="1" algn="ctr">
              <a:spcAft>
                <a:spcPts val="1200"/>
              </a:spcAft>
              <a:buClr>
                <a:srgbClr val="EA5B0C"/>
              </a:buClr>
            </a:pPr>
            <a:r>
              <a:rPr lang="en-GB" sz="2400" b="1" dirty="0">
                <a:solidFill>
                  <a:srgbClr val="EA5B0C"/>
                </a:solidFill>
                <a:latin typeface="Arial" panose="020B0604020202020204" pitchFamily="34" charset="0"/>
                <a:cs typeface="Arial" panose="020B0604020202020204" pitchFamily="34" charset="0"/>
              </a:rPr>
              <a:t>To what extent did you identify and explain the points that supported your choice?</a:t>
            </a:r>
          </a:p>
        </p:txBody>
      </p:sp>
    </p:spTree>
    <p:extLst>
      <p:ext uri="{BB962C8B-B14F-4D97-AF65-F5344CB8AC3E}">
        <p14:creationId xmlns:p14="http://schemas.microsoft.com/office/powerpoint/2010/main" val="2796359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Example 2</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321089" y="1546412"/>
            <a:ext cx="4239759" cy="5478423"/>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000" dirty="0">
                <a:latin typeface="Arial" panose="020B0604020202020204" pitchFamily="34" charset="0"/>
                <a:cs typeface="Arial" panose="020B0604020202020204" pitchFamily="34" charset="0"/>
              </a:rPr>
              <a:t>You might also get a wider evaluative question. Is X is the best way to do Y?</a:t>
            </a:r>
          </a:p>
          <a:p>
            <a:pPr marL="449263" lvl="1" indent="-449263">
              <a:spcAft>
                <a:spcPts val="1200"/>
              </a:spcAft>
              <a:buClr>
                <a:srgbClr val="EA5B0C"/>
              </a:buClr>
              <a:buFont typeface="Arial" panose="020B0604020202020204" pitchFamily="34" charset="0"/>
              <a:buChar char="•"/>
            </a:pPr>
            <a:r>
              <a:rPr lang="en-GB" sz="2000" dirty="0">
                <a:latin typeface="Arial" panose="020B0604020202020204" pitchFamily="34" charset="0"/>
                <a:cs typeface="Arial" panose="020B0604020202020204" pitchFamily="34" charset="0"/>
              </a:rPr>
              <a:t>Again, it doesn’t directly give you anything to compare X with</a:t>
            </a:r>
          </a:p>
          <a:p>
            <a:pPr marL="449263" lvl="1" indent="-449263">
              <a:spcAft>
                <a:spcPts val="1200"/>
              </a:spcAft>
              <a:buClr>
                <a:srgbClr val="EA5B0C"/>
              </a:buClr>
              <a:buFont typeface="Arial" panose="020B0604020202020204" pitchFamily="34" charset="0"/>
              <a:buChar char="•"/>
            </a:pPr>
            <a:r>
              <a:rPr lang="en-GB" sz="2000" dirty="0">
                <a:latin typeface="Arial" panose="020B0604020202020204" pitchFamily="34" charset="0"/>
                <a:cs typeface="Arial" panose="020B0604020202020204" pitchFamily="34" charset="0"/>
              </a:rPr>
              <a:t>So to compare and contrast it you need to use your business knowledge on an alternative that could be considered and weighed up as an option, looking at the advantages and disadvantages in the context of the scenario given, before coming to a justified, well reasoned  conclusion.</a:t>
            </a:r>
          </a:p>
          <a:p>
            <a:pPr marL="0" lvl="1">
              <a:spcAft>
                <a:spcPts val="1200"/>
              </a:spcAft>
              <a:buClr>
                <a:srgbClr val="EA5B0C"/>
              </a:buClr>
            </a:pPr>
            <a:endParaRPr lang="en-GB" sz="2000" dirty="0">
              <a:latin typeface="Arial" panose="020B0604020202020204" pitchFamily="34" charset="0"/>
              <a:cs typeface="Arial" panose="020B0604020202020204" pitchFamily="34" charset="0"/>
            </a:endParaRPr>
          </a:p>
        </p:txBody>
      </p:sp>
      <p:sp>
        <p:nvSpPr>
          <p:cNvPr id="5" name="Rounded Rectangle 6">
            <a:extLst>
              <a:ext uri="{FF2B5EF4-FFF2-40B4-BE49-F238E27FC236}">
                <a16:creationId xmlns:a16="http://schemas.microsoft.com/office/drawing/2014/main" id="{C0B31F0D-C5FB-4B46-A183-F09EE9CDC48A}"/>
              </a:ext>
            </a:extLst>
          </p:cNvPr>
          <p:cNvSpPr/>
          <p:nvPr/>
        </p:nvSpPr>
        <p:spPr>
          <a:xfrm>
            <a:off x="4783873" y="1371600"/>
            <a:ext cx="7087037" cy="1448174"/>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dirty="0">
                <a:solidFill>
                  <a:schemeClr val="bg1"/>
                </a:solidFill>
                <a:latin typeface="Arial" panose="020B0604020202020204" pitchFamily="34" charset="0"/>
                <a:cs typeface="Arial" panose="020B0604020202020204" pitchFamily="34" charset="0"/>
              </a:rPr>
              <a:t>Ginny runs an equestrian business. Customers pay for their horses to be stabled.  Ginny used Breakeven analysis to help make decisions about price and quantity of sales.  She needs to improve her profit margins. </a:t>
            </a:r>
            <a:r>
              <a:rPr lang="en-GB" b="1" dirty="0">
                <a:solidFill>
                  <a:schemeClr val="bg1"/>
                </a:solidFill>
                <a:latin typeface="Arial" panose="020B0604020202020204" pitchFamily="34" charset="0"/>
                <a:cs typeface="Arial" panose="020B0604020202020204" pitchFamily="34" charset="0"/>
              </a:rPr>
              <a:t>Do you think the best way for Ginny to improve profit margins is to reduce costs?</a:t>
            </a:r>
          </a:p>
          <a:p>
            <a:pPr algn="ctr"/>
            <a:endParaRPr lang="en-GB" b="1" dirty="0">
              <a:solidFill>
                <a:schemeClr val="bg1"/>
              </a:solidFill>
              <a:latin typeface="Arial" panose="020B0604020202020204" pitchFamily="34" charset="0"/>
              <a:cs typeface="Arial" panose="020B0604020202020204" pitchFamily="34" charset="0"/>
            </a:endParaRPr>
          </a:p>
          <a:p>
            <a:endParaRPr lang="en-GB" b="1" dirty="0">
              <a:solidFill>
                <a:schemeClr val="bg1"/>
              </a:solidFill>
              <a:latin typeface="Arial" panose="020B0604020202020204" pitchFamily="34" charset="0"/>
              <a:cs typeface="Arial" panose="020B0604020202020204" pitchFamily="34" charset="0"/>
            </a:endParaRPr>
          </a:p>
          <a:p>
            <a:pPr algn="ctr"/>
            <a:endParaRPr lang="en-GB" dirty="0">
              <a:solidFill>
                <a:schemeClr val="bg1"/>
              </a:solidFill>
              <a:latin typeface="Arial" panose="020B0604020202020204" pitchFamily="34" charset="0"/>
              <a:cs typeface="Arial" panose="020B0604020202020204" pitchFamily="34" charset="0"/>
            </a:endParaRPr>
          </a:p>
        </p:txBody>
      </p:sp>
      <p:sp>
        <p:nvSpPr>
          <p:cNvPr id="7" name="Rounded Rectangle 6">
            <a:extLst>
              <a:ext uri="{FF2B5EF4-FFF2-40B4-BE49-F238E27FC236}">
                <a16:creationId xmlns:a16="http://schemas.microsoft.com/office/drawing/2014/main" id="{393846EB-A727-49CD-B17B-300B3475BBA5}"/>
              </a:ext>
            </a:extLst>
          </p:cNvPr>
          <p:cNvSpPr/>
          <p:nvPr/>
        </p:nvSpPr>
        <p:spPr>
          <a:xfrm>
            <a:off x="4783874" y="2987375"/>
            <a:ext cx="7087036" cy="3569303"/>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If Ginny reduces her costs it will help to improve profit margins </a:t>
            </a:r>
            <a:r>
              <a:rPr lang="en-GB" dirty="0" smtClean="0">
                <a:solidFill>
                  <a:srgbClr val="EA5B0C"/>
                </a:solidFill>
                <a:latin typeface="Arial" panose="020B0604020202020204" pitchFamily="34" charset="0"/>
                <a:cs typeface="Arial" panose="020B0604020202020204" pitchFamily="34" charset="0"/>
              </a:rPr>
              <a:t>because …</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However, Ginny needs to be careful if she does this </a:t>
            </a:r>
            <a:r>
              <a:rPr lang="en-GB" dirty="0" smtClean="0">
                <a:solidFill>
                  <a:srgbClr val="EA5B0C"/>
                </a:solidFill>
                <a:latin typeface="Arial" panose="020B0604020202020204" pitchFamily="34" charset="0"/>
                <a:cs typeface="Arial" panose="020B0604020202020204" pitchFamily="34" charset="0"/>
              </a:rPr>
              <a:t>because ...</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Ginny could look at increasing her prices as an alternative as this </a:t>
            </a:r>
            <a:r>
              <a:rPr lang="en-GB" dirty="0" smtClean="0">
                <a:solidFill>
                  <a:srgbClr val="EA5B0C"/>
                </a:solidFill>
                <a:latin typeface="Arial" panose="020B0604020202020204" pitchFamily="34" charset="0"/>
                <a:cs typeface="Arial" panose="020B0604020202020204" pitchFamily="34" charset="0"/>
              </a:rPr>
              <a:t>will …</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But she needs to think about this carefully as it might </a:t>
            </a:r>
            <a:r>
              <a:rPr lang="en-GB" dirty="0" smtClean="0">
                <a:solidFill>
                  <a:srgbClr val="EA5B0C"/>
                </a:solidFill>
                <a:latin typeface="Arial" panose="020B0604020202020204" pitchFamily="34" charset="0"/>
                <a:cs typeface="Arial" panose="020B0604020202020204" pitchFamily="34" charset="0"/>
              </a:rPr>
              <a:t>mean ...</a:t>
            </a:r>
            <a:endParaRPr lang="en-GB" dirty="0">
              <a:solidFill>
                <a:srgbClr val="EA5B0C"/>
              </a:solidFill>
              <a:latin typeface="Arial" panose="020B0604020202020204" pitchFamily="34" charset="0"/>
              <a:cs typeface="Arial" panose="020B0604020202020204" pitchFamily="34" charset="0"/>
            </a:endParaRPr>
          </a:p>
          <a:p>
            <a:pPr marL="0" lvl="1">
              <a:spcAft>
                <a:spcPts val="1200"/>
              </a:spcAft>
              <a:buClr>
                <a:srgbClr val="EA5B0C"/>
              </a:buClr>
            </a:pPr>
            <a:r>
              <a:rPr lang="en-GB" dirty="0">
                <a:solidFill>
                  <a:srgbClr val="EA5B0C"/>
                </a:solidFill>
                <a:latin typeface="Arial" panose="020B0604020202020204" pitchFamily="34" charset="0"/>
                <a:cs typeface="Arial" panose="020B0604020202020204" pitchFamily="34" charset="0"/>
              </a:rPr>
              <a:t>On balance, I think that best way for Ginny to improve profit margins is </a:t>
            </a:r>
            <a:r>
              <a:rPr lang="en-GB" dirty="0" smtClean="0">
                <a:solidFill>
                  <a:srgbClr val="EA5B0C"/>
                </a:solidFill>
                <a:latin typeface="Arial" panose="020B0604020202020204" pitchFamily="34" charset="0"/>
                <a:cs typeface="Arial" panose="020B0604020202020204" pitchFamily="34" charset="0"/>
              </a:rPr>
              <a:t>to ... I </a:t>
            </a:r>
            <a:r>
              <a:rPr lang="en-GB" dirty="0">
                <a:solidFill>
                  <a:srgbClr val="EA5B0C"/>
                </a:solidFill>
                <a:latin typeface="Arial" panose="020B0604020202020204" pitchFamily="34" charset="0"/>
                <a:cs typeface="Arial" panose="020B0604020202020204" pitchFamily="34" charset="0"/>
              </a:rPr>
              <a:t>think this </a:t>
            </a:r>
            <a:r>
              <a:rPr lang="en-GB" dirty="0" smtClean="0">
                <a:solidFill>
                  <a:srgbClr val="EA5B0C"/>
                </a:solidFill>
                <a:latin typeface="Arial" panose="020B0604020202020204" pitchFamily="34" charset="0"/>
                <a:cs typeface="Arial" panose="020B0604020202020204" pitchFamily="34" charset="0"/>
              </a:rPr>
              <a:t>because ... I </a:t>
            </a:r>
            <a:r>
              <a:rPr lang="en-GB" dirty="0">
                <a:solidFill>
                  <a:srgbClr val="EA5B0C"/>
                </a:solidFill>
                <a:latin typeface="Arial" panose="020B0604020202020204" pitchFamily="34" charset="0"/>
                <a:cs typeface="Arial" panose="020B0604020202020204" pitchFamily="34" charset="0"/>
              </a:rPr>
              <a:t>think this is better than the alternative </a:t>
            </a:r>
            <a:r>
              <a:rPr lang="en-GB" dirty="0" smtClean="0">
                <a:solidFill>
                  <a:srgbClr val="EA5B0C"/>
                </a:solidFill>
                <a:latin typeface="Arial" panose="020B0604020202020204" pitchFamily="34" charset="0"/>
                <a:cs typeface="Arial" panose="020B0604020202020204" pitchFamily="34" charset="0"/>
              </a:rPr>
              <a:t>of … because …</a:t>
            </a:r>
            <a:endParaRPr lang="en-GB" dirty="0">
              <a:solidFill>
                <a:srgbClr val="EA5B0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346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Example 3</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616101"/>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might be asked if A is the best </a:t>
            </a:r>
            <a:r>
              <a:rPr lang="en-GB" sz="2400" dirty="0" smtClean="0">
                <a:latin typeface="Arial" panose="020B0604020202020204" pitchFamily="34" charset="0"/>
                <a:cs typeface="Arial" panose="020B0604020202020204" pitchFamily="34" charset="0"/>
              </a:rPr>
              <a:t>solution, </a:t>
            </a:r>
            <a:r>
              <a:rPr lang="en-GB" sz="2400" dirty="0">
                <a:latin typeface="Arial" panose="020B0604020202020204" pitchFamily="34" charset="0"/>
                <a:cs typeface="Arial" panose="020B0604020202020204" pitchFamily="34" charset="0"/>
              </a:rPr>
              <a:t>and </a:t>
            </a:r>
            <a:r>
              <a:rPr lang="en-GB" sz="2400" dirty="0" smtClean="0">
                <a:latin typeface="Arial" panose="020B0604020202020204" pitchFamily="34" charset="0"/>
                <a:cs typeface="Arial" panose="020B0604020202020204" pitchFamily="34" charset="0"/>
              </a:rPr>
              <a:t>you will need to </a:t>
            </a:r>
            <a:r>
              <a:rPr lang="en-GB" sz="2400" dirty="0">
                <a:latin typeface="Arial" panose="020B0604020202020204" pitchFamily="34" charset="0"/>
                <a:cs typeface="Arial" panose="020B0604020202020204" pitchFamily="34" charset="0"/>
              </a:rPr>
              <a:t>justify your </a:t>
            </a:r>
            <a:r>
              <a:rPr lang="en-GB" sz="2400" dirty="0" smtClean="0">
                <a:latin typeface="Arial" panose="020B0604020202020204" pitchFamily="34" charset="0"/>
                <a:cs typeface="Arial" panose="020B0604020202020204" pitchFamily="34" charset="0"/>
              </a:rPr>
              <a:t>answer.</a:t>
            </a:r>
            <a:endParaRPr lang="en-GB" sz="2400" dirty="0">
              <a:latin typeface="Arial" panose="020B0604020202020204" pitchFamily="34" charset="0"/>
              <a:cs typeface="Arial" panose="020B0604020202020204" pitchFamily="34" charset="0"/>
            </a:endParaRPr>
          </a:p>
          <a:p>
            <a:pPr marL="449263" lvl="1" indent="-449263">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This type of question doesn’t </a:t>
            </a:r>
            <a:r>
              <a:rPr lang="en-GB" sz="2400" dirty="0">
                <a:latin typeface="Arial" panose="020B0604020202020204" pitchFamily="34" charset="0"/>
                <a:cs typeface="Arial" panose="020B0604020202020204" pitchFamily="34" charset="0"/>
              </a:rPr>
              <a:t>directly give you anything to compare A with, but you can give your answer by weighing up the advantages and disadvantages in the context of the scenario, before coming to your final decision</a:t>
            </a:r>
          </a:p>
          <a:p>
            <a:pPr marL="0" lvl="1">
              <a:spcAft>
                <a:spcPts val="1200"/>
              </a:spcAft>
              <a:buClr>
                <a:srgbClr val="EA5B0C"/>
              </a:buClr>
            </a:pPr>
            <a:endParaRPr lang="en-GB" sz="2400" dirty="0">
              <a:latin typeface="Arial" panose="020B0604020202020204" pitchFamily="34" charset="0"/>
              <a:cs typeface="Arial" panose="020B0604020202020204" pitchFamily="34" charset="0"/>
            </a:endParaRPr>
          </a:p>
        </p:txBody>
      </p:sp>
      <p:sp>
        <p:nvSpPr>
          <p:cNvPr id="5" name="Rounded Rectangle 6">
            <a:extLst>
              <a:ext uri="{FF2B5EF4-FFF2-40B4-BE49-F238E27FC236}">
                <a16:creationId xmlns:a16="http://schemas.microsoft.com/office/drawing/2014/main" id="{7F54B3C8-5D78-45DB-904A-AC978380935E}"/>
              </a:ext>
            </a:extLst>
          </p:cNvPr>
          <p:cNvSpPr/>
          <p:nvPr/>
        </p:nvSpPr>
        <p:spPr>
          <a:xfrm>
            <a:off x="347241" y="3836020"/>
            <a:ext cx="11524129" cy="1210235"/>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200" dirty="0">
                <a:solidFill>
                  <a:schemeClr val="bg1"/>
                </a:solidFill>
                <a:latin typeface="Arial" panose="020B0604020202020204" pitchFamily="34" charset="0"/>
                <a:cs typeface="Arial" panose="020B0604020202020204" pitchFamily="34" charset="0"/>
              </a:rPr>
              <a:t>A small factory makes a range of cakes using batch production.  The business is thinking of expanding and switching to flow production.  </a:t>
            </a:r>
            <a:r>
              <a:rPr lang="en-GB" sz="2200" b="1" dirty="0">
                <a:solidFill>
                  <a:schemeClr val="bg1"/>
                </a:solidFill>
                <a:latin typeface="Arial" panose="020B0604020202020204" pitchFamily="34" charset="0"/>
                <a:cs typeface="Arial" panose="020B0604020202020204" pitchFamily="34" charset="0"/>
              </a:rPr>
              <a:t>Do you think the business should change to flow production? Justify your answer</a:t>
            </a:r>
          </a:p>
          <a:p>
            <a:pPr algn="ctr"/>
            <a:endParaRPr lang="en-GB" sz="2200" b="1" dirty="0">
              <a:solidFill>
                <a:schemeClr val="bg1"/>
              </a:solidFill>
              <a:latin typeface="Arial" panose="020B0604020202020204" pitchFamily="34" charset="0"/>
              <a:cs typeface="Arial" panose="020B0604020202020204" pitchFamily="34" charset="0"/>
            </a:endParaRPr>
          </a:p>
        </p:txBody>
      </p:sp>
      <p:sp>
        <p:nvSpPr>
          <p:cNvPr id="7" name="Rounded Rectangle 6">
            <a:extLst>
              <a:ext uri="{FF2B5EF4-FFF2-40B4-BE49-F238E27FC236}">
                <a16:creationId xmlns:a16="http://schemas.microsoft.com/office/drawing/2014/main" id="{DB8B45DD-A638-4F1B-95FA-BF5917489698}"/>
              </a:ext>
            </a:extLst>
          </p:cNvPr>
          <p:cNvSpPr/>
          <p:nvPr/>
        </p:nvSpPr>
        <p:spPr>
          <a:xfrm>
            <a:off x="1583473" y="5311588"/>
            <a:ext cx="8698113" cy="988851"/>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marL="0" lvl="1" algn="ctr">
              <a:spcAft>
                <a:spcPts val="1200"/>
              </a:spcAft>
              <a:buClr>
                <a:srgbClr val="EA5B0C"/>
              </a:buClr>
            </a:pPr>
            <a:r>
              <a:rPr lang="en-GB" sz="2400" b="1" dirty="0">
                <a:solidFill>
                  <a:srgbClr val="EA5B0C"/>
                </a:solidFill>
                <a:latin typeface="Arial" panose="020B0604020202020204" pitchFamily="34" charset="0"/>
                <a:cs typeface="Arial" panose="020B0604020202020204" pitchFamily="34" charset="0"/>
              </a:rPr>
              <a:t>Draft your approach to answering this question</a:t>
            </a:r>
          </a:p>
          <a:p>
            <a:pPr marL="0" lvl="1" algn="ctr">
              <a:spcAft>
                <a:spcPts val="1200"/>
              </a:spcAft>
              <a:buClr>
                <a:srgbClr val="EA5B0C"/>
              </a:buClr>
            </a:pPr>
            <a:r>
              <a:rPr lang="en-GB" sz="2400" b="1" dirty="0">
                <a:solidFill>
                  <a:srgbClr val="EA5B0C"/>
                </a:solidFill>
                <a:latin typeface="Arial" panose="020B0604020202020204" pitchFamily="34" charset="0"/>
                <a:cs typeface="Arial" panose="020B0604020202020204" pitchFamily="34" charset="0"/>
              </a:rPr>
              <a:t>You have 3 minutes</a:t>
            </a:r>
          </a:p>
        </p:txBody>
      </p:sp>
    </p:spTree>
    <p:extLst>
      <p:ext uri="{BB962C8B-B14F-4D97-AF65-F5344CB8AC3E}">
        <p14:creationId xmlns:p14="http://schemas.microsoft.com/office/powerpoint/2010/main" val="3817544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AO4 Evaluation: Summary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877985"/>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Your judgement, recommendation or justification should be based on the  evidence.</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Show that you have understood the issues being discussed and that you can relate them to the scenario so you are answering in the business </a:t>
            </a:r>
            <a:r>
              <a:rPr lang="en-GB" sz="2400" dirty="0" smtClean="0">
                <a:latin typeface="Arial" panose="020B0604020202020204" pitchFamily="34" charset="0"/>
                <a:cs typeface="Arial" panose="020B0604020202020204" pitchFamily="34" charset="0"/>
              </a:rPr>
              <a:t>context.</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Arrive at a judgement when you have to make a decision, </a:t>
            </a:r>
            <a:r>
              <a:rPr lang="en-GB" sz="2400" dirty="0" smtClean="0">
                <a:latin typeface="Arial" panose="020B0604020202020204" pitchFamily="34" charset="0"/>
                <a:cs typeface="Arial" panose="020B0604020202020204" pitchFamily="34" charset="0"/>
              </a:rPr>
              <a:t>making </a:t>
            </a:r>
            <a:r>
              <a:rPr lang="en-GB" sz="2400" dirty="0">
                <a:latin typeface="Arial" panose="020B0604020202020204" pitchFamily="34" charset="0"/>
                <a:cs typeface="Arial" panose="020B0604020202020204" pitchFamily="34" charset="0"/>
              </a:rPr>
              <a:t>sure there is support for your reasoning and </a:t>
            </a:r>
            <a:r>
              <a:rPr lang="en-GB" sz="2400" dirty="0" smtClean="0">
                <a:latin typeface="Arial" panose="020B0604020202020204" pitchFamily="34" charset="0"/>
                <a:cs typeface="Arial" panose="020B0604020202020204" pitchFamily="34" charset="0"/>
              </a:rPr>
              <a:t>why.</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must ensure that your answer is in the context of the business the question is about, as these types of questions will allocate marks for knowledge, application and analysis as </a:t>
            </a:r>
            <a:r>
              <a:rPr lang="en-GB" sz="2400" dirty="0" smtClean="0">
                <a:latin typeface="Arial" panose="020B0604020202020204" pitchFamily="34" charset="0"/>
                <a:cs typeface="Arial" panose="020B0604020202020204" pitchFamily="34" charset="0"/>
              </a:rPr>
              <a:t>well.</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846399"/>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10819</TotalTime>
  <Words>2385</Words>
  <Application>Microsoft Office PowerPoint</Application>
  <PresentationFormat>Widescreen</PresentationFormat>
  <Paragraphs>139</Paragraphs>
  <Slides>18</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Liz Duncombe</cp:lastModifiedBy>
  <cp:revision>268</cp:revision>
  <cp:lastPrinted>2018-01-14T21:28:16Z</cp:lastPrinted>
  <dcterms:created xsi:type="dcterms:W3CDTF">2018-01-14T21:11:47Z</dcterms:created>
  <dcterms:modified xsi:type="dcterms:W3CDTF">2019-07-10T16:01:12Z</dcterms:modified>
</cp:coreProperties>
</file>