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2"/>
  </p:notesMasterIdLst>
  <p:handoutMasterIdLst>
    <p:handoutMasterId r:id="rId23"/>
  </p:handoutMasterIdLst>
  <p:sldIdLst>
    <p:sldId id="298" r:id="rId6"/>
    <p:sldId id="370" r:id="rId7"/>
    <p:sldId id="308" r:id="rId8"/>
    <p:sldId id="318" r:id="rId9"/>
    <p:sldId id="336" r:id="rId10"/>
    <p:sldId id="338" r:id="rId11"/>
    <p:sldId id="345" r:id="rId12"/>
    <p:sldId id="346" r:id="rId13"/>
    <p:sldId id="337" r:id="rId14"/>
    <p:sldId id="347" r:id="rId15"/>
    <p:sldId id="352" r:id="rId16"/>
    <p:sldId id="348" r:id="rId17"/>
    <p:sldId id="307" r:id="rId18"/>
    <p:sldId id="350" r:id="rId19"/>
    <p:sldId id="343" r:id="rId20"/>
    <p:sldId id="3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FAE0DA"/>
    <a:srgbClr val="006600"/>
    <a:srgbClr val="D7FDF5"/>
    <a:srgbClr val="FACB2E"/>
    <a:srgbClr val="CC59AA"/>
    <a:srgbClr val="00BDB6"/>
    <a:srgbClr val="5E0A4F"/>
    <a:srgbClr val="CC59B0"/>
    <a:srgbClr val="F9D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B2019-301E-4447-B495-2785BD0D5B71}" v="7" dt="2025-07-29T15:16:47.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29/07/2025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2" name="Content Placeholder 1">
            <a:extLst>
              <a:ext uri="{FF2B5EF4-FFF2-40B4-BE49-F238E27FC236}">
                <a16:creationId xmlns:a16="http://schemas.microsoft.com/office/drawing/2014/main" id="{3CF19723-0794-5E94-14CD-E5DDB9A0713D}"/>
              </a:ext>
            </a:extLst>
          </p:cNvPr>
          <p:cNvGraphicFramePr>
            <a:graphicFrameLocks noGrp="1"/>
          </p:cNvGraphicFramePr>
          <p:nvPr>
            <p:ph idx="1"/>
            <p:extLst>
              <p:ext uri="{D42A27DB-BD31-4B8C-83A1-F6EECF244321}">
                <p14:modId xmlns:p14="http://schemas.microsoft.com/office/powerpoint/2010/main" val="3545561877"/>
              </p:ext>
            </p:extLst>
          </p:nvPr>
        </p:nvGraphicFramePr>
        <p:xfrm>
          <a:off x="838200" y="4255129"/>
          <a:ext cx="10515600" cy="186501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832027675"/>
                    </a:ext>
                  </a:extLst>
                </a:gridCol>
              </a:tblGrid>
              <a:tr h="1865014">
                <a:tc>
                  <a:txBody>
                    <a:bodyPr/>
                    <a:lstStyle/>
                    <a:p>
                      <a:pPr algn="ctr">
                        <a:lnSpc>
                          <a:spcPct val="110000"/>
                        </a:lnSpc>
                        <a:buNone/>
                      </a:pPr>
                      <a:r>
                        <a:rPr lang="en-GB" sz="2800" dirty="0">
                          <a:effectLst/>
                        </a:rPr>
                        <a:t> </a:t>
                      </a:r>
                    </a:p>
                    <a:p>
                      <a:pPr algn="ctr">
                        <a:lnSpc>
                          <a:spcPct val="110000"/>
                        </a:lnSpc>
                        <a:buNone/>
                      </a:pPr>
                      <a:endParaRPr lang="en-GB" sz="800" dirty="0">
                        <a:effectLst/>
                      </a:endParaRPr>
                    </a:p>
                    <a:p>
                      <a:pPr algn="ctr">
                        <a:lnSpc>
                          <a:spcPct val="110000"/>
                        </a:lnSpc>
                        <a:buNone/>
                      </a:pPr>
                      <a:r>
                        <a:rPr lang="en-GB" sz="2800" dirty="0">
                          <a:solidFill>
                            <a:schemeClr val="bg1"/>
                          </a:solidFill>
                          <a:effectLst/>
                        </a:rPr>
                        <a:t>Persuasive writing</a:t>
                      </a:r>
                    </a:p>
                    <a:p>
                      <a:pPr algn="ctr">
                        <a:lnSpc>
                          <a:spcPct val="110000"/>
                        </a:lnSpc>
                        <a:buNone/>
                      </a:pPr>
                      <a:endParaRPr lang="en-GB" sz="2800" dirty="0">
                        <a:effectLst/>
                      </a:endParaRPr>
                    </a:p>
                  </a:txBody>
                  <a:tcPr marL="114300" marR="114300" marT="0" marB="0">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819D-C719-92F7-62D6-8A8C31B7C625}"/>
              </a:ext>
            </a:extLst>
          </p:cNvPr>
          <p:cNvSpPr>
            <a:spLocks noGrp="1"/>
          </p:cNvSpPr>
          <p:nvPr>
            <p:ph type="title"/>
          </p:nvPr>
        </p:nvSpPr>
        <p:spPr>
          <a:xfrm>
            <a:off x="2053390" y="0"/>
            <a:ext cx="9954947" cy="720000"/>
          </a:xfrm>
        </p:spPr>
        <p:txBody>
          <a:bodyPr>
            <a:normAutofit/>
          </a:bodyPr>
          <a:lstStyle/>
          <a:p>
            <a:r>
              <a:rPr lang="en-GB" sz="2400" dirty="0">
                <a:latin typeface="+mn-lt"/>
              </a:rPr>
              <a:t>A Teacher’s View: Social media does more harm than good.</a:t>
            </a:r>
          </a:p>
        </p:txBody>
      </p:sp>
      <p:sp>
        <p:nvSpPr>
          <p:cNvPr id="3" name="Content Placeholder 2">
            <a:extLst>
              <a:ext uri="{FF2B5EF4-FFF2-40B4-BE49-F238E27FC236}">
                <a16:creationId xmlns:a16="http://schemas.microsoft.com/office/drawing/2014/main" id="{F27363E5-062A-6643-6D51-AE25C872769B}"/>
              </a:ext>
            </a:extLst>
          </p:cNvPr>
          <p:cNvSpPr>
            <a:spLocks noGrp="1"/>
          </p:cNvSpPr>
          <p:nvPr>
            <p:ph sz="half" idx="1"/>
          </p:nvPr>
        </p:nvSpPr>
        <p:spPr>
          <a:xfrm>
            <a:off x="180000" y="719999"/>
            <a:ext cx="11930484" cy="6605833"/>
          </a:xfrm>
        </p:spPr>
        <p:txBody>
          <a:bodyPr>
            <a:normAutofit fontScale="77500" lnSpcReduction="20000"/>
          </a:bodyPr>
          <a:lstStyle/>
          <a:p>
            <a:pPr>
              <a:buNone/>
            </a:pPr>
            <a:r>
              <a:rPr lang="en-US" sz="2300" dirty="0">
                <a:latin typeface="+mn-lt"/>
              </a:rPr>
              <a:t>Good morning, everyone.</a:t>
            </a:r>
          </a:p>
          <a:p>
            <a:pPr>
              <a:buNone/>
            </a:pPr>
            <a:r>
              <a:rPr lang="en-US" sz="2300" dirty="0">
                <a:latin typeface="+mn-lt"/>
              </a:rPr>
              <a:t>Let me start with a simple question: If something made you anxious, distracted, and unsure of yourself, would you keep doing it every day? No? But everyday millions and millions and millions of young people like yourselves are influenced by the negative impacts of social media use.</a:t>
            </a:r>
          </a:p>
          <a:p>
            <a:pPr>
              <a:buNone/>
            </a:pPr>
            <a:r>
              <a:rPr lang="en-US" sz="2300" dirty="0">
                <a:latin typeface="+mn-lt"/>
              </a:rPr>
              <a:t>First, social media is damaging our mental health. Every day, we scroll through filtered photos, perfect holidays, and carefully curated lives, and then we compare them to our own. It’s no wonder so many young people feel like they’re not good enough. The pressure to look perfect, get likes, and stay relevant creates a constant comparison anxiety. What was meant to be fun has become a source of serious self-doubt, and even depression. And worst of all? It’s happening quietly, behind a screen, where anonymity means it's easy to hide and hard to ask for help.</a:t>
            </a:r>
          </a:p>
          <a:p>
            <a:pPr>
              <a:buNone/>
            </a:pPr>
            <a:r>
              <a:rPr lang="en-US" sz="2300" dirty="0">
                <a:latin typeface="+mn-lt"/>
              </a:rPr>
              <a:t>Second, it’s addictive. Endless scrolling, likes, and notifications are designed to hook you in and trap you, stealing time you could spend on more productive pursuits like learning, </a:t>
            </a:r>
            <a:r>
              <a:rPr lang="en-US" sz="2300" dirty="0" err="1">
                <a:latin typeface="+mn-lt"/>
              </a:rPr>
              <a:t>socialising</a:t>
            </a:r>
            <a:r>
              <a:rPr lang="en-US" sz="2300" dirty="0">
                <a:latin typeface="+mn-lt"/>
              </a:rPr>
              <a:t>, or even sleeping.</a:t>
            </a:r>
          </a:p>
          <a:p>
            <a:pPr>
              <a:buNone/>
            </a:pPr>
            <a:r>
              <a:rPr lang="en-US" sz="2300" dirty="0">
                <a:latin typeface="+mn-lt"/>
              </a:rPr>
              <a:t>Then there’s misinformation. Social media is a breeding ground for malicious misinformation. One fake post can go viral in seconds spreading </a:t>
            </a:r>
            <a:r>
              <a:rPr lang="en-US" sz="2300" dirty="0" err="1">
                <a:latin typeface="+mn-lt"/>
              </a:rPr>
              <a:t>rumours</a:t>
            </a:r>
            <a:r>
              <a:rPr lang="en-US" sz="2300" dirty="0">
                <a:latin typeface="+mn-lt"/>
              </a:rPr>
              <a:t>, lies and dangerous advice. Lies spread faster than facts. Without </a:t>
            </a:r>
            <a:r>
              <a:rPr lang="en-US" sz="2300" dirty="0" err="1">
                <a:latin typeface="+mn-lt"/>
              </a:rPr>
              <a:t>realising</a:t>
            </a:r>
            <a:r>
              <a:rPr lang="en-US" sz="2300" dirty="0">
                <a:latin typeface="+mn-lt"/>
              </a:rPr>
              <a:t> it, we become influenced by half-truths and harmful ideas. This is especially dangerous when it comes to issues like politics, mental health, or world events. People are forming opinions based on memes, not facts. And that confusion, between truth and lies, can be harmful, even life-threatening. Social media gives everyone a voice, but we must question whether they all deserve to be heard. We can become slaves to a world of unreality and gossip.</a:t>
            </a:r>
          </a:p>
          <a:p>
            <a:pPr>
              <a:buNone/>
            </a:pPr>
            <a:r>
              <a:rPr lang="en-US" sz="2300" dirty="0">
                <a:latin typeface="+mn-lt"/>
              </a:rPr>
              <a:t>Finally, social media is slowly replacing real human interaction. We’re more “connected” than ever, but we talk less. How often do you see friends sitting together, but staring at their phones? A couple out for a nice meal, eyes locked on… yes, their phones. A parent sitting in a child’s playground, fondly watching… their phone. Likes have replaced eye contact. Emojis have replaced emotion. And group chats have replaced real conversations. We’re forgetting how to read people’s faces, how to listen without distractions, and how to be present in our interactions. Friendship isn’t built on a like, it’s built on shared experiences, trust, and real, face-to-face interaction. The more we rely on screens as our connection, the more disconnected we become. </a:t>
            </a:r>
          </a:p>
          <a:p>
            <a:pPr marL="0" indent="0">
              <a:buNone/>
            </a:pPr>
            <a:r>
              <a:rPr lang="en-US" sz="2300" dirty="0">
                <a:latin typeface="+mn-lt"/>
              </a:rPr>
              <a:t>So ask yourself this: If social media was a pill with this many side-effects, would you swallow it?</a:t>
            </a:r>
          </a:p>
          <a:p>
            <a:pPr marL="0" indent="0">
              <a:buNone/>
            </a:pPr>
            <a:r>
              <a:rPr lang="en-US" sz="2300" kern="100" dirty="0">
                <a:effectLst/>
                <a:latin typeface="+mn-lt"/>
                <a:ea typeface="Aptos" panose="020B0004020202020204" pitchFamily="34" charset="0"/>
                <a:cs typeface="Times New Roman" panose="02020603050405020304" pitchFamily="18" charset="0"/>
              </a:rPr>
              <a:t>Ditch the screen and claim back your reality.</a:t>
            </a:r>
            <a:endParaRPr lang="en-GB" sz="2300" kern="100" dirty="0">
              <a:effectLst/>
              <a:latin typeface="+mn-lt"/>
              <a:ea typeface="Aptos" panose="020B0004020202020204" pitchFamily="34" charset="0"/>
              <a:cs typeface="Times New Roman" panose="02020603050405020304" pitchFamily="18" charset="0"/>
            </a:endParaRPr>
          </a:p>
          <a:p>
            <a:pPr marL="0" indent="0">
              <a:buNone/>
            </a:pPr>
            <a:br>
              <a:rPr lang="en-US" sz="1800" dirty="0"/>
            </a:br>
            <a:endParaRPr lang="en-GB" dirty="0"/>
          </a:p>
        </p:txBody>
      </p:sp>
    </p:spTree>
    <p:extLst>
      <p:ext uri="{BB962C8B-B14F-4D97-AF65-F5344CB8AC3E}">
        <p14:creationId xmlns:p14="http://schemas.microsoft.com/office/powerpoint/2010/main" val="44092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118A-002D-6D04-3226-25D40BE9A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8B949-03E7-9E1A-A388-0752DE6F5A7D}"/>
              </a:ext>
            </a:extLst>
          </p:cNvPr>
          <p:cNvSpPr>
            <a:spLocks noGrp="1"/>
          </p:cNvSpPr>
          <p:nvPr>
            <p:ph type="title"/>
          </p:nvPr>
        </p:nvSpPr>
        <p:spPr>
          <a:xfrm>
            <a:off x="161894" y="823481"/>
            <a:ext cx="11699999" cy="720000"/>
          </a:xfrm>
        </p:spPr>
        <p:txBody>
          <a:bodyPr>
            <a:normAutofit fontScale="90000"/>
          </a:bodyPr>
          <a:lstStyle/>
          <a:p>
            <a:r>
              <a:rPr lang="en-GB" dirty="0">
                <a:latin typeface="+mn-lt"/>
              </a:rPr>
              <a:t>Key persuasion points: </a:t>
            </a:r>
            <a:br>
              <a:rPr lang="en-GB" dirty="0">
                <a:latin typeface="+mn-lt"/>
              </a:rPr>
            </a:br>
            <a:r>
              <a:rPr lang="en-GB" sz="2700" dirty="0">
                <a:latin typeface="+mn-lt"/>
              </a:rPr>
              <a:t>Use your planning worksheet to record the key points in the teacher’s persuasive speech.</a:t>
            </a:r>
          </a:p>
        </p:txBody>
      </p:sp>
      <p:graphicFrame>
        <p:nvGraphicFramePr>
          <p:cNvPr id="5" name="Table 4">
            <a:extLst>
              <a:ext uri="{FF2B5EF4-FFF2-40B4-BE49-F238E27FC236}">
                <a16:creationId xmlns:a16="http://schemas.microsoft.com/office/drawing/2014/main" id="{E7401A2A-401D-95C6-3A3E-0BDD72E7682B}"/>
              </a:ext>
            </a:extLst>
          </p:cNvPr>
          <p:cNvGraphicFramePr>
            <a:graphicFrameLocks noGrp="1"/>
          </p:cNvGraphicFramePr>
          <p:nvPr>
            <p:extLst>
              <p:ext uri="{D42A27DB-BD31-4B8C-83A1-F6EECF244321}">
                <p14:modId xmlns:p14="http://schemas.microsoft.com/office/powerpoint/2010/main" val="3652593609"/>
              </p:ext>
            </p:extLst>
          </p:nvPr>
        </p:nvGraphicFramePr>
        <p:xfrm>
          <a:off x="1573619" y="2119396"/>
          <a:ext cx="8654902" cy="4277887"/>
        </p:xfrm>
        <a:graphic>
          <a:graphicData uri="http://schemas.openxmlformats.org/drawingml/2006/table">
            <a:tbl>
              <a:tblPr firstRow="1" firstCol="1" bandRow="1">
                <a:tableStyleId>{5940675A-B579-460E-94D1-54222C63F5DA}</a:tableStyleId>
              </a:tblPr>
              <a:tblGrid>
                <a:gridCol w="4327451">
                  <a:extLst>
                    <a:ext uri="{9D8B030D-6E8A-4147-A177-3AD203B41FA5}">
                      <a16:colId xmlns:a16="http://schemas.microsoft.com/office/drawing/2014/main" val="3565647794"/>
                    </a:ext>
                  </a:extLst>
                </a:gridCol>
                <a:gridCol w="4327451">
                  <a:extLst>
                    <a:ext uri="{9D8B030D-6E8A-4147-A177-3AD203B41FA5}">
                      <a16:colId xmlns:a16="http://schemas.microsoft.com/office/drawing/2014/main" val="1121343872"/>
                    </a:ext>
                  </a:extLst>
                </a:gridCol>
              </a:tblGrid>
              <a:tr h="240782">
                <a:tc>
                  <a:txBody>
                    <a:bodyPr/>
                    <a:lstStyle/>
                    <a:p>
                      <a:pPr marL="0" lvl="0" indent="0">
                        <a:lnSpc>
                          <a:spcPct val="107000"/>
                        </a:lnSpc>
                        <a:buFont typeface="+mj-lt"/>
                        <a:buNone/>
                      </a:pPr>
                      <a:r>
                        <a:rPr lang="en-GB" sz="1400" kern="100" dirty="0">
                          <a:effectLst/>
                        </a:rPr>
                        <a:t>1. Teacher’s key point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marL="0" lvl="0" indent="0">
                        <a:lnSpc>
                          <a:spcPct val="107000"/>
                        </a:lnSpc>
                        <a:spcAft>
                          <a:spcPts val="800"/>
                        </a:spcAft>
                        <a:buFont typeface="+mj-lt"/>
                        <a:buNone/>
                      </a:pPr>
                      <a:r>
                        <a:rPr lang="en-GB" sz="1400" kern="100" dirty="0">
                          <a:effectLst/>
                        </a:rPr>
                        <a:t>2. Your counter point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538154775"/>
                  </a:ext>
                </a:extLst>
              </a:tr>
              <a:tr h="993536">
                <a:tc>
                  <a:txBody>
                    <a:bodyPr/>
                    <a:lstStyle/>
                    <a:p>
                      <a:pPr>
                        <a:lnSpc>
                          <a:spcPct val="107000"/>
                        </a:lnSpc>
                        <a:spcAft>
                          <a:spcPts val="800"/>
                        </a:spcAft>
                        <a:buNone/>
                      </a:pPr>
                      <a:r>
                        <a:rPr lang="en-GB" sz="1400" kern="100" dirty="0">
                          <a:effectLst/>
                        </a:rPr>
                        <a:t>a)</a:t>
                      </a:r>
                    </a:p>
                  </a:txBody>
                  <a:tcPr marL="38754" marR="38754" marT="0" marB="0"/>
                </a:tc>
                <a:tc>
                  <a:txBody>
                    <a:bodyPr/>
                    <a:lstStyle/>
                    <a:p>
                      <a:pPr>
                        <a:lnSpc>
                          <a:spcPct val="107000"/>
                        </a:lnSpc>
                        <a:spcAft>
                          <a:spcPts val="800"/>
                        </a:spcAft>
                        <a:buNone/>
                      </a:pPr>
                      <a:r>
                        <a:rPr lang="en-GB" sz="1400" kern="100" dirty="0">
                          <a:effectLst/>
                        </a:rPr>
                        <a:t> a)</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1371626838"/>
                  </a:ext>
                </a:extLst>
              </a:tr>
              <a:tr h="960051">
                <a:tc>
                  <a:txBody>
                    <a:bodyPr/>
                    <a:lstStyle/>
                    <a:p>
                      <a:pPr>
                        <a:lnSpc>
                          <a:spcPct val="107000"/>
                        </a:lnSpc>
                        <a:spcAft>
                          <a:spcPts val="800"/>
                        </a:spcAft>
                        <a:buNone/>
                      </a:pPr>
                      <a:r>
                        <a:rPr lang="en-GB" sz="1400" kern="100" dirty="0">
                          <a:effectLst/>
                        </a:rPr>
                        <a:t> b)</a:t>
                      </a:r>
                    </a:p>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 </a:t>
                      </a:r>
                    </a:p>
                  </a:txBody>
                  <a:tcPr marL="38754" marR="38754" marT="0" marB="0"/>
                </a:tc>
                <a:tc>
                  <a:txBody>
                    <a:bodyPr/>
                    <a:lstStyle/>
                    <a:p>
                      <a:pPr>
                        <a:lnSpc>
                          <a:spcPct val="107000"/>
                        </a:lnSpc>
                        <a:spcAft>
                          <a:spcPts val="800"/>
                        </a:spcAft>
                        <a:buNone/>
                      </a:pPr>
                      <a:r>
                        <a:rPr lang="en-GB" sz="1400" kern="100" dirty="0">
                          <a:effectLst/>
                        </a:rPr>
                        <a:t> b)</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2516102449"/>
                  </a:ext>
                </a:extLst>
              </a:tr>
              <a:tr h="1041759">
                <a:tc>
                  <a:txBody>
                    <a:bodyPr/>
                    <a:lstStyle/>
                    <a:p>
                      <a:pPr>
                        <a:lnSpc>
                          <a:spcPct val="107000"/>
                        </a:lnSpc>
                        <a:spcAft>
                          <a:spcPts val="800"/>
                        </a:spcAft>
                        <a:buNone/>
                      </a:pPr>
                      <a:r>
                        <a:rPr lang="en-GB" sz="1400" kern="100" dirty="0">
                          <a:effectLst/>
                        </a:rPr>
                        <a:t> c)</a:t>
                      </a:r>
                    </a:p>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a:lnSpc>
                          <a:spcPct val="107000"/>
                        </a:lnSpc>
                        <a:spcAft>
                          <a:spcPts val="800"/>
                        </a:spcAft>
                        <a:buNone/>
                      </a:pPr>
                      <a:r>
                        <a:rPr lang="en-GB" sz="1400" kern="100" dirty="0">
                          <a:effectLst/>
                        </a:rPr>
                        <a:t> c)</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3383504698"/>
                  </a:ext>
                </a:extLst>
              </a:tr>
              <a:tr h="1041759">
                <a:tc>
                  <a:txBody>
                    <a:bodyPr/>
                    <a:lstStyle/>
                    <a:p>
                      <a:pPr>
                        <a:lnSpc>
                          <a:spcPct val="107000"/>
                        </a:lnSpc>
                        <a:spcAft>
                          <a:spcPts val="800"/>
                        </a:spcAft>
                        <a:buNone/>
                      </a:pPr>
                      <a:r>
                        <a:rPr lang="en-GB" sz="1400" kern="100" dirty="0">
                          <a:effectLst/>
                        </a:rPr>
                        <a:t>d)</a:t>
                      </a:r>
                    </a:p>
                    <a:p>
                      <a:pPr>
                        <a:lnSpc>
                          <a:spcPct val="107000"/>
                        </a:lnSpc>
                        <a:spcAft>
                          <a:spcPts val="800"/>
                        </a:spcAft>
                        <a:buNone/>
                      </a:pPr>
                      <a:endParaRPr lang="en-GB" sz="1400" kern="100" dirty="0">
                        <a:effectLst/>
                      </a:endParaRPr>
                    </a:p>
                    <a:p>
                      <a:pPr>
                        <a:lnSpc>
                          <a:spcPct val="107000"/>
                        </a:lnSpc>
                        <a:spcAft>
                          <a:spcPts val="800"/>
                        </a:spcAft>
                        <a:buNone/>
                      </a:pPr>
                      <a:r>
                        <a:rPr lang="en-GB" sz="1400" kern="100" dirty="0">
                          <a:effectLst/>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a:lnSpc>
                          <a:spcPct val="107000"/>
                        </a:lnSpc>
                        <a:spcAft>
                          <a:spcPts val="800"/>
                        </a:spcAft>
                        <a:buNone/>
                      </a:pPr>
                      <a:r>
                        <a:rPr lang="en-GB" sz="1400" kern="100" dirty="0">
                          <a:effectLst/>
                        </a:rPr>
                        <a:t> d)</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4261541405"/>
                  </a:ext>
                </a:extLst>
              </a:tr>
            </a:tbl>
          </a:graphicData>
        </a:graphic>
      </p:graphicFrame>
      <p:sp>
        <p:nvSpPr>
          <p:cNvPr id="6" name="Arrow: Down 5">
            <a:extLst>
              <a:ext uri="{FF2B5EF4-FFF2-40B4-BE49-F238E27FC236}">
                <a16:creationId xmlns:a16="http://schemas.microsoft.com/office/drawing/2014/main" id="{40C0B1C5-CECC-9527-A75B-91A024F216C4}"/>
              </a:ext>
            </a:extLst>
          </p:cNvPr>
          <p:cNvSpPr/>
          <p:nvPr/>
        </p:nvSpPr>
        <p:spPr>
          <a:xfrm>
            <a:off x="4198282" y="1663039"/>
            <a:ext cx="435935" cy="659218"/>
          </a:xfrm>
          <a:prstGeom prst="downArrow">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91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0152-53B2-3366-8FED-86EF57ABD110}"/>
              </a:ext>
            </a:extLst>
          </p:cNvPr>
          <p:cNvSpPr>
            <a:spLocks noGrp="1"/>
          </p:cNvSpPr>
          <p:nvPr>
            <p:ph type="title"/>
          </p:nvPr>
        </p:nvSpPr>
        <p:spPr/>
        <p:txBody>
          <a:bodyPr>
            <a:normAutofit/>
          </a:bodyPr>
          <a:lstStyle/>
          <a:p>
            <a:r>
              <a:rPr lang="en-GB" sz="2400" dirty="0">
                <a:latin typeface="+mn-lt"/>
              </a:rPr>
              <a:t>Your worksheet should look like this.      Now develop your counter ideas… </a:t>
            </a:r>
          </a:p>
        </p:txBody>
      </p:sp>
      <p:graphicFrame>
        <p:nvGraphicFramePr>
          <p:cNvPr id="5" name="Table 4">
            <a:extLst>
              <a:ext uri="{FF2B5EF4-FFF2-40B4-BE49-F238E27FC236}">
                <a16:creationId xmlns:a16="http://schemas.microsoft.com/office/drawing/2014/main" id="{4DD43085-8100-054C-F51D-8C704821AEA3}"/>
              </a:ext>
            </a:extLst>
          </p:cNvPr>
          <p:cNvGraphicFramePr>
            <a:graphicFrameLocks noGrp="1"/>
          </p:cNvGraphicFramePr>
          <p:nvPr>
            <p:extLst>
              <p:ext uri="{D42A27DB-BD31-4B8C-83A1-F6EECF244321}">
                <p14:modId xmlns:p14="http://schemas.microsoft.com/office/powerpoint/2010/main" val="1266779761"/>
              </p:ext>
            </p:extLst>
          </p:nvPr>
        </p:nvGraphicFramePr>
        <p:xfrm>
          <a:off x="1555512" y="2128491"/>
          <a:ext cx="8654902" cy="4342743"/>
        </p:xfrm>
        <a:graphic>
          <a:graphicData uri="http://schemas.openxmlformats.org/drawingml/2006/table">
            <a:tbl>
              <a:tblPr firstRow="1" firstCol="1" bandRow="1">
                <a:tableStyleId>{5940675A-B579-460E-94D1-54222C63F5DA}</a:tableStyleId>
              </a:tblPr>
              <a:tblGrid>
                <a:gridCol w="4327451">
                  <a:extLst>
                    <a:ext uri="{9D8B030D-6E8A-4147-A177-3AD203B41FA5}">
                      <a16:colId xmlns:a16="http://schemas.microsoft.com/office/drawing/2014/main" val="3565647794"/>
                    </a:ext>
                  </a:extLst>
                </a:gridCol>
                <a:gridCol w="4327451">
                  <a:extLst>
                    <a:ext uri="{9D8B030D-6E8A-4147-A177-3AD203B41FA5}">
                      <a16:colId xmlns:a16="http://schemas.microsoft.com/office/drawing/2014/main" val="1121343872"/>
                    </a:ext>
                  </a:extLst>
                </a:gridCol>
              </a:tblGrid>
              <a:tr h="240782">
                <a:tc>
                  <a:txBody>
                    <a:bodyPr/>
                    <a:lstStyle/>
                    <a:p>
                      <a:pPr marL="0" lvl="0" indent="0">
                        <a:lnSpc>
                          <a:spcPct val="107000"/>
                        </a:lnSpc>
                        <a:buFont typeface="+mj-lt"/>
                        <a:buNone/>
                      </a:pPr>
                      <a:r>
                        <a:rPr lang="en-GB" sz="1400" kern="100" dirty="0">
                          <a:effectLst/>
                        </a:rPr>
                        <a:t>1. Teacher’s key point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marL="0" lvl="0" indent="0">
                        <a:lnSpc>
                          <a:spcPct val="107000"/>
                        </a:lnSpc>
                        <a:spcAft>
                          <a:spcPts val="800"/>
                        </a:spcAft>
                        <a:buFont typeface="+mj-lt"/>
                        <a:buNone/>
                      </a:pPr>
                      <a:r>
                        <a:rPr lang="en-GB" sz="1400" kern="100" dirty="0">
                          <a:effectLst/>
                        </a:rPr>
                        <a:t>2. Your counter point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538154775"/>
                  </a:ext>
                </a:extLst>
              </a:tr>
              <a:tr h="993536">
                <a:tc>
                  <a:txBody>
                    <a:bodyPr/>
                    <a:lstStyle/>
                    <a:p>
                      <a:pPr>
                        <a:lnSpc>
                          <a:spcPct val="107000"/>
                        </a:lnSpc>
                        <a:spcAft>
                          <a:spcPts val="800"/>
                        </a:spcAft>
                        <a:buNone/>
                      </a:pPr>
                      <a:endParaRPr lang="en-GB" sz="1400" kern="100" dirty="0">
                        <a:effectLst/>
                      </a:endParaRPr>
                    </a:p>
                    <a:p>
                      <a:pPr>
                        <a:lnSpc>
                          <a:spcPct val="107000"/>
                        </a:lnSpc>
                        <a:spcAft>
                          <a:spcPts val="800"/>
                        </a:spcAft>
                        <a:buNone/>
                      </a:pPr>
                      <a:r>
                        <a:rPr lang="en-GB" sz="1400" kern="100" dirty="0">
                          <a:effectLst/>
                        </a:rPr>
                        <a:t>a) Social media can cause great damage to our mental health.</a:t>
                      </a:r>
                    </a:p>
                  </a:txBody>
                  <a:tcPr marL="38754" marR="38754" marT="0" marB="0"/>
                </a:tc>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a)</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1371626838"/>
                  </a:ext>
                </a:extLst>
              </a:tr>
              <a:tr h="960051">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b) Social media is highly addictive.</a:t>
                      </a:r>
                    </a:p>
                    <a:p>
                      <a:pPr>
                        <a:lnSpc>
                          <a:spcPct val="107000"/>
                        </a:lnSpc>
                        <a:spcAft>
                          <a:spcPts val="800"/>
                        </a:spcAft>
                        <a:buNone/>
                      </a:pPr>
                      <a:r>
                        <a:rPr lang="en-GB" sz="1400" kern="100" dirty="0">
                          <a:effectLst/>
                        </a:rPr>
                        <a:t> </a:t>
                      </a:r>
                    </a:p>
                  </a:txBody>
                  <a:tcPr marL="38754" marR="38754" marT="0" marB="0"/>
                </a:tc>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b)</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2516102449"/>
                  </a:ext>
                </a:extLst>
              </a:tr>
              <a:tr h="1041759">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c) Social media is full of misinformation.</a:t>
                      </a:r>
                    </a:p>
                    <a:p>
                      <a:pPr>
                        <a:lnSpc>
                          <a:spcPct val="107000"/>
                        </a:lnSpc>
                        <a:spcAft>
                          <a:spcPts val="800"/>
                        </a:spcAft>
                        <a:buNone/>
                      </a:pPr>
                      <a:r>
                        <a:rPr lang="en-GB" sz="1400" kern="100" dirty="0">
                          <a:effectLst/>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c)</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3383504698"/>
                  </a:ext>
                </a:extLst>
              </a:tr>
              <a:tr h="1041759">
                <a:tc>
                  <a:txBody>
                    <a:bodyPr/>
                    <a:lstStyle/>
                    <a:p>
                      <a:pPr>
                        <a:lnSpc>
                          <a:spcPct val="107000"/>
                        </a:lnSpc>
                        <a:spcAft>
                          <a:spcPts val="800"/>
                        </a:spcAft>
                        <a:buNone/>
                      </a:pPr>
                      <a:endParaRPr lang="en-GB" sz="1400" kern="100" dirty="0">
                        <a:effectLst/>
                      </a:endParaRPr>
                    </a:p>
                    <a:p>
                      <a:pPr>
                        <a:lnSpc>
                          <a:spcPct val="107000"/>
                        </a:lnSpc>
                        <a:spcAft>
                          <a:spcPts val="800"/>
                        </a:spcAft>
                        <a:buNone/>
                      </a:pPr>
                      <a:r>
                        <a:rPr lang="en-GB" sz="1400" kern="100" dirty="0">
                          <a:effectLst/>
                        </a:rPr>
                        <a:t>d) Social media add to our growing disconnection whilst appearing to connect us.</a:t>
                      </a:r>
                    </a:p>
                    <a:p>
                      <a:pPr>
                        <a:lnSpc>
                          <a:spcPct val="107000"/>
                        </a:lnSpc>
                        <a:spcAft>
                          <a:spcPts val="800"/>
                        </a:spcAft>
                        <a:buNone/>
                      </a:pPr>
                      <a:r>
                        <a:rPr lang="en-GB" sz="1400" kern="100" dirty="0">
                          <a:effectLst/>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tc>
                  <a:txBody>
                    <a:bodyPr/>
                    <a:lstStyle/>
                    <a:p>
                      <a:pPr>
                        <a:lnSpc>
                          <a:spcPct val="107000"/>
                        </a:lnSpc>
                        <a:spcAft>
                          <a:spcPts val="800"/>
                        </a:spcAft>
                        <a:buNone/>
                      </a:pPr>
                      <a:r>
                        <a:rPr lang="en-GB" sz="1400" kern="100" dirty="0">
                          <a:effectLst/>
                        </a:rPr>
                        <a:t> </a:t>
                      </a:r>
                    </a:p>
                    <a:p>
                      <a:pPr>
                        <a:lnSpc>
                          <a:spcPct val="107000"/>
                        </a:lnSpc>
                        <a:spcAft>
                          <a:spcPts val="800"/>
                        </a:spcAft>
                        <a:buNone/>
                      </a:pPr>
                      <a:r>
                        <a:rPr lang="en-GB" sz="1400" kern="100" dirty="0">
                          <a:effectLst/>
                        </a:rPr>
                        <a:t>d)</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754" marR="38754" marT="0" marB="0"/>
                </a:tc>
                <a:extLst>
                  <a:ext uri="{0D108BD9-81ED-4DB2-BD59-A6C34878D82A}">
                    <a16:rowId xmlns:a16="http://schemas.microsoft.com/office/drawing/2014/main" val="4261541405"/>
                  </a:ext>
                </a:extLst>
              </a:tr>
            </a:tbl>
          </a:graphicData>
        </a:graphic>
      </p:graphicFrame>
      <p:sp>
        <p:nvSpPr>
          <p:cNvPr id="6" name="Arrow: Down 5">
            <a:extLst>
              <a:ext uri="{FF2B5EF4-FFF2-40B4-BE49-F238E27FC236}">
                <a16:creationId xmlns:a16="http://schemas.microsoft.com/office/drawing/2014/main" id="{622FC46C-DBE2-B72D-144E-B88AF725D60E}"/>
              </a:ext>
            </a:extLst>
          </p:cNvPr>
          <p:cNvSpPr/>
          <p:nvPr/>
        </p:nvSpPr>
        <p:spPr>
          <a:xfrm>
            <a:off x="4136066" y="1623182"/>
            <a:ext cx="435935" cy="659218"/>
          </a:xfrm>
          <a:prstGeom prst="downArrow">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126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AE54A6-3BE8-2185-0F14-F8AB42FE9601}"/>
              </a:ext>
            </a:extLst>
          </p:cNvPr>
          <p:cNvSpPr>
            <a:spLocks noGrp="1"/>
          </p:cNvSpPr>
          <p:nvPr>
            <p:ph type="title"/>
          </p:nvPr>
        </p:nvSpPr>
        <p:spPr>
          <a:xfrm>
            <a:off x="178420" y="747293"/>
            <a:ext cx="5580000" cy="720000"/>
          </a:xfrm>
        </p:spPr>
        <p:txBody>
          <a:bodyPr/>
          <a:lstStyle/>
          <a:p>
            <a:r>
              <a:rPr lang="en-GB" sz="3600" dirty="0">
                <a:latin typeface="+mn-lt"/>
              </a:rPr>
              <a:t>Your turn…</a:t>
            </a:r>
            <a:endParaRPr lang="en-US" sz="3600" dirty="0">
              <a:latin typeface="+mn-lt"/>
            </a:endParaRPr>
          </a:p>
        </p:txBody>
      </p:sp>
      <p:sp>
        <p:nvSpPr>
          <p:cNvPr id="2" name="Text Placeholder 1">
            <a:extLst>
              <a:ext uri="{FF2B5EF4-FFF2-40B4-BE49-F238E27FC236}">
                <a16:creationId xmlns:a16="http://schemas.microsoft.com/office/drawing/2014/main" id="{5E12151D-E29A-FDF0-294D-5091731AA87F}"/>
              </a:ext>
            </a:extLst>
          </p:cNvPr>
          <p:cNvSpPr>
            <a:spLocks noGrp="1"/>
          </p:cNvSpPr>
          <p:nvPr>
            <p:ph idx="1"/>
          </p:nvPr>
        </p:nvSpPr>
        <p:spPr>
          <a:xfrm>
            <a:off x="178420" y="1467293"/>
            <a:ext cx="5580000" cy="5220586"/>
          </a:xfrm>
        </p:spPr>
        <p:txBody>
          <a:bodyPr>
            <a:normAutofit/>
          </a:bodyPr>
          <a:lstStyle/>
          <a:p>
            <a:pPr marL="0" indent="0">
              <a:buNone/>
            </a:pPr>
            <a:r>
              <a:rPr lang="en-US" dirty="0"/>
              <a:t>Read this </a:t>
            </a:r>
            <a:r>
              <a:rPr lang="en-US" dirty="0">
                <a:highlight>
                  <a:srgbClr val="00FFFF"/>
                </a:highlight>
              </a:rPr>
              <a:t>teacher’</a:t>
            </a:r>
            <a:r>
              <a:rPr lang="en-US" dirty="0"/>
              <a:t>s speech about the negative impacts of social media and write a counter </a:t>
            </a:r>
            <a:r>
              <a:rPr lang="en-US" dirty="0">
                <a:highlight>
                  <a:srgbClr val="FFFF00"/>
                </a:highlight>
              </a:rPr>
              <a:t>speech</a:t>
            </a:r>
            <a:r>
              <a:rPr lang="en-US" dirty="0"/>
              <a:t> to </a:t>
            </a:r>
            <a:r>
              <a:rPr lang="en-US" dirty="0">
                <a:highlight>
                  <a:srgbClr val="FF00FF"/>
                </a:highlight>
              </a:rPr>
              <a:t>persuade</a:t>
            </a:r>
            <a:r>
              <a:rPr lang="en-US" dirty="0"/>
              <a:t> them to change their mind about what they have said. </a:t>
            </a:r>
          </a:p>
          <a:p>
            <a:pPr marL="0" indent="0">
              <a:buNone/>
            </a:pPr>
            <a:r>
              <a:rPr lang="en-US" i="1" dirty="0"/>
              <a:t>In your discussion you will need to evaluate the ideas and opinions presented in the speech and </a:t>
            </a:r>
            <a:r>
              <a:rPr lang="en-US" i="1" dirty="0" err="1"/>
              <a:t>centre</a:t>
            </a:r>
            <a:r>
              <a:rPr lang="en-US" i="1" dirty="0"/>
              <a:t> your arguments around what they have said.</a:t>
            </a:r>
          </a:p>
          <a:p>
            <a:pPr marL="0" indent="0">
              <a:buNone/>
            </a:pPr>
            <a:endParaRPr lang="en-US" i="1" dirty="0"/>
          </a:p>
        </p:txBody>
      </p:sp>
      <p:sp>
        <p:nvSpPr>
          <p:cNvPr id="4" name="Text Placeholder 3">
            <a:extLst>
              <a:ext uri="{FF2B5EF4-FFF2-40B4-BE49-F238E27FC236}">
                <a16:creationId xmlns:a16="http://schemas.microsoft.com/office/drawing/2014/main" id="{9630AC9F-6198-3171-EC07-9194D7A14AEC}"/>
              </a:ext>
            </a:extLst>
          </p:cNvPr>
          <p:cNvSpPr>
            <a:spLocks noGrp="1"/>
          </p:cNvSpPr>
          <p:nvPr>
            <p:ph type="body" sz="quarter" idx="10"/>
          </p:nvPr>
        </p:nvSpPr>
        <p:spPr>
          <a:xfrm>
            <a:off x="6116320" y="893135"/>
            <a:ext cx="6075680" cy="3485825"/>
          </a:xfrm>
        </p:spPr>
        <p:txBody>
          <a:bodyPr>
            <a:normAutofit/>
          </a:bodyPr>
          <a:lstStyle/>
          <a:p>
            <a:r>
              <a:rPr lang="en-GB" sz="4000" dirty="0"/>
              <a:t>Planning</a:t>
            </a:r>
          </a:p>
        </p:txBody>
      </p:sp>
      <p:sp>
        <p:nvSpPr>
          <p:cNvPr id="3" name="Text Placeholder 2">
            <a:extLst>
              <a:ext uri="{FF2B5EF4-FFF2-40B4-BE49-F238E27FC236}">
                <a16:creationId xmlns:a16="http://schemas.microsoft.com/office/drawing/2014/main" id="{B2354901-1AD5-C28A-2EBA-2B36E0DDADFA}"/>
              </a:ext>
            </a:extLst>
          </p:cNvPr>
          <p:cNvSpPr>
            <a:spLocks noGrp="1"/>
          </p:cNvSpPr>
          <p:nvPr>
            <p:ph type="body" sz="quarter" idx="11"/>
          </p:nvPr>
        </p:nvSpPr>
        <p:spPr>
          <a:xfrm>
            <a:off x="6265648" y="1736177"/>
            <a:ext cx="6085840" cy="4813479"/>
          </a:xfrm>
        </p:spPr>
        <p:txBody>
          <a:bodyPr>
            <a:normAutofit lnSpcReduction="10000"/>
          </a:bodyPr>
          <a:lstStyle/>
          <a:p>
            <a:r>
              <a:rPr lang="en-GB" b="1" dirty="0"/>
              <a:t>Putting it all together:</a:t>
            </a:r>
          </a:p>
          <a:p>
            <a:r>
              <a:rPr lang="en-GB" dirty="0"/>
              <a:t>Go back to your planning worksheet.</a:t>
            </a:r>
          </a:p>
          <a:p>
            <a:r>
              <a:rPr lang="en-GB" dirty="0"/>
              <a:t>Reread the teacher’s persuasive points and your counter persuasive points – are you happy?</a:t>
            </a:r>
          </a:p>
          <a:p>
            <a:r>
              <a:rPr lang="en-GB" dirty="0"/>
              <a:t>Add any extra details/elaboration/evidence.</a:t>
            </a:r>
          </a:p>
          <a:p>
            <a:endParaRPr lang="en-GB" dirty="0"/>
          </a:p>
          <a:p>
            <a:r>
              <a:rPr lang="en-GB" dirty="0"/>
              <a:t>Now look at the final column. </a:t>
            </a:r>
          </a:p>
          <a:p>
            <a:r>
              <a:rPr lang="en-GB"/>
              <a:t>Which </a:t>
            </a:r>
            <a:r>
              <a:rPr lang="en-GB" dirty="0"/>
              <a:t>FEETCRRAMPSS would work the best with each of your ideas</a:t>
            </a:r>
            <a:r>
              <a:rPr lang="en-GB"/>
              <a:t>. </a:t>
            </a:r>
          </a:p>
          <a:p>
            <a:r>
              <a:rPr lang="en-GB"/>
              <a:t>Plan </a:t>
            </a:r>
            <a:r>
              <a:rPr lang="en-GB" dirty="0"/>
              <a:t>for your FEETCRRAMPSS and your tone.</a:t>
            </a:r>
          </a:p>
        </p:txBody>
      </p:sp>
    </p:spTree>
    <p:extLst>
      <p:ext uri="{BB962C8B-B14F-4D97-AF65-F5344CB8AC3E}">
        <p14:creationId xmlns:p14="http://schemas.microsoft.com/office/powerpoint/2010/main" val="277197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412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69EBDB-A43F-423C-B53F-CD040C210BDB}"/>
              </a:ext>
            </a:extLst>
          </p:cNvPr>
          <p:cNvSpPr txBox="1"/>
          <p:nvPr/>
        </p:nvSpPr>
        <p:spPr>
          <a:xfrm>
            <a:off x="754050" y="888893"/>
            <a:ext cx="10100931" cy="4431983"/>
          </a:xfrm>
          <a:prstGeom prst="rect">
            <a:avLst/>
          </a:prstGeom>
          <a:noFill/>
        </p:spPr>
        <p:txBody>
          <a:bodyPr wrap="square">
            <a:spAutoFit/>
          </a:bodyPr>
          <a:lstStyle/>
          <a:p>
            <a:pPr marL="0" indent="0">
              <a:buNone/>
            </a:pPr>
            <a:r>
              <a:rPr lang="en-US" sz="4000" dirty="0">
                <a:solidFill>
                  <a:schemeClr val="bg1"/>
                </a:solidFill>
              </a:rPr>
              <a:t>Exam style task</a:t>
            </a:r>
          </a:p>
          <a:p>
            <a:pPr marL="0" indent="0">
              <a:buNone/>
            </a:pPr>
            <a:endParaRPr lang="en-US" dirty="0"/>
          </a:p>
          <a:p>
            <a:pPr marL="0" indent="0">
              <a:buNone/>
            </a:pPr>
            <a:r>
              <a:rPr lang="en-US" sz="2800" dirty="0">
                <a:solidFill>
                  <a:schemeClr val="bg1"/>
                </a:solidFill>
              </a:rPr>
              <a:t>Read this </a:t>
            </a:r>
            <a:r>
              <a:rPr lang="en-US" sz="2800" dirty="0">
                <a:solidFill>
                  <a:schemeClr val="bg1"/>
                </a:solidFill>
                <a:highlight>
                  <a:srgbClr val="00FFFF"/>
                </a:highlight>
              </a:rPr>
              <a:t>teacher’</a:t>
            </a:r>
            <a:r>
              <a:rPr lang="en-US" sz="2800" dirty="0">
                <a:solidFill>
                  <a:schemeClr val="bg1"/>
                </a:solidFill>
              </a:rPr>
              <a:t>s speech about the negative impacts of social media and write a counter </a:t>
            </a:r>
            <a:r>
              <a:rPr lang="en-US" sz="2800" dirty="0">
                <a:solidFill>
                  <a:schemeClr val="bg1"/>
                </a:solidFill>
                <a:highlight>
                  <a:srgbClr val="FFFF00"/>
                </a:highlight>
              </a:rPr>
              <a:t>speech</a:t>
            </a:r>
            <a:r>
              <a:rPr lang="en-US" sz="2800" dirty="0">
                <a:solidFill>
                  <a:schemeClr val="bg1"/>
                </a:solidFill>
              </a:rPr>
              <a:t> to </a:t>
            </a:r>
            <a:r>
              <a:rPr lang="en-US" sz="2800" dirty="0">
                <a:solidFill>
                  <a:schemeClr val="bg1"/>
                </a:solidFill>
                <a:highlight>
                  <a:srgbClr val="FF00FF"/>
                </a:highlight>
              </a:rPr>
              <a:t>persuade</a:t>
            </a:r>
            <a:r>
              <a:rPr lang="en-US" sz="2800" dirty="0">
                <a:solidFill>
                  <a:schemeClr val="bg1"/>
                </a:solidFill>
              </a:rPr>
              <a:t> them to change their mind about what they have said. </a:t>
            </a:r>
            <a:r>
              <a:rPr lang="en-US" sz="2800" i="1" dirty="0">
                <a:solidFill>
                  <a:schemeClr val="bg1"/>
                </a:solidFill>
              </a:rPr>
              <a:t>In your discussion you will need to evaluate the ideas and opinions presented in the speech and </a:t>
            </a:r>
            <a:r>
              <a:rPr lang="en-US" sz="2800" i="1" dirty="0" err="1">
                <a:solidFill>
                  <a:schemeClr val="bg1"/>
                </a:solidFill>
              </a:rPr>
              <a:t>centre</a:t>
            </a:r>
            <a:r>
              <a:rPr lang="en-US" sz="2800" i="1" dirty="0">
                <a:solidFill>
                  <a:schemeClr val="bg1"/>
                </a:solidFill>
              </a:rPr>
              <a:t> your arguments around what they have said.</a:t>
            </a:r>
          </a:p>
          <a:p>
            <a:pPr marL="0" indent="0">
              <a:buNone/>
            </a:pPr>
            <a:endParaRPr lang="en-US" sz="2800" b="1" dirty="0"/>
          </a:p>
          <a:p>
            <a:pPr marL="0" indent="0">
              <a:buNone/>
            </a:pPr>
            <a:r>
              <a:rPr lang="en-US" sz="2800" b="1" dirty="0">
                <a:solidFill>
                  <a:schemeClr val="bg1"/>
                </a:solidFill>
              </a:rPr>
              <a:t>30 marks</a:t>
            </a:r>
          </a:p>
        </p:txBody>
      </p:sp>
      <p:sp>
        <p:nvSpPr>
          <p:cNvPr id="7" name="Speech Bubble: Rectangle with Corners Rounded 6">
            <a:extLst>
              <a:ext uri="{FF2B5EF4-FFF2-40B4-BE49-F238E27FC236}">
                <a16:creationId xmlns:a16="http://schemas.microsoft.com/office/drawing/2014/main" id="{73F4C444-5568-886E-50E3-C6A416D55454}"/>
              </a:ext>
            </a:extLst>
          </p:cNvPr>
          <p:cNvSpPr/>
          <p:nvPr/>
        </p:nvSpPr>
        <p:spPr>
          <a:xfrm>
            <a:off x="4768971" y="4348931"/>
            <a:ext cx="6932428" cy="1743740"/>
          </a:xfrm>
          <a:prstGeom prst="wedgeRoundRectCallout">
            <a:avLst>
              <a:gd name="adj1" fmla="val -28161"/>
              <a:gd name="adj2" fmla="val 64619"/>
              <a:gd name="adj3" fmla="val 16667"/>
            </a:avLst>
          </a:prstGeom>
          <a:solidFill>
            <a:srgbClr val="FAE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 now have 20 minutes to start to write your persuasive speech. Keep considering your tone, your FEETCRRAMPSS use and your sentence length. </a:t>
            </a:r>
          </a:p>
        </p:txBody>
      </p:sp>
    </p:spTree>
    <p:extLst>
      <p:ext uri="{BB962C8B-B14F-4D97-AF65-F5344CB8AC3E}">
        <p14:creationId xmlns:p14="http://schemas.microsoft.com/office/powerpoint/2010/main" val="39035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p:txBody>
          <a:bodyPr>
            <a:normAutofit/>
          </a:bodyPr>
          <a:lstStyle/>
          <a:p>
            <a:r>
              <a:rPr lang="en-GB" sz="3600" dirty="0">
                <a:latin typeface="+mn-lt"/>
              </a:rPr>
              <a:t>Review:</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237031056"/>
              </p:ext>
            </p:extLst>
          </p:nvPr>
        </p:nvGraphicFramePr>
        <p:xfrm>
          <a:off x="771525" y="1881963"/>
          <a:ext cx="10515600" cy="4238994"/>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4238994">
                <a:tc>
                  <a:txBody>
                    <a:bodyPr/>
                    <a:lstStyle/>
                    <a:p>
                      <a:pPr algn="l">
                        <a:lnSpc>
                          <a:spcPct val="110000"/>
                        </a:lnSpc>
                        <a:buNone/>
                      </a:pPr>
                      <a:r>
                        <a:rPr lang="en-GB" sz="1100" dirty="0">
                          <a:effectLst/>
                          <a:latin typeface="Arial" panose="020B0604020202020204" pitchFamily="34" charset="0"/>
                          <a:ea typeface="MS Mincho" panose="02020609040205080304" pitchFamily="49" charset="-128"/>
                          <a:cs typeface="Times New Roman" panose="02020603050405020304" pitchFamily="18" charset="0"/>
                        </a:rPr>
                        <a:t> </a:t>
                      </a:r>
                      <a:r>
                        <a:rPr lang="en-GB" sz="2400" dirty="0">
                          <a:effectLst/>
                          <a:latin typeface="Arial" panose="020B0604020202020204" pitchFamily="34" charset="0"/>
                          <a:ea typeface="MS Mincho" panose="02020609040205080304" pitchFamily="49" charset="-128"/>
                          <a:cs typeface="Times New Roman" panose="02020603050405020304" pitchFamily="18" charset="0"/>
                        </a:rPr>
                        <a:t>Swap your writing with a partner.</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You are going to read their work and identify the key points in their persuasive speech – highlight each key idea.</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Now see how many of the FEETCRRAMPSS you can identify and label.</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 </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Put a star next to one successful phrase in your partner's work that you think is effective and write one suggestion for improvement at the end of the work.</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20891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E56D-0C1A-95BE-8339-40B3AE9208DB}"/>
              </a:ext>
            </a:extLst>
          </p:cNvPr>
          <p:cNvSpPr>
            <a:spLocks noGrp="1"/>
          </p:cNvSpPr>
          <p:nvPr>
            <p:ph type="title"/>
          </p:nvPr>
        </p:nvSpPr>
        <p:spPr/>
        <p:txBody>
          <a:bodyPr>
            <a:normAutofit/>
          </a:bodyPr>
          <a:lstStyle/>
          <a:p>
            <a:r>
              <a:rPr lang="en-GB" sz="3600" dirty="0">
                <a:latin typeface="+mn-lt"/>
              </a:rPr>
              <a:t>Quick review</a:t>
            </a:r>
          </a:p>
        </p:txBody>
      </p:sp>
      <p:sp>
        <p:nvSpPr>
          <p:cNvPr id="3" name="Content Placeholder 2">
            <a:extLst>
              <a:ext uri="{FF2B5EF4-FFF2-40B4-BE49-F238E27FC236}">
                <a16:creationId xmlns:a16="http://schemas.microsoft.com/office/drawing/2014/main" id="{4C8B6B4B-7C27-AB62-562A-CB37D85D7500}"/>
              </a:ext>
            </a:extLst>
          </p:cNvPr>
          <p:cNvSpPr>
            <a:spLocks noGrp="1"/>
          </p:cNvSpPr>
          <p:nvPr>
            <p:ph sz="half" idx="1"/>
          </p:nvPr>
        </p:nvSpPr>
        <p:spPr>
          <a:xfrm>
            <a:off x="180001" y="2676509"/>
            <a:ext cx="5760000" cy="2154109"/>
          </a:xfrm>
        </p:spPr>
        <p:txBody>
          <a:bodyPr>
            <a:normAutofit/>
          </a:bodyPr>
          <a:lstStyle/>
          <a:p>
            <a:r>
              <a:rPr lang="en-GB" sz="3200" dirty="0"/>
              <a:t>What did we use?</a:t>
            </a:r>
          </a:p>
          <a:p>
            <a:endParaRPr lang="en-GB" sz="3200" dirty="0"/>
          </a:p>
          <a:p>
            <a:r>
              <a:rPr lang="en-GB" sz="3200" dirty="0"/>
              <a:t>What didn’t we use?</a:t>
            </a:r>
          </a:p>
        </p:txBody>
      </p:sp>
      <p:sp>
        <p:nvSpPr>
          <p:cNvPr id="5" name="Content Placeholder 3">
            <a:extLst>
              <a:ext uri="{FF2B5EF4-FFF2-40B4-BE49-F238E27FC236}">
                <a16:creationId xmlns:a16="http://schemas.microsoft.com/office/drawing/2014/main" id="{673E3AB7-60B4-843A-A23F-A1187892B476}"/>
              </a:ext>
            </a:extLst>
          </p:cNvPr>
          <p:cNvSpPr txBox="1">
            <a:spLocks/>
          </p:cNvSpPr>
          <p:nvPr/>
        </p:nvSpPr>
        <p:spPr>
          <a:xfrm>
            <a:off x="6096000" y="475095"/>
            <a:ext cx="4977598" cy="6733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dirty="0">
                <a:solidFill>
                  <a:srgbClr val="D74120"/>
                </a:solidFill>
              </a:rPr>
              <a:t>F</a:t>
            </a:r>
            <a:r>
              <a:rPr lang="en-GB" sz="2800" dirty="0"/>
              <a:t>acts</a:t>
            </a:r>
          </a:p>
          <a:p>
            <a:pPr marL="0" indent="0">
              <a:buFont typeface="Arial" panose="020B0604020202020204" pitchFamily="34" charset="0"/>
              <a:buNone/>
            </a:pPr>
            <a:r>
              <a:rPr lang="en-GB" sz="2800" b="1" dirty="0">
                <a:solidFill>
                  <a:srgbClr val="D74120"/>
                </a:solidFill>
              </a:rPr>
              <a:t>E</a:t>
            </a:r>
            <a:r>
              <a:rPr lang="en-GB" sz="2800" dirty="0"/>
              <a:t>motive vocabulary</a:t>
            </a:r>
          </a:p>
          <a:p>
            <a:pPr marL="0" indent="0">
              <a:buFont typeface="Arial" panose="020B0604020202020204" pitchFamily="34" charset="0"/>
              <a:buNone/>
            </a:pPr>
            <a:r>
              <a:rPr lang="en-GB" sz="2800" b="1" dirty="0">
                <a:solidFill>
                  <a:srgbClr val="D74120"/>
                </a:solidFill>
              </a:rPr>
              <a:t>E</a:t>
            </a:r>
            <a:r>
              <a:rPr lang="en-GB" sz="2800" dirty="0"/>
              <a:t>xaggeration</a:t>
            </a:r>
          </a:p>
          <a:p>
            <a:pPr marL="0" indent="0">
              <a:buFont typeface="Arial" panose="020B0604020202020204" pitchFamily="34" charset="0"/>
              <a:buNone/>
            </a:pPr>
            <a:r>
              <a:rPr lang="en-GB" sz="2800" b="1" dirty="0">
                <a:solidFill>
                  <a:srgbClr val="D74120"/>
                </a:solidFill>
              </a:rPr>
              <a:t>T</a:t>
            </a:r>
            <a:r>
              <a:rPr lang="en-GB" sz="2800" dirty="0"/>
              <a:t>one</a:t>
            </a:r>
          </a:p>
          <a:p>
            <a:pPr marL="0" indent="0">
              <a:buFont typeface="Arial" panose="020B0604020202020204" pitchFamily="34" charset="0"/>
              <a:buNone/>
            </a:pPr>
            <a:r>
              <a:rPr lang="en-GB" sz="2800" b="1" dirty="0">
                <a:solidFill>
                  <a:srgbClr val="D74120"/>
                </a:solidFill>
              </a:rPr>
              <a:t>C</a:t>
            </a:r>
            <a:r>
              <a:rPr lang="en-GB" sz="2800" dirty="0"/>
              <a:t>ommands</a:t>
            </a:r>
          </a:p>
          <a:p>
            <a:pPr marL="0" indent="0">
              <a:buFont typeface="Arial" panose="020B0604020202020204" pitchFamily="34" charset="0"/>
              <a:buNone/>
            </a:pPr>
            <a:r>
              <a:rPr lang="en-GB" sz="2800" b="1" dirty="0">
                <a:solidFill>
                  <a:srgbClr val="D74120"/>
                </a:solidFill>
              </a:rPr>
              <a:t>R</a:t>
            </a:r>
            <a:r>
              <a:rPr lang="en-GB" sz="2800" dirty="0"/>
              <a:t>hetorical questions</a:t>
            </a:r>
          </a:p>
          <a:p>
            <a:pPr marL="0" indent="0">
              <a:buFont typeface="Arial" panose="020B0604020202020204" pitchFamily="34" charset="0"/>
              <a:buNone/>
            </a:pPr>
            <a:r>
              <a:rPr lang="en-GB" sz="2800" b="1" dirty="0">
                <a:solidFill>
                  <a:srgbClr val="D74120"/>
                </a:solidFill>
              </a:rPr>
              <a:t>R</a:t>
            </a:r>
            <a:r>
              <a:rPr lang="en-GB" sz="2800" dirty="0"/>
              <a:t>epetition</a:t>
            </a:r>
          </a:p>
          <a:p>
            <a:pPr marL="0" indent="0">
              <a:buFont typeface="Arial" panose="020B0604020202020204" pitchFamily="34" charset="0"/>
              <a:buNone/>
            </a:pPr>
            <a:r>
              <a:rPr lang="en-GB" sz="2800" b="1" dirty="0">
                <a:solidFill>
                  <a:srgbClr val="D74120"/>
                </a:solidFill>
              </a:rPr>
              <a:t>A</a:t>
            </a:r>
            <a:r>
              <a:rPr lang="en-GB" sz="2800" dirty="0"/>
              <a:t>lliteration</a:t>
            </a:r>
          </a:p>
          <a:p>
            <a:pPr marL="0" indent="0">
              <a:buFont typeface="Arial" panose="020B0604020202020204" pitchFamily="34" charset="0"/>
              <a:buNone/>
            </a:pPr>
            <a:r>
              <a:rPr lang="en-GB" sz="2800" b="1" dirty="0">
                <a:solidFill>
                  <a:srgbClr val="D74120"/>
                </a:solidFill>
              </a:rPr>
              <a:t>M</a:t>
            </a:r>
            <a:r>
              <a:rPr lang="en-GB" sz="2800" dirty="0"/>
              <a:t>agic three</a:t>
            </a:r>
          </a:p>
          <a:p>
            <a:pPr marL="0" indent="0">
              <a:buFont typeface="Arial" panose="020B0604020202020204" pitchFamily="34" charset="0"/>
              <a:buNone/>
            </a:pPr>
            <a:r>
              <a:rPr lang="en-GB" sz="2800" b="1" dirty="0">
                <a:solidFill>
                  <a:srgbClr val="D74120"/>
                </a:solidFill>
              </a:rPr>
              <a:t>P</a:t>
            </a:r>
            <a:r>
              <a:rPr lang="en-GB" sz="2800" dirty="0"/>
              <a:t>ersonal pronouns</a:t>
            </a:r>
          </a:p>
          <a:p>
            <a:pPr marL="0" indent="0">
              <a:buFont typeface="Arial" panose="020B0604020202020204" pitchFamily="34" charset="0"/>
              <a:buNone/>
            </a:pPr>
            <a:r>
              <a:rPr lang="en-GB" sz="2800" b="1" dirty="0">
                <a:solidFill>
                  <a:srgbClr val="D74120"/>
                </a:solidFill>
              </a:rPr>
              <a:t>S</a:t>
            </a:r>
            <a:r>
              <a:rPr lang="en-GB" sz="2800" dirty="0"/>
              <a:t>tatistics</a:t>
            </a:r>
          </a:p>
          <a:p>
            <a:pPr marL="0" indent="0">
              <a:buFont typeface="Arial" panose="020B0604020202020204" pitchFamily="34" charset="0"/>
              <a:buNone/>
            </a:pPr>
            <a:r>
              <a:rPr lang="en-GB" sz="2800" b="1" dirty="0">
                <a:solidFill>
                  <a:srgbClr val="D74120"/>
                </a:solidFill>
              </a:rPr>
              <a:t>S</a:t>
            </a:r>
            <a:r>
              <a:rPr lang="en-GB" sz="2800" dirty="0"/>
              <a:t>hort sentences</a:t>
            </a:r>
          </a:p>
        </p:txBody>
      </p:sp>
    </p:spTree>
    <p:extLst>
      <p:ext uri="{BB962C8B-B14F-4D97-AF65-F5344CB8AC3E}">
        <p14:creationId xmlns:p14="http://schemas.microsoft.com/office/powerpoint/2010/main" val="350524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algn="ctr">
              <a:lnSpc>
                <a:spcPct val="110000"/>
              </a:lnSpc>
              <a:buNone/>
            </a:pPr>
            <a:r>
              <a:rPr lang="en-GB" dirty="0">
                <a:solidFill>
                  <a:schemeClr val="bg1"/>
                </a:solidFill>
              </a:rPr>
              <a:t>To understand and apply persuasive techniques in writing.</a:t>
            </a:r>
          </a:p>
          <a:p>
            <a:pPr algn="ctr">
              <a:lnSpc>
                <a:spcPct val="110000"/>
              </a:lnSpc>
              <a:buNone/>
            </a:pPr>
            <a:r>
              <a:rPr lang="en-GB" dirty="0">
                <a:solidFill>
                  <a:schemeClr val="bg1"/>
                </a:solidFill>
              </a:rPr>
              <a:t>To plan and begin a persuasive piece the would be suitable for the coursework portfolio.</a:t>
            </a: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lnSpc>
                <a:spcPct val="115000"/>
              </a:lnSpc>
              <a:spcAft>
                <a:spcPts val="800"/>
              </a:spcAft>
              <a:buNone/>
            </a:pPr>
            <a:r>
              <a:rPr lang="en-GB" dirty="0">
                <a:solidFill>
                  <a:schemeClr val="bg1"/>
                </a:solidFill>
              </a:rPr>
              <a:t>To plan and begin a persuasive piece that would / could be suitable for the Coursework Portfolio (Component 3).</a:t>
            </a: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79999" y="837740"/>
            <a:ext cx="11627999" cy="720000"/>
          </a:xfrm>
        </p:spPr>
        <p:txBody>
          <a:bodyPr anchor="ctr">
            <a:normAutofit/>
          </a:bodyPr>
          <a:lstStyle/>
          <a:p>
            <a:r>
              <a:rPr lang="en-GB" sz="3600" dirty="0">
                <a:latin typeface="+mn-lt"/>
              </a:rPr>
              <a:t>Starter task: Would you buy this?</a:t>
            </a:r>
          </a:p>
        </p:txBody>
      </p:sp>
      <p:sp>
        <p:nvSpPr>
          <p:cNvPr id="2057" name="Content Placeholder 3">
            <a:extLst>
              <a:ext uri="{FF2B5EF4-FFF2-40B4-BE49-F238E27FC236}">
                <a16:creationId xmlns:a16="http://schemas.microsoft.com/office/drawing/2014/main" id="{9F542D84-5AC4-8421-87AA-A286AE8C1A42}"/>
              </a:ext>
            </a:extLst>
          </p:cNvPr>
          <p:cNvSpPr>
            <a:spLocks noGrp="1"/>
          </p:cNvSpPr>
          <p:nvPr>
            <p:ph idx="1"/>
          </p:nvPr>
        </p:nvSpPr>
        <p:spPr>
          <a:xfrm>
            <a:off x="179999" y="1811948"/>
            <a:ext cx="11384471" cy="4692104"/>
          </a:xfrm>
        </p:spPr>
        <p:txBody>
          <a:bodyPr>
            <a:normAutofit/>
          </a:bodyPr>
          <a:lstStyle/>
          <a:p>
            <a:pPr marL="0" indent="0">
              <a:buNone/>
            </a:pPr>
            <a:r>
              <a:rPr lang="en-US" dirty="0"/>
              <a:t>In pairs, you have two minutes to create a 30 second pitch to convince and persuade your class that this is the most amazing, must-have item ever. </a:t>
            </a:r>
          </a:p>
          <a:p>
            <a:pPr marL="0" indent="0">
              <a:buNone/>
            </a:pPr>
            <a:endParaRPr lang="en-US" sz="2800" dirty="0"/>
          </a:p>
        </p:txBody>
      </p:sp>
      <p:pic>
        <p:nvPicPr>
          <p:cNvPr id="4" name="Picture 3">
            <a:extLst>
              <a:ext uri="{FF2B5EF4-FFF2-40B4-BE49-F238E27FC236}">
                <a16:creationId xmlns:a16="http://schemas.microsoft.com/office/drawing/2014/main" id="{6A5BA944-BF5B-32D7-7F84-6120F3CC6DCF}"/>
              </a:ext>
            </a:extLst>
          </p:cNvPr>
          <p:cNvPicPr>
            <a:picLocks noChangeAspect="1"/>
          </p:cNvPicPr>
          <p:nvPr/>
        </p:nvPicPr>
        <p:blipFill>
          <a:blip r:embed="rId2"/>
          <a:stretch>
            <a:fillRect/>
          </a:stretch>
        </p:blipFill>
        <p:spPr>
          <a:xfrm>
            <a:off x="627530" y="3429000"/>
            <a:ext cx="2861142" cy="2820844"/>
          </a:xfrm>
          <a:prstGeom prst="rect">
            <a:avLst/>
          </a:prstGeom>
        </p:spPr>
      </p:pic>
      <p:pic>
        <p:nvPicPr>
          <p:cNvPr id="1028" name="Picture 4" descr="Pristine Apple Facts: Learn How To Grow ...">
            <a:extLst>
              <a:ext uri="{FF2B5EF4-FFF2-40B4-BE49-F238E27FC236}">
                <a16:creationId xmlns:a16="http://schemas.microsoft.com/office/drawing/2014/main" id="{228FE6C3-C2F5-3EF8-2E49-8F7CB683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158" y="3429000"/>
            <a:ext cx="3765972" cy="2820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uston Cowboy Natural Straw Hat ...">
            <a:extLst>
              <a:ext uri="{FF2B5EF4-FFF2-40B4-BE49-F238E27FC236}">
                <a16:creationId xmlns:a16="http://schemas.microsoft.com/office/drawing/2014/main" id="{3219BD34-5864-1DD8-2E02-C77DF14A3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764" y="3429000"/>
            <a:ext cx="3522546" cy="282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2BF5-092F-1975-C7A7-4732BBDE15B7}"/>
              </a:ext>
            </a:extLst>
          </p:cNvPr>
          <p:cNvSpPr>
            <a:spLocks noGrp="1"/>
          </p:cNvSpPr>
          <p:nvPr>
            <p:ph type="title"/>
          </p:nvPr>
        </p:nvSpPr>
        <p:spPr>
          <a:xfrm>
            <a:off x="305506" y="1091948"/>
            <a:ext cx="8081111" cy="720000"/>
          </a:xfrm>
        </p:spPr>
        <p:txBody>
          <a:bodyPr anchor="ctr">
            <a:noAutofit/>
          </a:bodyPr>
          <a:lstStyle/>
          <a:p>
            <a:r>
              <a:rPr lang="en-GB" sz="3600" dirty="0">
                <a:latin typeface="+mn-lt"/>
              </a:rPr>
              <a:t>What persuasive devices did you use?</a:t>
            </a:r>
          </a:p>
        </p:txBody>
      </p:sp>
      <p:sp>
        <p:nvSpPr>
          <p:cNvPr id="3" name="Content Placeholder 2">
            <a:extLst>
              <a:ext uri="{FF2B5EF4-FFF2-40B4-BE49-F238E27FC236}">
                <a16:creationId xmlns:a16="http://schemas.microsoft.com/office/drawing/2014/main" id="{71C1CFD4-2904-39C3-6B35-83381E239497}"/>
              </a:ext>
            </a:extLst>
          </p:cNvPr>
          <p:cNvSpPr>
            <a:spLocks noGrp="1"/>
          </p:cNvSpPr>
          <p:nvPr>
            <p:ph idx="1"/>
          </p:nvPr>
        </p:nvSpPr>
        <p:spPr>
          <a:xfrm>
            <a:off x="448234" y="2278860"/>
            <a:ext cx="7655860" cy="4462600"/>
          </a:xfrm>
        </p:spPr>
        <p:txBody>
          <a:bodyPr>
            <a:normAutofit/>
          </a:bodyPr>
          <a:lstStyle/>
          <a:p>
            <a:pPr marL="0" indent="0">
              <a:buNone/>
            </a:pPr>
            <a:endParaRPr lang="en-US" b="1"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0C650900-3932-02D9-DB7F-3A33F1BF019C}"/>
              </a:ext>
            </a:extLst>
          </p:cNvPr>
          <p:cNvPicPr>
            <a:picLocks noChangeAspect="1"/>
          </p:cNvPicPr>
          <p:nvPr/>
        </p:nvPicPr>
        <p:blipFill>
          <a:blip r:embed="rId2"/>
          <a:stretch>
            <a:fillRect/>
          </a:stretch>
        </p:blipFill>
        <p:spPr>
          <a:xfrm>
            <a:off x="9752693" y="457139"/>
            <a:ext cx="1847746" cy="1821721"/>
          </a:xfrm>
          <a:prstGeom prst="rect">
            <a:avLst/>
          </a:prstGeom>
        </p:spPr>
      </p:pic>
      <p:pic>
        <p:nvPicPr>
          <p:cNvPr id="5" name="Picture 4" descr="Pristine Apple Facts: Learn How To Grow ...">
            <a:extLst>
              <a:ext uri="{FF2B5EF4-FFF2-40B4-BE49-F238E27FC236}">
                <a16:creationId xmlns:a16="http://schemas.microsoft.com/office/drawing/2014/main" id="{BF6E5ACD-5661-C8DB-106F-9A0D678C7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132" y="2634181"/>
            <a:ext cx="2670868" cy="2000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uston Cowboy Natural Straw Hat ...">
            <a:extLst>
              <a:ext uri="{FF2B5EF4-FFF2-40B4-BE49-F238E27FC236}">
                <a16:creationId xmlns:a16="http://schemas.microsoft.com/office/drawing/2014/main" id="{28DAD3C5-9DFC-9921-E7CD-7152DB3EA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451" y="4740886"/>
            <a:ext cx="2498229" cy="2000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0274E8B-355F-5308-4437-8057400D00F5}"/>
              </a:ext>
            </a:extLst>
          </p:cNvPr>
          <p:cNvPicPr>
            <a:picLocks noChangeAspect="1"/>
          </p:cNvPicPr>
          <p:nvPr/>
        </p:nvPicPr>
        <p:blipFill>
          <a:blip r:embed="rId5"/>
          <a:srcRect t="10342" b="10717"/>
          <a:stretch/>
        </p:blipFill>
        <p:spPr>
          <a:xfrm>
            <a:off x="591561" y="2220730"/>
            <a:ext cx="7512534" cy="4520730"/>
          </a:xfrm>
          <a:prstGeom prst="rect">
            <a:avLst/>
          </a:prstGeom>
        </p:spPr>
      </p:pic>
    </p:spTree>
    <p:extLst>
      <p:ext uri="{BB962C8B-B14F-4D97-AF65-F5344CB8AC3E}">
        <p14:creationId xmlns:p14="http://schemas.microsoft.com/office/powerpoint/2010/main" val="180051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301901"/>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4000" b="1" dirty="0">
                <a:solidFill>
                  <a:schemeClr val="bg1"/>
                </a:solidFill>
                <a:latin typeface="Arial"/>
                <a:cs typeface="Arial"/>
              </a:rPr>
              <a:t>Persuasive writing</a:t>
            </a:r>
          </a:p>
          <a:p>
            <a:pPr marL="0" indent="0" algn="ctr">
              <a:buNone/>
            </a:pPr>
            <a:r>
              <a:rPr lang="en-GB" sz="3200" dirty="0">
                <a:solidFill>
                  <a:schemeClr val="bg1"/>
                </a:solidFill>
                <a:latin typeface="Arial"/>
                <a:cs typeface="Arial"/>
              </a:rPr>
              <a:t>What is it? Do you know?</a:t>
            </a:r>
          </a:p>
          <a:p>
            <a:pPr marL="0" indent="0" algn="ctr">
              <a:buNone/>
            </a:pPr>
            <a:endParaRPr lang="en-GB" sz="3200" dirty="0">
              <a:solidFill>
                <a:schemeClr val="bg1"/>
              </a:solidFill>
              <a:latin typeface="Arial"/>
              <a:cs typeface="Arial"/>
            </a:endParaRPr>
          </a:p>
          <a:p>
            <a:pPr marL="0" indent="0" algn="ctr">
              <a:buNone/>
            </a:pPr>
            <a:r>
              <a:rPr lang="en-GB" sz="3200" dirty="0">
                <a:solidFill>
                  <a:schemeClr val="bg1"/>
                </a:solidFill>
                <a:latin typeface="Arial"/>
                <a:cs typeface="Arial"/>
              </a:rPr>
              <a:t>Think – Pair – Share</a:t>
            </a: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516710" y="4239491"/>
            <a:ext cx="9472613" cy="1505568"/>
          </a:xfrm>
          <a:prstGeom prst="wedgeRoundRectCallout">
            <a:avLst/>
          </a:prstGeom>
          <a:solidFill>
            <a:srgbClr val="FAE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Persuasive writing aims to</a:t>
            </a:r>
            <a:r>
              <a:rPr lang="en-US" sz="2400" dirty="0">
                <a:solidFill>
                  <a:schemeClr val="tx1"/>
                </a:solidFill>
              </a:rPr>
              <a:t> convince the reader to agree with the writer’s opinion or adopt a certain viewpoint.</a:t>
            </a:r>
            <a:r>
              <a:rPr lang="en-GB" sz="2400" dirty="0">
                <a:solidFill>
                  <a:schemeClr val="tx1"/>
                </a:solidFill>
              </a:rPr>
              <a:t> </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a:xfrm>
            <a:off x="180000" y="659657"/>
            <a:ext cx="11627999" cy="720000"/>
          </a:xfrm>
        </p:spPr>
        <p:txBody>
          <a:bodyPr>
            <a:normAutofit/>
          </a:bodyPr>
          <a:lstStyle/>
          <a:p>
            <a:r>
              <a:rPr lang="en-GB" sz="3600" dirty="0">
                <a:latin typeface="+mn-lt"/>
              </a:rPr>
              <a:t>Persuasive writing toolbox:</a:t>
            </a:r>
          </a:p>
        </p:txBody>
      </p:sp>
      <p:sp>
        <p:nvSpPr>
          <p:cNvPr id="4" name="Content Placeholder 3">
            <a:extLst>
              <a:ext uri="{FF2B5EF4-FFF2-40B4-BE49-F238E27FC236}">
                <a16:creationId xmlns:a16="http://schemas.microsoft.com/office/drawing/2014/main" id="{C48013ED-5685-F959-A046-F823FEDF5D1E}"/>
              </a:ext>
            </a:extLst>
          </p:cNvPr>
          <p:cNvSpPr>
            <a:spLocks noGrp="1"/>
          </p:cNvSpPr>
          <p:nvPr>
            <p:ph idx="1"/>
          </p:nvPr>
        </p:nvSpPr>
        <p:spPr>
          <a:xfrm>
            <a:off x="7878617" y="124113"/>
            <a:ext cx="3986811" cy="6733887"/>
          </a:xfrm>
        </p:spPr>
        <p:txBody>
          <a:bodyPr>
            <a:noAutofit/>
          </a:bodyPr>
          <a:lstStyle/>
          <a:p>
            <a:pPr marL="0" indent="0">
              <a:buNone/>
            </a:pPr>
            <a:endParaRPr lang="en-GB" sz="2800" b="1" dirty="0">
              <a:solidFill>
                <a:srgbClr val="D74120"/>
              </a:solidFill>
            </a:endParaRPr>
          </a:p>
          <a:p>
            <a:pPr marL="0" indent="0">
              <a:buNone/>
            </a:pPr>
            <a:r>
              <a:rPr lang="en-GB" sz="2800" b="1" dirty="0">
                <a:solidFill>
                  <a:srgbClr val="D74120"/>
                </a:solidFill>
              </a:rPr>
              <a:t>F</a:t>
            </a:r>
            <a:r>
              <a:rPr lang="en-GB" sz="2800" dirty="0"/>
              <a:t>acts</a:t>
            </a:r>
          </a:p>
          <a:p>
            <a:pPr marL="0" indent="0">
              <a:buNone/>
            </a:pPr>
            <a:r>
              <a:rPr lang="en-GB" sz="2800" b="1" dirty="0">
                <a:solidFill>
                  <a:srgbClr val="D74120"/>
                </a:solidFill>
              </a:rPr>
              <a:t>E</a:t>
            </a:r>
            <a:r>
              <a:rPr lang="en-GB" sz="2800" dirty="0"/>
              <a:t>motive vocabulary</a:t>
            </a:r>
          </a:p>
          <a:p>
            <a:pPr marL="0" indent="0">
              <a:buNone/>
            </a:pPr>
            <a:r>
              <a:rPr lang="en-GB" sz="2800" b="1" dirty="0">
                <a:solidFill>
                  <a:srgbClr val="D74120"/>
                </a:solidFill>
              </a:rPr>
              <a:t>E</a:t>
            </a:r>
            <a:r>
              <a:rPr lang="en-GB" sz="2800" dirty="0"/>
              <a:t>xaggeration</a:t>
            </a:r>
          </a:p>
          <a:p>
            <a:pPr marL="0" indent="0">
              <a:buNone/>
            </a:pPr>
            <a:r>
              <a:rPr lang="en-GB" sz="2800" b="1" dirty="0">
                <a:solidFill>
                  <a:srgbClr val="D74120"/>
                </a:solidFill>
              </a:rPr>
              <a:t>T</a:t>
            </a:r>
            <a:r>
              <a:rPr lang="en-GB" sz="2800" dirty="0"/>
              <a:t>one</a:t>
            </a:r>
          </a:p>
          <a:p>
            <a:pPr marL="0" indent="0">
              <a:buNone/>
            </a:pPr>
            <a:r>
              <a:rPr lang="en-GB" sz="2800" b="1" dirty="0">
                <a:solidFill>
                  <a:srgbClr val="D74120"/>
                </a:solidFill>
              </a:rPr>
              <a:t>C</a:t>
            </a:r>
            <a:r>
              <a:rPr lang="en-GB" sz="2800" dirty="0"/>
              <a:t>ommands</a:t>
            </a:r>
          </a:p>
          <a:p>
            <a:pPr marL="0" indent="0">
              <a:buNone/>
            </a:pPr>
            <a:r>
              <a:rPr lang="en-GB" sz="2800" b="1" dirty="0">
                <a:solidFill>
                  <a:srgbClr val="D74120"/>
                </a:solidFill>
              </a:rPr>
              <a:t>R</a:t>
            </a:r>
            <a:r>
              <a:rPr lang="en-GB" sz="2800" dirty="0"/>
              <a:t>hetorical questions</a:t>
            </a:r>
          </a:p>
          <a:p>
            <a:pPr marL="0" indent="0">
              <a:buNone/>
            </a:pPr>
            <a:r>
              <a:rPr lang="en-GB" sz="2800" b="1" dirty="0">
                <a:solidFill>
                  <a:srgbClr val="D74120"/>
                </a:solidFill>
              </a:rPr>
              <a:t>R</a:t>
            </a:r>
            <a:r>
              <a:rPr lang="en-GB" sz="2800" dirty="0"/>
              <a:t>epetition</a:t>
            </a:r>
          </a:p>
          <a:p>
            <a:pPr marL="0" indent="0">
              <a:buNone/>
            </a:pPr>
            <a:r>
              <a:rPr lang="en-GB" sz="2800" b="1" dirty="0">
                <a:solidFill>
                  <a:srgbClr val="D74120"/>
                </a:solidFill>
              </a:rPr>
              <a:t>A</a:t>
            </a:r>
            <a:r>
              <a:rPr lang="en-GB" sz="2800" dirty="0"/>
              <a:t>lliteration</a:t>
            </a:r>
          </a:p>
          <a:p>
            <a:pPr marL="0" indent="0">
              <a:buNone/>
            </a:pPr>
            <a:r>
              <a:rPr lang="en-GB" sz="2800" b="1" dirty="0">
                <a:solidFill>
                  <a:srgbClr val="D74120"/>
                </a:solidFill>
              </a:rPr>
              <a:t>M</a:t>
            </a:r>
            <a:r>
              <a:rPr lang="en-GB" sz="2800" dirty="0"/>
              <a:t>agic three</a:t>
            </a:r>
          </a:p>
          <a:p>
            <a:pPr marL="0" indent="0">
              <a:buNone/>
            </a:pPr>
            <a:r>
              <a:rPr lang="en-GB" sz="2800" b="1" dirty="0">
                <a:solidFill>
                  <a:srgbClr val="D74120"/>
                </a:solidFill>
              </a:rPr>
              <a:t>P</a:t>
            </a:r>
            <a:r>
              <a:rPr lang="en-GB" sz="2800" dirty="0"/>
              <a:t>ersonal pronouns</a:t>
            </a:r>
          </a:p>
          <a:p>
            <a:pPr marL="0" indent="0">
              <a:buNone/>
            </a:pPr>
            <a:r>
              <a:rPr lang="en-GB" sz="2800" b="1" dirty="0">
                <a:solidFill>
                  <a:srgbClr val="D74120"/>
                </a:solidFill>
              </a:rPr>
              <a:t>S</a:t>
            </a:r>
            <a:r>
              <a:rPr lang="en-GB" sz="2800" dirty="0"/>
              <a:t>tatistics</a:t>
            </a:r>
          </a:p>
          <a:p>
            <a:pPr marL="0" indent="0">
              <a:buNone/>
            </a:pPr>
            <a:r>
              <a:rPr lang="en-GB" sz="2800" b="1" dirty="0">
                <a:solidFill>
                  <a:srgbClr val="D74120"/>
                </a:solidFill>
              </a:rPr>
              <a:t>S</a:t>
            </a:r>
            <a:r>
              <a:rPr lang="en-GB" sz="2800" dirty="0"/>
              <a:t>hort sentences</a:t>
            </a:r>
          </a:p>
        </p:txBody>
      </p:sp>
      <p:sp>
        <p:nvSpPr>
          <p:cNvPr id="7" name="TextBox 6">
            <a:extLst>
              <a:ext uri="{FF2B5EF4-FFF2-40B4-BE49-F238E27FC236}">
                <a16:creationId xmlns:a16="http://schemas.microsoft.com/office/drawing/2014/main" id="{BF5E1C2D-E7D0-9538-9B3E-D78E171A4533}"/>
              </a:ext>
            </a:extLst>
          </p:cNvPr>
          <p:cNvSpPr txBox="1"/>
          <p:nvPr/>
        </p:nvSpPr>
        <p:spPr>
          <a:xfrm>
            <a:off x="326571" y="1567543"/>
            <a:ext cx="5021284" cy="4524315"/>
          </a:xfrm>
          <a:prstGeom prst="rect">
            <a:avLst/>
          </a:prstGeom>
          <a:noFill/>
        </p:spPr>
        <p:txBody>
          <a:bodyPr wrap="square" rtlCol="0">
            <a:spAutoFit/>
          </a:bodyPr>
          <a:lstStyle/>
          <a:p>
            <a:r>
              <a:rPr lang="en-GB" sz="2400" dirty="0"/>
              <a:t>To write convincing persuasion that will help readers to adopt your point of view, you will need these persuasive language devices.</a:t>
            </a:r>
          </a:p>
          <a:p>
            <a:endParaRPr lang="en-GB" sz="2400" dirty="0"/>
          </a:p>
          <a:p>
            <a:r>
              <a:rPr lang="en-GB" sz="2400" dirty="0"/>
              <a:t>Which ones do you know?</a:t>
            </a:r>
          </a:p>
          <a:p>
            <a:endParaRPr lang="en-GB" sz="2400" dirty="0"/>
          </a:p>
          <a:p>
            <a:r>
              <a:rPr lang="en-GB" sz="2400" dirty="0"/>
              <a:t>Which ones do you need some help with?</a:t>
            </a:r>
          </a:p>
          <a:p>
            <a:endParaRPr lang="en-GB" sz="2400" dirty="0"/>
          </a:p>
          <a:p>
            <a:r>
              <a:rPr lang="en-GB" sz="2400" dirty="0"/>
              <a:t>The acronym FEETCRRAMPSS will help you to remember them.</a:t>
            </a:r>
          </a:p>
        </p:txBody>
      </p:sp>
      <p:sp>
        <p:nvSpPr>
          <p:cNvPr id="8" name="Arrow: Right 7">
            <a:extLst>
              <a:ext uri="{FF2B5EF4-FFF2-40B4-BE49-F238E27FC236}">
                <a16:creationId xmlns:a16="http://schemas.microsoft.com/office/drawing/2014/main" id="{515D0CA0-6C38-A224-05C8-B5EE6CD61B90}"/>
              </a:ext>
            </a:extLst>
          </p:cNvPr>
          <p:cNvSpPr/>
          <p:nvPr/>
        </p:nvSpPr>
        <p:spPr>
          <a:xfrm>
            <a:off x="5564084" y="3149999"/>
            <a:ext cx="1719943" cy="968829"/>
          </a:xfrm>
          <a:prstGeom prst="rightArrow">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902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0EF1-43BB-706F-BCF6-E5F466E32B3D}"/>
              </a:ext>
            </a:extLst>
          </p:cNvPr>
          <p:cNvSpPr>
            <a:spLocks noGrp="1"/>
          </p:cNvSpPr>
          <p:nvPr>
            <p:ph type="title"/>
          </p:nvPr>
        </p:nvSpPr>
        <p:spPr>
          <a:xfrm>
            <a:off x="180000" y="639407"/>
            <a:ext cx="11627999" cy="720000"/>
          </a:xfrm>
        </p:spPr>
        <p:txBody>
          <a:bodyPr>
            <a:normAutofit/>
          </a:bodyPr>
          <a:lstStyle/>
          <a:p>
            <a:r>
              <a:rPr lang="en-GB" sz="3600" dirty="0">
                <a:latin typeface="+mn-lt"/>
              </a:rPr>
              <a:t>FEETCRRAMPSS</a:t>
            </a:r>
          </a:p>
        </p:txBody>
      </p:sp>
      <p:sp>
        <p:nvSpPr>
          <p:cNvPr id="4" name="Content Placeholder 3">
            <a:extLst>
              <a:ext uri="{FF2B5EF4-FFF2-40B4-BE49-F238E27FC236}">
                <a16:creationId xmlns:a16="http://schemas.microsoft.com/office/drawing/2014/main" id="{3A433558-AD0E-998A-03F1-808882533112}"/>
              </a:ext>
            </a:extLst>
          </p:cNvPr>
          <p:cNvSpPr>
            <a:spLocks noGrp="1"/>
          </p:cNvSpPr>
          <p:nvPr>
            <p:ph idx="1"/>
          </p:nvPr>
        </p:nvSpPr>
        <p:spPr>
          <a:xfrm>
            <a:off x="179999" y="1331495"/>
            <a:ext cx="8086231" cy="5526505"/>
          </a:xfrm>
        </p:spPr>
        <p:txBody>
          <a:bodyPr>
            <a:noAutofit/>
          </a:bodyPr>
          <a:lstStyle/>
          <a:p>
            <a:pPr marL="0" indent="0">
              <a:buNone/>
            </a:pPr>
            <a:r>
              <a:rPr lang="en-GB" dirty="0"/>
              <a:t>This speech is designed to persuade students to work hard at school. How many FEETCRRAMPSS can you find?</a:t>
            </a:r>
          </a:p>
          <a:p>
            <a:pPr marL="0" indent="0">
              <a:buNone/>
            </a:pPr>
            <a:endParaRPr lang="en-GB" dirty="0"/>
          </a:p>
          <a:p>
            <a:pPr marL="0" indent="0">
              <a:buNone/>
            </a:pPr>
            <a:r>
              <a:rPr lang="en-US" sz="2000" i="1" dirty="0"/>
              <a:t>Do you want to look back in a decade’s time and wish you’d worked harder—or look back and smile because you gave it everything? Every late-night studying, every challenge overcome, every effort made today is an investment in tomorrow. Stats don’t lie: students who apply themselves at school are 80% more likely to get into college, find a job they love, and earn more over their lifetime. Everyone wants success, but not everyone is willing to work for it. Think about it. If your future self could speak to you now, what would they urge you to do? Would they ask you to doomscroll for an hour, or focus for just one more lesson? Working hard at school isn’t just about grades—it’s about giving yourself choices. So I ask you: will you rise to the challenge today for a brighter tomorrow?</a:t>
            </a:r>
            <a:endParaRPr lang="en-GB" sz="2000" i="1" dirty="0"/>
          </a:p>
        </p:txBody>
      </p:sp>
      <p:sp>
        <p:nvSpPr>
          <p:cNvPr id="5" name="Content Placeholder 3">
            <a:extLst>
              <a:ext uri="{FF2B5EF4-FFF2-40B4-BE49-F238E27FC236}">
                <a16:creationId xmlns:a16="http://schemas.microsoft.com/office/drawing/2014/main" id="{FCF35E64-D536-765D-8AC0-2A92A67D7BB4}"/>
              </a:ext>
            </a:extLst>
          </p:cNvPr>
          <p:cNvSpPr txBox="1">
            <a:spLocks/>
          </p:cNvSpPr>
          <p:nvPr/>
        </p:nvSpPr>
        <p:spPr>
          <a:xfrm>
            <a:off x="8470232" y="557250"/>
            <a:ext cx="3541768" cy="60836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dirty="0">
                <a:solidFill>
                  <a:srgbClr val="D74120"/>
                </a:solidFill>
              </a:rPr>
              <a:t>F</a:t>
            </a:r>
            <a:r>
              <a:rPr lang="en-GB" sz="2800" dirty="0"/>
              <a:t>acts</a:t>
            </a:r>
          </a:p>
          <a:p>
            <a:pPr marL="0" indent="0">
              <a:buFont typeface="Arial" panose="020B0604020202020204" pitchFamily="34" charset="0"/>
              <a:buNone/>
            </a:pPr>
            <a:r>
              <a:rPr lang="en-GB" sz="2800" b="1" dirty="0">
                <a:solidFill>
                  <a:srgbClr val="D74120"/>
                </a:solidFill>
              </a:rPr>
              <a:t>E</a:t>
            </a:r>
            <a:r>
              <a:rPr lang="en-GB" sz="2800" dirty="0"/>
              <a:t>motive vocabulary</a:t>
            </a:r>
          </a:p>
          <a:p>
            <a:pPr marL="0" indent="0">
              <a:buFont typeface="Arial" panose="020B0604020202020204" pitchFamily="34" charset="0"/>
              <a:buNone/>
            </a:pPr>
            <a:r>
              <a:rPr lang="en-GB" sz="2800" b="1" dirty="0">
                <a:solidFill>
                  <a:srgbClr val="D74120"/>
                </a:solidFill>
              </a:rPr>
              <a:t>E</a:t>
            </a:r>
            <a:r>
              <a:rPr lang="en-GB" sz="2800" dirty="0"/>
              <a:t>xaggeration</a:t>
            </a:r>
          </a:p>
          <a:p>
            <a:pPr marL="0" indent="0">
              <a:buFont typeface="Arial" panose="020B0604020202020204" pitchFamily="34" charset="0"/>
              <a:buNone/>
            </a:pPr>
            <a:r>
              <a:rPr lang="en-GB" sz="2800" b="1" dirty="0">
                <a:solidFill>
                  <a:srgbClr val="D74120"/>
                </a:solidFill>
              </a:rPr>
              <a:t>T</a:t>
            </a:r>
            <a:r>
              <a:rPr lang="en-GB" sz="2800" dirty="0"/>
              <a:t>one</a:t>
            </a:r>
          </a:p>
          <a:p>
            <a:pPr marL="0" indent="0">
              <a:buFont typeface="Arial" panose="020B0604020202020204" pitchFamily="34" charset="0"/>
              <a:buNone/>
            </a:pPr>
            <a:r>
              <a:rPr lang="en-GB" sz="2800" b="1" dirty="0">
                <a:solidFill>
                  <a:srgbClr val="D74120"/>
                </a:solidFill>
              </a:rPr>
              <a:t>C</a:t>
            </a:r>
            <a:r>
              <a:rPr lang="en-GB" sz="2800" dirty="0"/>
              <a:t>ommands</a:t>
            </a:r>
          </a:p>
          <a:p>
            <a:pPr marL="0" indent="0">
              <a:buFont typeface="Arial" panose="020B0604020202020204" pitchFamily="34" charset="0"/>
              <a:buNone/>
            </a:pPr>
            <a:r>
              <a:rPr lang="en-GB" sz="2800" b="1" dirty="0">
                <a:solidFill>
                  <a:srgbClr val="D74120"/>
                </a:solidFill>
              </a:rPr>
              <a:t>R</a:t>
            </a:r>
            <a:r>
              <a:rPr lang="en-GB" sz="2800" dirty="0"/>
              <a:t>hetorical questions</a:t>
            </a:r>
          </a:p>
          <a:p>
            <a:pPr marL="0" indent="0">
              <a:buFont typeface="Arial" panose="020B0604020202020204" pitchFamily="34" charset="0"/>
              <a:buNone/>
            </a:pPr>
            <a:r>
              <a:rPr lang="en-GB" sz="2800" b="1" dirty="0">
                <a:solidFill>
                  <a:srgbClr val="D74120"/>
                </a:solidFill>
              </a:rPr>
              <a:t>R</a:t>
            </a:r>
            <a:r>
              <a:rPr lang="en-GB" sz="2800" dirty="0"/>
              <a:t>epetition</a:t>
            </a:r>
          </a:p>
          <a:p>
            <a:pPr marL="0" indent="0">
              <a:buFont typeface="Arial" panose="020B0604020202020204" pitchFamily="34" charset="0"/>
              <a:buNone/>
            </a:pPr>
            <a:r>
              <a:rPr lang="en-GB" sz="2800" b="1" dirty="0">
                <a:solidFill>
                  <a:srgbClr val="D74120"/>
                </a:solidFill>
              </a:rPr>
              <a:t>A</a:t>
            </a:r>
            <a:r>
              <a:rPr lang="en-GB" sz="2800" dirty="0"/>
              <a:t>lliteration</a:t>
            </a:r>
          </a:p>
          <a:p>
            <a:pPr marL="0" indent="0">
              <a:buFont typeface="Arial" panose="020B0604020202020204" pitchFamily="34" charset="0"/>
              <a:buNone/>
            </a:pPr>
            <a:r>
              <a:rPr lang="en-GB" sz="2800" b="1" dirty="0">
                <a:solidFill>
                  <a:srgbClr val="D74120"/>
                </a:solidFill>
              </a:rPr>
              <a:t>M</a:t>
            </a:r>
            <a:r>
              <a:rPr lang="en-GB" sz="2800" dirty="0"/>
              <a:t>agic three</a:t>
            </a:r>
          </a:p>
          <a:p>
            <a:pPr marL="0" indent="0">
              <a:buFont typeface="Arial" panose="020B0604020202020204" pitchFamily="34" charset="0"/>
              <a:buNone/>
            </a:pPr>
            <a:r>
              <a:rPr lang="en-GB" sz="2800" b="1" dirty="0">
                <a:solidFill>
                  <a:srgbClr val="D74120"/>
                </a:solidFill>
              </a:rPr>
              <a:t>P</a:t>
            </a:r>
            <a:r>
              <a:rPr lang="en-GB" sz="2800" dirty="0"/>
              <a:t>ersonal pronouns</a:t>
            </a:r>
          </a:p>
          <a:p>
            <a:pPr marL="0" indent="0">
              <a:buFont typeface="Arial" panose="020B0604020202020204" pitchFamily="34" charset="0"/>
              <a:buNone/>
            </a:pPr>
            <a:r>
              <a:rPr lang="en-GB" sz="2800" b="1" dirty="0">
                <a:solidFill>
                  <a:srgbClr val="D74120"/>
                </a:solidFill>
              </a:rPr>
              <a:t>S</a:t>
            </a:r>
            <a:r>
              <a:rPr lang="en-GB" sz="2800" dirty="0"/>
              <a:t>tatistics</a:t>
            </a:r>
          </a:p>
          <a:p>
            <a:pPr marL="0" indent="0">
              <a:buFont typeface="Arial" panose="020B0604020202020204" pitchFamily="34" charset="0"/>
              <a:buNone/>
            </a:pPr>
            <a:r>
              <a:rPr lang="en-GB" sz="2800" b="1" dirty="0">
                <a:solidFill>
                  <a:srgbClr val="D74120"/>
                </a:solidFill>
              </a:rPr>
              <a:t>S</a:t>
            </a:r>
            <a:r>
              <a:rPr lang="en-GB" sz="2800" dirty="0"/>
              <a:t>hort sentences</a:t>
            </a:r>
          </a:p>
        </p:txBody>
      </p:sp>
    </p:spTree>
    <p:extLst>
      <p:ext uri="{BB962C8B-B14F-4D97-AF65-F5344CB8AC3E}">
        <p14:creationId xmlns:p14="http://schemas.microsoft.com/office/powerpoint/2010/main" val="253520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313E-9E31-62F0-7270-504589AA4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91786-FBAC-5114-0C4B-2A2F92E3A716}"/>
              </a:ext>
            </a:extLst>
          </p:cNvPr>
          <p:cNvSpPr>
            <a:spLocks noGrp="1"/>
          </p:cNvSpPr>
          <p:nvPr>
            <p:ph type="title"/>
          </p:nvPr>
        </p:nvSpPr>
        <p:spPr>
          <a:xfrm>
            <a:off x="180000" y="639407"/>
            <a:ext cx="11627999" cy="720000"/>
          </a:xfrm>
        </p:spPr>
        <p:txBody>
          <a:bodyPr>
            <a:normAutofit/>
          </a:bodyPr>
          <a:lstStyle/>
          <a:p>
            <a:r>
              <a:rPr lang="en-GB" sz="3600" dirty="0">
                <a:latin typeface="+mn-lt"/>
              </a:rPr>
              <a:t>FEETCRRAMPSS continued</a:t>
            </a:r>
          </a:p>
        </p:txBody>
      </p:sp>
      <p:sp>
        <p:nvSpPr>
          <p:cNvPr id="4" name="Content Placeholder 3">
            <a:extLst>
              <a:ext uri="{FF2B5EF4-FFF2-40B4-BE49-F238E27FC236}">
                <a16:creationId xmlns:a16="http://schemas.microsoft.com/office/drawing/2014/main" id="{399ED71D-F8B2-BC7A-56D4-62EFFC7D84C6}"/>
              </a:ext>
            </a:extLst>
          </p:cNvPr>
          <p:cNvSpPr>
            <a:spLocks noGrp="1"/>
          </p:cNvSpPr>
          <p:nvPr>
            <p:ph idx="1"/>
          </p:nvPr>
        </p:nvSpPr>
        <p:spPr>
          <a:xfrm>
            <a:off x="179999" y="1331495"/>
            <a:ext cx="8086231" cy="5526505"/>
          </a:xfrm>
        </p:spPr>
        <p:txBody>
          <a:bodyPr>
            <a:noAutofit/>
          </a:bodyPr>
          <a:lstStyle/>
          <a:p>
            <a:pPr marL="0" indent="0">
              <a:buNone/>
            </a:pPr>
            <a:r>
              <a:rPr lang="en-GB" dirty="0"/>
              <a:t>This speech is designed to persuade students to work hard at school. How many FEETCRRAMPSS can you find?</a:t>
            </a:r>
          </a:p>
          <a:p>
            <a:pPr marL="0" indent="0">
              <a:buNone/>
            </a:pPr>
            <a:endParaRPr lang="en-GB" dirty="0"/>
          </a:p>
          <a:p>
            <a:pPr marL="0" indent="0">
              <a:buNone/>
            </a:pPr>
            <a:r>
              <a:rPr lang="en-US" sz="2000" i="1" dirty="0">
                <a:solidFill>
                  <a:schemeClr val="accent3">
                    <a:lumMod val="75000"/>
                  </a:schemeClr>
                </a:solidFill>
              </a:rPr>
              <a:t>Do </a:t>
            </a:r>
            <a:r>
              <a:rPr lang="en-US" sz="2000" i="1" dirty="0">
                <a:solidFill>
                  <a:schemeClr val="accent3">
                    <a:lumMod val="75000"/>
                  </a:schemeClr>
                </a:solidFill>
                <a:highlight>
                  <a:srgbClr val="00FFFF"/>
                </a:highlight>
              </a:rPr>
              <a:t>you</a:t>
            </a:r>
            <a:r>
              <a:rPr lang="en-US" sz="2000" i="1" dirty="0">
                <a:solidFill>
                  <a:schemeClr val="accent3">
                    <a:lumMod val="75000"/>
                  </a:schemeClr>
                </a:solidFill>
              </a:rPr>
              <a:t> want to look back in a decade’s time and wish you’d worked harder—or look back and smile because you gave it everything? </a:t>
            </a:r>
            <a:r>
              <a:rPr lang="en-US" sz="2000" i="1" u="sng" dirty="0">
                <a:solidFill>
                  <a:srgbClr val="00B050"/>
                </a:solidFill>
              </a:rPr>
              <a:t>Every</a:t>
            </a:r>
            <a:r>
              <a:rPr lang="en-US" sz="2000" i="1" u="sng" dirty="0">
                <a:solidFill>
                  <a:schemeClr val="accent2">
                    <a:lumMod val="75000"/>
                  </a:schemeClr>
                </a:solidFill>
              </a:rPr>
              <a:t> late-night studying</a:t>
            </a:r>
            <a:r>
              <a:rPr lang="en-US" sz="2000" i="1" u="sng" dirty="0"/>
              <a:t>, </a:t>
            </a:r>
            <a:r>
              <a:rPr lang="en-US" sz="2000" i="1" u="sng" dirty="0">
                <a:solidFill>
                  <a:srgbClr val="00B050"/>
                </a:solidFill>
              </a:rPr>
              <a:t>every</a:t>
            </a:r>
            <a:r>
              <a:rPr lang="en-US" sz="2000" i="1" u="sng" dirty="0"/>
              <a:t> challenge overcome, </a:t>
            </a:r>
            <a:r>
              <a:rPr lang="en-US" sz="2000" i="1" u="sng" dirty="0">
                <a:solidFill>
                  <a:srgbClr val="00B050"/>
                </a:solidFill>
              </a:rPr>
              <a:t>every</a:t>
            </a:r>
            <a:r>
              <a:rPr lang="en-US" sz="2000" i="1" u="sng" dirty="0"/>
              <a:t> effort made today is an investment in tomorrow.</a:t>
            </a:r>
            <a:r>
              <a:rPr lang="en-US" sz="2000" i="1" dirty="0"/>
              <a:t> Stats don’t lie: students who apply themselves at school are </a:t>
            </a:r>
            <a:r>
              <a:rPr lang="en-US" sz="2000" i="1" dirty="0">
                <a:solidFill>
                  <a:srgbClr val="006600"/>
                </a:solidFill>
              </a:rPr>
              <a:t>80%</a:t>
            </a:r>
            <a:r>
              <a:rPr lang="en-US" sz="2000" i="1" dirty="0"/>
              <a:t> more likely to get into college, find a job they love, and earn more over their lifetime. Everyone wants success, but not everyone is </a:t>
            </a:r>
            <a:r>
              <a:rPr lang="en-US" sz="2000" i="1" dirty="0">
                <a:solidFill>
                  <a:srgbClr val="002060"/>
                </a:solidFill>
              </a:rPr>
              <a:t>willing to work </a:t>
            </a:r>
            <a:r>
              <a:rPr lang="en-US" sz="2000" i="1" dirty="0"/>
              <a:t>for it. </a:t>
            </a:r>
            <a:r>
              <a:rPr lang="en-US" sz="2000" i="1" dirty="0">
                <a:highlight>
                  <a:srgbClr val="FFFF00"/>
                </a:highlight>
              </a:rPr>
              <a:t>Think about it.</a:t>
            </a:r>
            <a:r>
              <a:rPr lang="en-US" sz="2000" i="1" dirty="0"/>
              <a:t> If </a:t>
            </a:r>
            <a:r>
              <a:rPr lang="en-US" sz="2000" i="1" dirty="0">
                <a:highlight>
                  <a:srgbClr val="00FFFF"/>
                </a:highlight>
              </a:rPr>
              <a:t>your</a:t>
            </a:r>
            <a:r>
              <a:rPr lang="en-US" sz="2000" i="1" dirty="0"/>
              <a:t> future self could speak to </a:t>
            </a:r>
            <a:r>
              <a:rPr lang="en-US" sz="2000" i="1" dirty="0">
                <a:highlight>
                  <a:srgbClr val="00FFFF"/>
                </a:highlight>
              </a:rPr>
              <a:t>you</a:t>
            </a:r>
            <a:r>
              <a:rPr lang="en-US" sz="2000" i="1" dirty="0"/>
              <a:t> now, what would they </a:t>
            </a:r>
            <a:r>
              <a:rPr lang="en-US" sz="2000" i="1" dirty="0">
                <a:solidFill>
                  <a:srgbClr val="00B0F0"/>
                </a:solidFill>
              </a:rPr>
              <a:t>urge</a:t>
            </a:r>
            <a:r>
              <a:rPr lang="en-US" sz="2000" i="1" dirty="0"/>
              <a:t> </a:t>
            </a:r>
            <a:r>
              <a:rPr lang="en-US" sz="2000" i="1" dirty="0">
                <a:highlight>
                  <a:srgbClr val="00FFFF"/>
                </a:highlight>
              </a:rPr>
              <a:t>you </a:t>
            </a:r>
            <a:r>
              <a:rPr lang="en-US" sz="2000" i="1" dirty="0"/>
              <a:t>to do? Would they ask </a:t>
            </a:r>
            <a:r>
              <a:rPr lang="en-US" sz="2000" i="1" dirty="0">
                <a:highlight>
                  <a:srgbClr val="00FFFF"/>
                </a:highlight>
              </a:rPr>
              <a:t>you</a:t>
            </a:r>
            <a:r>
              <a:rPr lang="en-US" sz="2000" i="1" dirty="0"/>
              <a:t> to </a:t>
            </a:r>
            <a:r>
              <a:rPr lang="en-US" sz="2000" i="1" dirty="0">
                <a:solidFill>
                  <a:srgbClr val="00B0F0"/>
                </a:solidFill>
              </a:rPr>
              <a:t>doomscroll</a:t>
            </a:r>
            <a:r>
              <a:rPr lang="en-US" sz="2000" i="1" dirty="0"/>
              <a:t> for an hour, or focus for just one more lesson? Working hard at school isn’t just about grades—it’s about giving </a:t>
            </a:r>
            <a:r>
              <a:rPr lang="en-US" sz="2000" i="1" dirty="0">
                <a:highlight>
                  <a:srgbClr val="00FFFF"/>
                </a:highlight>
              </a:rPr>
              <a:t>yourself</a:t>
            </a:r>
            <a:r>
              <a:rPr lang="en-US" sz="2000" i="1" dirty="0"/>
              <a:t> choices. </a:t>
            </a:r>
            <a:r>
              <a:rPr lang="en-US" sz="2000" i="1" dirty="0">
                <a:solidFill>
                  <a:schemeClr val="bg2">
                    <a:lumMod val="65000"/>
                  </a:schemeClr>
                </a:solidFill>
              </a:rPr>
              <a:t>Rise to the challenge today for a brighter tomorrow.</a:t>
            </a:r>
            <a:endParaRPr lang="en-GB" sz="2000" i="1" dirty="0">
              <a:solidFill>
                <a:schemeClr val="bg2">
                  <a:lumMod val="65000"/>
                </a:schemeClr>
              </a:solidFill>
            </a:endParaRPr>
          </a:p>
        </p:txBody>
      </p:sp>
      <p:sp>
        <p:nvSpPr>
          <p:cNvPr id="5" name="Content Placeholder 3">
            <a:extLst>
              <a:ext uri="{FF2B5EF4-FFF2-40B4-BE49-F238E27FC236}">
                <a16:creationId xmlns:a16="http://schemas.microsoft.com/office/drawing/2014/main" id="{8601F6A0-D2B8-649A-DD03-F42F621FF64F}"/>
              </a:ext>
            </a:extLst>
          </p:cNvPr>
          <p:cNvSpPr txBox="1">
            <a:spLocks/>
          </p:cNvSpPr>
          <p:nvPr/>
        </p:nvSpPr>
        <p:spPr>
          <a:xfrm>
            <a:off x="8470232" y="557250"/>
            <a:ext cx="3541768" cy="6148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dirty="0">
                <a:solidFill>
                  <a:srgbClr val="FF0000"/>
                </a:solidFill>
              </a:rPr>
              <a:t>F</a:t>
            </a:r>
            <a:r>
              <a:rPr lang="en-GB" sz="2800" dirty="0">
                <a:solidFill>
                  <a:srgbClr val="FF0000"/>
                </a:solidFill>
              </a:rPr>
              <a:t>acts</a:t>
            </a:r>
          </a:p>
          <a:p>
            <a:pPr marL="0" indent="0">
              <a:buFont typeface="Arial" panose="020B0604020202020204" pitchFamily="34" charset="0"/>
              <a:buNone/>
            </a:pPr>
            <a:r>
              <a:rPr lang="en-GB" sz="2800" b="1" dirty="0">
                <a:solidFill>
                  <a:srgbClr val="00B0F0"/>
                </a:solidFill>
              </a:rPr>
              <a:t>E</a:t>
            </a:r>
            <a:r>
              <a:rPr lang="en-GB" sz="2800" dirty="0">
                <a:solidFill>
                  <a:srgbClr val="00B0F0"/>
                </a:solidFill>
              </a:rPr>
              <a:t>motive vocabulary</a:t>
            </a:r>
          </a:p>
          <a:p>
            <a:pPr marL="0" indent="0">
              <a:buFont typeface="Arial" panose="020B0604020202020204" pitchFamily="34" charset="0"/>
              <a:buNone/>
            </a:pPr>
            <a:r>
              <a:rPr lang="en-GB" sz="2800" b="1" dirty="0">
                <a:solidFill>
                  <a:schemeClr val="accent2">
                    <a:lumMod val="75000"/>
                  </a:schemeClr>
                </a:solidFill>
              </a:rPr>
              <a:t>E</a:t>
            </a:r>
            <a:r>
              <a:rPr lang="en-GB" sz="2800" dirty="0">
                <a:solidFill>
                  <a:schemeClr val="accent2">
                    <a:lumMod val="75000"/>
                  </a:schemeClr>
                </a:solidFill>
              </a:rPr>
              <a:t>xaggeration</a:t>
            </a:r>
          </a:p>
          <a:p>
            <a:pPr marL="0" indent="0">
              <a:buFont typeface="Arial" panose="020B0604020202020204" pitchFamily="34" charset="0"/>
              <a:buNone/>
            </a:pPr>
            <a:r>
              <a:rPr lang="en-GB" sz="2800" b="1" dirty="0">
                <a:solidFill>
                  <a:schemeClr val="accent1"/>
                </a:solidFill>
              </a:rPr>
              <a:t>T</a:t>
            </a:r>
            <a:r>
              <a:rPr lang="en-GB" sz="2800" dirty="0">
                <a:solidFill>
                  <a:schemeClr val="accent1"/>
                </a:solidFill>
              </a:rPr>
              <a:t>one</a:t>
            </a:r>
          </a:p>
          <a:p>
            <a:pPr marL="0" indent="0">
              <a:buFont typeface="Arial" panose="020B0604020202020204" pitchFamily="34" charset="0"/>
              <a:buNone/>
            </a:pPr>
            <a:r>
              <a:rPr lang="en-GB" sz="2800" b="1" dirty="0">
                <a:solidFill>
                  <a:schemeClr val="tx1">
                    <a:lumMod val="50000"/>
                    <a:lumOff val="50000"/>
                  </a:schemeClr>
                </a:solidFill>
              </a:rPr>
              <a:t>C</a:t>
            </a:r>
            <a:r>
              <a:rPr lang="en-GB" sz="2800" dirty="0">
                <a:solidFill>
                  <a:schemeClr val="tx1">
                    <a:lumMod val="50000"/>
                    <a:lumOff val="50000"/>
                  </a:schemeClr>
                </a:solidFill>
              </a:rPr>
              <a:t>ommands</a:t>
            </a:r>
          </a:p>
          <a:p>
            <a:pPr marL="0" indent="0">
              <a:buFont typeface="Arial" panose="020B0604020202020204" pitchFamily="34" charset="0"/>
              <a:buNone/>
            </a:pPr>
            <a:r>
              <a:rPr lang="en-GB" sz="2800" b="1" dirty="0">
                <a:solidFill>
                  <a:schemeClr val="accent6">
                    <a:lumMod val="75000"/>
                  </a:schemeClr>
                </a:solidFill>
              </a:rPr>
              <a:t>R</a:t>
            </a:r>
            <a:r>
              <a:rPr lang="en-GB" sz="2800" dirty="0">
                <a:solidFill>
                  <a:schemeClr val="accent6">
                    <a:lumMod val="75000"/>
                  </a:schemeClr>
                </a:solidFill>
              </a:rPr>
              <a:t>hetorical questions</a:t>
            </a:r>
          </a:p>
          <a:p>
            <a:pPr marL="0" indent="0">
              <a:buFont typeface="Arial" panose="020B0604020202020204" pitchFamily="34" charset="0"/>
              <a:buNone/>
            </a:pPr>
            <a:r>
              <a:rPr lang="en-GB" sz="2800" b="1" dirty="0">
                <a:solidFill>
                  <a:srgbClr val="00B050"/>
                </a:solidFill>
              </a:rPr>
              <a:t>R</a:t>
            </a:r>
            <a:r>
              <a:rPr lang="en-GB" sz="2800" dirty="0">
                <a:solidFill>
                  <a:srgbClr val="00B050"/>
                </a:solidFill>
              </a:rPr>
              <a:t>epetition</a:t>
            </a:r>
          </a:p>
          <a:p>
            <a:pPr marL="0" indent="0">
              <a:buFont typeface="Arial" panose="020B0604020202020204" pitchFamily="34" charset="0"/>
              <a:buNone/>
            </a:pPr>
            <a:r>
              <a:rPr lang="en-GB" sz="2800" b="1" dirty="0">
                <a:solidFill>
                  <a:srgbClr val="002060"/>
                </a:solidFill>
              </a:rPr>
              <a:t>A</a:t>
            </a:r>
            <a:r>
              <a:rPr lang="en-GB" sz="2800" dirty="0">
                <a:solidFill>
                  <a:srgbClr val="002060"/>
                </a:solidFill>
              </a:rPr>
              <a:t>lliteration</a:t>
            </a:r>
          </a:p>
          <a:p>
            <a:pPr marL="0" indent="0">
              <a:buFont typeface="Arial" panose="020B0604020202020204" pitchFamily="34" charset="0"/>
              <a:buNone/>
            </a:pPr>
            <a:r>
              <a:rPr lang="en-GB" sz="2800" b="1" u="sng" dirty="0"/>
              <a:t>M</a:t>
            </a:r>
            <a:r>
              <a:rPr lang="en-GB" sz="2800" u="sng" dirty="0"/>
              <a:t>agic three</a:t>
            </a:r>
          </a:p>
          <a:p>
            <a:pPr marL="0" indent="0">
              <a:buFont typeface="Arial" panose="020B0604020202020204" pitchFamily="34" charset="0"/>
              <a:buNone/>
            </a:pPr>
            <a:r>
              <a:rPr lang="en-GB" sz="2800" b="1" dirty="0">
                <a:highlight>
                  <a:srgbClr val="00FFFF"/>
                </a:highlight>
              </a:rPr>
              <a:t>P</a:t>
            </a:r>
            <a:r>
              <a:rPr lang="en-GB" sz="2800" dirty="0">
                <a:highlight>
                  <a:srgbClr val="00FFFF"/>
                </a:highlight>
              </a:rPr>
              <a:t>ersonal pronouns</a:t>
            </a:r>
          </a:p>
          <a:p>
            <a:pPr marL="0" indent="0">
              <a:buFont typeface="Arial" panose="020B0604020202020204" pitchFamily="34" charset="0"/>
              <a:buNone/>
            </a:pPr>
            <a:r>
              <a:rPr lang="en-GB" sz="2800" b="1" dirty="0">
                <a:solidFill>
                  <a:srgbClr val="006600"/>
                </a:solidFill>
              </a:rPr>
              <a:t>S</a:t>
            </a:r>
            <a:r>
              <a:rPr lang="en-GB" sz="2800" dirty="0">
                <a:solidFill>
                  <a:srgbClr val="006600"/>
                </a:solidFill>
              </a:rPr>
              <a:t>tatistics</a:t>
            </a:r>
          </a:p>
          <a:p>
            <a:pPr marL="0" indent="0">
              <a:buFont typeface="Arial" panose="020B0604020202020204" pitchFamily="34" charset="0"/>
              <a:buNone/>
            </a:pPr>
            <a:r>
              <a:rPr lang="en-GB" sz="2800" b="1" dirty="0">
                <a:highlight>
                  <a:srgbClr val="FFFF00"/>
                </a:highlight>
              </a:rPr>
              <a:t>S</a:t>
            </a:r>
            <a:r>
              <a:rPr lang="en-GB" sz="2800" dirty="0">
                <a:highlight>
                  <a:srgbClr val="FFFF00"/>
                </a:highlight>
              </a:rPr>
              <a:t>hort sentences</a:t>
            </a:r>
          </a:p>
        </p:txBody>
      </p:sp>
    </p:spTree>
    <p:extLst>
      <p:ext uri="{BB962C8B-B14F-4D97-AF65-F5344CB8AC3E}">
        <p14:creationId xmlns:p14="http://schemas.microsoft.com/office/powerpoint/2010/main" val="66441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044-19CB-F305-4115-5D9A83F6F70F}"/>
              </a:ext>
            </a:extLst>
          </p:cNvPr>
          <p:cNvSpPr>
            <a:spLocks noGrp="1"/>
          </p:cNvSpPr>
          <p:nvPr>
            <p:ph type="title"/>
          </p:nvPr>
        </p:nvSpPr>
        <p:spPr/>
        <p:txBody>
          <a:bodyPr>
            <a:normAutofit/>
          </a:bodyPr>
          <a:lstStyle/>
          <a:p>
            <a:r>
              <a:rPr lang="en-GB" sz="3600" dirty="0">
                <a:latin typeface="+mn-lt"/>
              </a:rPr>
              <a:t>Exam style task:</a:t>
            </a:r>
          </a:p>
        </p:txBody>
      </p:sp>
      <p:sp>
        <p:nvSpPr>
          <p:cNvPr id="4" name="Content Placeholder 3">
            <a:extLst>
              <a:ext uri="{FF2B5EF4-FFF2-40B4-BE49-F238E27FC236}">
                <a16:creationId xmlns:a16="http://schemas.microsoft.com/office/drawing/2014/main" id="{2A0256F9-2599-EEFC-B559-0F73FB46DF58}"/>
              </a:ext>
            </a:extLst>
          </p:cNvPr>
          <p:cNvSpPr>
            <a:spLocks noGrp="1"/>
          </p:cNvSpPr>
          <p:nvPr>
            <p:ph sz="half" idx="1"/>
          </p:nvPr>
        </p:nvSpPr>
        <p:spPr>
          <a:xfrm>
            <a:off x="179999" y="1836000"/>
            <a:ext cx="11235713" cy="4320000"/>
          </a:xfrm>
        </p:spPr>
        <p:txBody>
          <a:bodyPr>
            <a:normAutofit lnSpcReduction="10000"/>
          </a:bodyPr>
          <a:lstStyle/>
          <a:p>
            <a:pPr marL="0" indent="0">
              <a:buNone/>
            </a:pPr>
            <a:r>
              <a:rPr lang="en-US" b="1" dirty="0"/>
              <a:t>Coursework Portfolio: Composition – Assignment 1</a:t>
            </a:r>
          </a:p>
          <a:p>
            <a:pPr marL="0" indent="0">
              <a:buNone/>
            </a:pPr>
            <a:endParaRPr lang="en-US" dirty="0"/>
          </a:p>
          <a:p>
            <a:pPr marL="0" indent="0">
              <a:buNone/>
            </a:pPr>
            <a:r>
              <a:rPr lang="en-US" dirty="0"/>
              <a:t>Read this </a:t>
            </a:r>
            <a:r>
              <a:rPr lang="en-US" dirty="0">
                <a:highlight>
                  <a:srgbClr val="00FFFF"/>
                </a:highlight>
              </a:rPr>
              <a:t>teacher’</a:t>
            </a:r>
            <a:r>
              <a:rPr lang="en-US" dirty="0"/>
              <a:t>s speech about the negative impacts of social media and write a counter </a:t>
            </a:r>
            <a:r>
              <a:rPr lang="en-US" dirty="0">
                <a:highlight>
                  <a:srgbClr val="FFFF00"/>
                </a:highlight>
              </a:rPr>
              <a:t>speech</a:t>
            </a:r>
            <a:r>
              <a:rPr lang="en-US" dirty="0"/>
              <a:t> to </a:t>
            </a:r>
            <a:r>
              <a:rPr lang="en-US" dirty="0">
                <a:highlight>
                  <a:srgbClr val="FF00FF"/>
                </a:highlight>
              </a:rPr>
              <a:t>persuade</a:t>
            </a:r>
            <a:r>
              <a:rPr lang="en-US" dirty="0"/>
              <a:t> them to change their mind about what they have said. </a:t>
            </a:r>
            <a:r>
              <a:rPr lang="en-US" i="1" dirty="0"/>
              <a:t>In your discussion you will need to evaluate the ideas and opinions presented in the speech and </a:t>
            </a:r>
            <a:r>
              <a:rPr lang="en-US" i="1" dirty="0" err="1"/>
              <a:t>centre</a:t>
            </a:r>
            <a:r>
              <a:rPr lang="en-US" i="1" dirty="0"/>
              <a:t> your arguments around what they have said.</a:t>
            </a:r>
          </a:p>
          <a:p>
            <a:pPr marL="0" indent="0">
              <a:buNone/>
            </a:pPr>
            <a:r>
              <a:rPr lang="en-US" b="1" dirty="0"/>
              <a:t>30 marks</a:t>
            </a:r>
          </a:p>
          <a:p>
            <a:pPr marL="0" indent="0">
              <a:buNone/>
            </a:pPr>
            <a:endParaRPr lang="en-US" dirty="0"/>
          </a:p>
          <a:p>
            <a:pPr marL="0" indent="0">
              <a:buNone/>
            </a:pPr>
            <a:r>
              <a:rPr lang="en-US" b="1" dirty="0"/>
              <a:t>First, let’s identify the GAP: </a:t>
            </a:r>
            <a:r>
              <a:rPr lang="en-US" b="1" dirty="0">
                <a:highlight>
                  <a:srgbClr val="FFFF00"/>
                </a:highlight>
              </a:rPr>
              <a:t>genre</a:t>
            </a:r>
            <a:r>
              <a:rPr lang="en-US" b="1" dirty="0"/>
              <a:t>, </a:t>
            </a:r>
            <a:r>
              <a:rPr lang="en-US" b="1" dirty="0">
                <a:highlight>
                  <a:srgbClr val="00FFFF"/>
                </a:highlight>
              </a:rPr>
              <a:t>audience </a:t>
            </a:r>
            <a:r>
              <a:rPr lang="en-US" b="1" dirty="0"/>
              <a:t>and </a:t>
            </a:r>
            <a:r>
              <a:rPr lang="en-US" b="1" dirty="0">
                <a:highlight>
                  <a:srgbClr val="FF00FF"/>
                </a:highlight>
              </a:rPr>
              <a:t>purpose</a:t>
            </a:r>
            <a:r>
              <a:rPr lang="en-US" b="1" dirty="0"/>
              <a:t> of the writing. Identifying the GAP will help you to get your style and register of formality correct.</a:t>
            </a:r>
            <a:r>
              <a:rPr lang="en-US" dirty="0"/>
              <a:t>				</a:t>
            </a:r>
            <a:endParaRPr lang="en-GB" dirty="0"/>
          </a:p>
        </p:txBody>
      </p:sp>
    </p:spTree>
    <p:extLst>
      <p:ext uri="{BB962C8B-B14F-4D97-AF65-F5344CB8AC3E}">
        <p14:creationId xmlns:p14="http://schemas.microsoft.com/office/powerpoint/2010/main" val="3570437207"/>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7VPTP7ZE6X33-1933993375-2277</_dlc_DocId>
    <_dlc_DocIdUrl xmlns="9ad1216b-cdc1-40e2-a0c2-94597fd44697">
      <Url>https://cambridgeorg.sharepoint.com/sites/cie/education/pd/Curriculum_Support/_layouts/15/DocIdRedir.aspx?ID=7VPTP7ZE6X33-1933993375-2277</Url>
      <Description>7VPTP7ZE6X33-1933993375-2277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2.xml><?xml version="1.0" encoding="utf-8"?>
<ds:datastoreItem xmlns:ds="http://schemas.openxmlformats.org/officeDocument/2006/customXml" ds:itemID="{B630E657-8217-4B2F-96A4-D1EE5A57D447}">
  <ds:schemaRefs>
    <ds:schemaRef ds:uri="http://schemas.microsoft.com/office/2006/documentManagement/types"/>
    <ds:schemaRef ds:uri="http://purl.org/dc/dcmitype/"/>
    <ds:schemaRef ds:uri="http://www.w3.org/XML/1998/namespace"/>
    <ds:schemaRef ds:uri="http://purl.org/dc/elements/1.1/"/>
    <ds:schemaRef ds:uri="3fcf4a81-aca0-43b6-bff7-87efdc296efa"/>
    <ds:schemaRef ds:uri="http://schemas.microsoft.com/office/2006/metadata/properties"/>
    <ds:schemaRef ds:uri="http://purl.org/dc/terms/"/>
    <ds:schemaRef ds:uri="http://schemas.microsoft.com/office/infopath/2007/PartnerControls"/>
    <ds:schemaRef ds:uri="http://schemas.openxmlformats.org/package/2006/metadata/core-properties"/>
    <ds:schemaRef ds:uri="7424b78e-8606-4fd1-9a19-b6b90bbc0a1b"/>
    <ds:schemaRef ds:uri="9ad1216b-cdc1-40e2-a0c2-94597fd44697"/>
  </ds:schemaRefs>
</ds:datastoreItem>
</file>

<file path=customXml/itemProps3.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B36F522-99CC-44C6-897D-F8F89591E08F}">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
  <TotalTime>1039</TotalTime>
  <Words>1690</Words>
  <Application>Microsoft Office PowerPoint</Application>
  <PresentationFormat>Widescreen</PresentationFormat>
  <Paragraphs>172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Georgia</vt:lpstr>
      <vt:lpstr>Office Theme</vt:lpstr>
      <vt:lpstr>PowerPoint Presentation</vt:lpstr>
      <vt:lpstr>PowerPoint Presentation</vt:lpstr>
      <vt:lpstr>Starter task: Would you buy this?</vt:lpstr>
      <vt:lpstr>What persuasive devices did you use?</vt:lpstr>
      <vt:lpstr>PowerPoint Presentation</vt:lpstr>
      <vt:lpstr>Persuasive writing toolbox:</vt:lpstr>
      <vt:lpstr>FEETCRRAMPSS</vt:lpstr>
      <vt:lpstr>FEETCRRAMPSS continued</vt:lpstr>
      <vt:lpstr>Exam style task:</vt:lpstr>
      <vt:lpstr>A Teacher’s View: Social media does more harm than good.</vt:lpstr>
      <vt:lpstr>Key persuasion points:  Use your planning worksheet to record the key points in the teacher’s persuasive speech.</vt:lpstr>
      <vt:lpstr>Your worksheet should look like this.      Now develop your counter ideas… </vt:lpstr>
      <vt:lpstr>Your turn…</vt:lpstr>
      <vt:lpstr>PowerPoint Presentation</vt:lpstr>
      <vt:lpstr>Review:</vt:lpstr>
      <vt:lpstr>Quick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6</cp:revision>
  <dcterms:created xsi:type="dcterms:W3CDTF">2023-10-09T12:44:25Z</dcterms:created>
  <dcterms:modified xsi:type="dcterms:W3CDTF">2025-07-29T15:28:02Z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ec0ab739-a6de-4144-be6c-29924de36ca5</vt:lpwstr>
  </property>
</Properties>
</file>