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9" r:id="rId2"/>
    <p:sldId id="321" r:id="rId3"/>
    <p:sldId id="337" r:id="rId4"/>
    <p:sldId id="301" r:id="rId5"/>
    <p:sldId id="302" r:id="rId6"/>
    <p:sldId id="309" r:id="rId7"/>
    <p:sldId id="303" r:id="rId8"/>
    <p:sldId id="310" r:id="rId9"/>
    <p:sldId id="311" r:id="rId10"/>
    <p:sldId id="330" r:id="rId11"/>
    <p:sldId id="312" r:id="rId12"/>
    <p:sldId id="331" r:id="rId13"/>
    <p:sldId id="314" r:id="rId14"/>
    <p:sldId id="319" r:id="rId15"/>
    <p:sldId id="336" r:id="rId16"/>
    <p:sldId id="333" r:id="rId17"/>
    <p:sldId id="334" r:id="rId18"/>
    <p:sldId id="308"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ra Wharton" initials="S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41" autoAdjust="0"/>
    <p:restoredTop sz="81404" autoAdjust="0"/>
  </p:normalViewPr>
  <p:slideViewPr>
    <p:cSldViewPr snapToGrid="0">
      <p:cViewPr varScale="1">
        <p:scale>
          <a:sx n="89" d="100"/>
          <a:sy n="89" d="100"/>
        </p:scale>
        <p:origin x="888" y="8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294" cy="497040"/>
          </a:xfrm>
          <a:prstGeom prst="rect">
            <a:avLst/>
          </a:prstGeom>
        </p:spPr>
        <p:txBody>
          <a:bodyPr vert="horz" lIns="90445" tIns="45222" rIns="90445" bIns="45222" rtlCol="0"/>
          <a:lstStyle>
            <a:lvl1pPr algn="l">
              <a:defRPr sz="1200"/>
            </a:lvl1pPr>
          </a:lstStyle>
          <a:p>
            <a:endParaRPr lang="en-GB"/>
          </a:p>
        </p:txBody>
      </p:sp>
      <p:sp>
        <p:nvSpPr>
          <p:cNvPr id="3" name="Date Placeholder 2"/>
          <p:cNvSpPr>
            <a:spLocks noGrp="1"/>
          </p:cNvSpPr>
          <p:nvPr>
            <p:ph type="dt" idx="1"/>
          </p:nvPr>
        </p:nvSpPr>
        <p:spPr>
          <a:xfrm>
            <a:off x="3850815" y="0"/>
            <a:ext cx="2945294" cy="497040"/>
          </a:xfrm>
          <a:prstGeom prst="rect">
            <a:avLst/>
          </a:prstGeom>
        </p:spPr>
        <p:txBody>
          <a:bodyPr vert="horz" lIns="90445" tIns="45222" rIns="90445" bIns="45222" rtlCol="0"/>
          <a:lstStyle>
            <a:lvl1pPr algn="r">
              <a:defRPr sz="1200"/>
            </a:lvl1pPr>
          </a:lstStyle>
          <a:p>
            <a:fld id="{19C0D921-1383-4389-8768-8FFE11394879}" type="datetimeFigureOut">
              <a:rPr lang="en-GB" smtClean="0"/>
              <a:t>14/08/2020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0445" tIns="45222" rIns="90445" bIns="45222" rtlCol="0" anchor="ctr"/>
          <a:lstStyle/>
          <a:p>
            <a:endParaRPr lang="en-GB"/>
          </a:p>
        </p:txBody>
      </p:sp>
      <p:sp>
        <p:nvSpPr>
          <p:cNvPr id="5" name="Notes Placeholder 4"/>
          <p:cNvSpPr>
            <a:spLocks noGrp="1"/>
          </p:cNvSpPr>
          <p:nvPr>
            <p:ph type="body" sz="quarter" idx="3"/>
          </p:nvPr>
        </p:nvSpPr>
        <p:spPr>
          <a:xfrm>
            <a:off x="679925" y="4776930"/>
            <a:ext cx="5437826" cy="3908682"/>
          </a:xfrm>
          <a:prstGeom prst="rect">
            <a:avLst/>
          </a:prstGeom>
        </p:spPr>
        <p:txBody>
          <a:bodyPr vert="horz" lIns="90445" tIns="45222" rIns="90445" bIns="452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599"/>
            <a:ext cx="2945294" cy="497040"/>
          </a:xfrm>
          <a:prstGeom prst="rect">
            <a:avLst/>
          </a:prstGeom>
        </p:spPr>
        <p:txBody>
          <a:bodyPr vert="horz" lIns="90445" tIns="45222" rIns="90445" bIns="45222" rtlCol="0" anchor="b"/>
          <a:lstStyle>
            <a:lvl1pPr algn="l">
              <a:defRPr sz="1200"/>
            </a:lvl1pPr>
          </a:lstStyle>
          <a:p>
            <a:endParaRPr lang="en-GB"/>
          </a:p>
        </p:txBody>
      </p:sp>
      <p:sp>
        <p:nvSpPr>
          <p:cNvPr id="7" name="Slide Number Placeholder 6"/>
          <p:cNvSpPr>
            <a:spLocks noGrp="1"/>
          </p:cNvSpPr>
          <p:nvPr>
            <p:ph type="sldNum" sz="quarter" idx="5"/>
          </p:nvPr>
        </p:nvSpPr>
        <p:spPr>
          <a:xfrm>
            <a:off x="3850815" y="9429599"/>
            <a:ext cx="2945294" cy="497040"/>
          </a:xfrm>
          <a:prstGeom prst="rect">
            <a:avLst/>
          </a:prstGeom>
        </p:spPr>
        <p:txBody>
          <a:bodyPr vert="horz" lIns="90445" tIns="45222" rIns="90445" bIns="45222" rtlCol="0" anchor="b"/>
          <a:lstStyle>
            <a:lvl1pPr algn="r">
              <a:defRPr sz="1200"/>
            </a:lvl1pPr>
          </a:lstStyle>
          <a:p>
            <a:fld id="{72223B59-315E-4138-94FF-82BAA511E8AF}" type="slidenum">
              <a:rPr lang="en-GB" smtClean="0"/>
              <a:t>‹#›</a:t>
            </a:fld>
            <a:endParaRPr lang="en-GB"/>
          </a:p>
        </p:txBody>
      </p:sp>
    </p:spTree>
    <p:extLst>
      <p:ext uri="{BB962C8B-B14F-4D97-AF65-F5344CB8AC3E}">
        <p14:creationId xmlns:p14="http://schemas.microsoft.com/office/powerpoint/2010/main" val="286371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2</a:t>
            </a:fld>
            <a:endParaRPr lang="en-GB"/>
          </a:p>
        </p:txBody>
      </p:sp>
    </p:spTree>
    <p:extLst>
      <p:ext uri="{BB962C8B-B14F-4D97-AF65-F5344CB8AC3E}">
        <p14:creationId xmlns:p14="http://schemas.microsoft.com/office/powerpoint/2010/main" val="3977842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11</a:t>
            </a:fld>
            <a:endParaRPr lang="en-GB"/>
          </a:p>
        </p:txBody>
      </p:sp>
    </p:spTree>
    <p:extLst>
      <p:ext uri="{BB962C8B-B14F-4D97-AF65-F5344CB8AC3E}">
        <p14:creationId xmlns:p14="http://schemas.microsoft.com/office/powerpoint/2010/main" val="3515236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12</a:t>
            </a:fld>
            <a:endParaRPr lang="en-GB"/>
          </a:p>
        </p:txBody>
      </p:sp>
    </p:spTree>
    <p:extLst>
      <p:ext uri="{BB962C8B-B14F-4D97-AF65-F5344CB8AC3E}">
        <p14:creationId xmlns:p14="http://schemas.microsoft.com/office/powerpoint/2010/main" val="2502573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13</a:t>
            </a:fld>
            <a:endParaRPr lang="en-GB"/>
          </a:p>
        </p:txBody>
      </p:sp>
    </p:spTree>
    <p:extLst>
      <p:ext uri="{BB962C8B-B14F-4D97-AF65-F5344CB8AC3E}">
        <p14:creationId xmlns:p14="http://schemas.microsoft.com/office/powerpoint/2010/main" val="1846644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14</a:t>
            </a:fld>
            <a:endParaRPr lang="en-GB"/>
          </a:p>
        </p:txBody>
      </p:sp>
    </p:spTree>
    <p:extLst>
      <p:ext uri="{BB962C8B-B14F-4D97-AF65-F5344CB8AC3E}">
        <p14:creationId xmlns:p14="http://schemas.microsoft.com/office/powerpoint/2010/main" val="3116577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Allow </a:t>
            </a:r>
            <a:r>
              <a:rPr lang="en-GB" sz="1200" kern="1200" dirty="0">
                <a:solidFill>
                  <a:schemeClr val="tx1"/>
                </a:solidFill>
                <a:latin typeface="+mn-lt"/>
                <a:ea typeface="+mn-ea"/>
                <a:cs typeface="+mn-cs"/>
              </a:rPr>
              <a:t>learners time to work on the problem. Then use the </a:t>
            </a:r>
            <a:r>
              <a:rPr lang="en-GB" sz="1200" kern="1200" dirty="0" err="1">
                <a:solidFill>
                  <a:schemeClr val="tx1"/>
                </a:solidFill>
                <a:latin typeface="+mn-lt"/>
                <a:ea typeface="+mn-ea"/>
                <a:cs typeface="+mn-cs"/>
              </a:rPr>
              <a:t>Geogebra</a:t>
            </a:r>
            <a:r>
              <a:rPr lang="en-GB" sz="1200" kern="1200" dirty="0">
                <a:solidFill>
                  <a:schemeClr val="tx1"/>
                </a:solidFill>
                <a:latin typeface="+mn-lt"/>
                <a:ea typeface="+mn-ea"/>
                <a:cs typeface="+mn-cs"/>
              </a:rPr>
              <a:t> file Lesson 2 Example Slide 16 to demonstrate how you would approach this problem. </a:t>
            </a:r>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15</a:t>
            </a:fld>
            <a:endParaRPr lang="en-GB"/>
          </a:p>
        </p:txBody>
      </p:sp>
    </p:spTree>
    <p:extLst>
      <p:ext uri="{BB962C8B-B14F-4D97-AF65-F5344CB8AC3E}">
        <p14:creationId xmlns:p14="http://schemas.microsoft.com/office/powerpoint/2010/main" val="14826890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16</a:t>
            </a:fld>
            <a:endParaRPr lang="en-GB"/>
          </a:p>
        </p:txBody>
      </p:sp>
    </p:spTree>
    <p:extLst>
      <p:ext uri="{BB962C8B-B14F-4D97-AF65-F5344CB8AC3E}">
        <p14:creationId xmlns:p14="http://schemas.microsoft.com/office/powerpoint/2010/main" val="33009805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17</a:t>
            </a:fld>
            <a:endParaRPr lang="en-GB"/>
          </a:p>
        </p:txBody>
      </p:sp>
    </p:spTree>
    <p:extLst>
      <p:ext uri="{BB962C8B-B14F-4D97-AF65-F5344CB8AC3E}">
        <p14:creationId xmlns:p14="http://schemas.microsoft.com/office/powerpoint/2010/main" val="2636428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plenary will prepare students for the problem solving in the next lesson. </a:t>
            </a:r>
          </a:p>
        </p:txBody>
      </p:sp>
      <p:sp>
        <p:nvSpPr>
          <p:cNvPr id="4" name="Slide Number Placeholder 3"/>
          <p:cNvSpPr>
            <a:spLocks noGrp="1"/>
          </p:cNvSpPr>
          <p:nvPr>
            <p:ph type="sldNum" sz="quarter" idx="10"/>
          </p:nvPr>
        </p:nvSpPr>
        <p:spPr/>
        <p:txBody>
          <a:bodyPr/>
          <a:lstStyle/>
          <a:p>
            <a:fld id="{72223B59-315E-4138-94FF-82BAA511E8AF}" type="slidenum">
              <a:rPr lang="en-GB" smtClean="0"/>
              <a:t>18</a:t>
            </a:fld>
            <a:endParaRPr lang="en-GB"/>
          </a:p>
        </p:txBody>
      </p:sp>
    </p:spTree>
    <p:extLst>
      <p:ext uri="{BB962C8B-B14F-4D97-AF65-F5344CB8AC3E}">
        <p14:creationId xmlns:p14="http://schemas.microsoft.com/office/powerpoint/2010/main" val="3808337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Worksheet</a:t>
            </a:r>
            <a:r>
              <a:rPr lang="en-GB" baseline="0" dirty="0"/>
              <a:t> 2a: Missing angles is available for students to use with this slide</a:t>
            </a:r>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3</a:t>
            </a:fld>
            <a:endParaRPr lang="en-GB"/>
          </a:p>
        </p:txBody>
      </p:sp>
    </p:spTree>
    <p:extLst>
      <p:ext uri="{BB962C8B-B14F-4D97-AF65-F5344CB8AC3E}">
        <p14:creationId xmlns:p14="http://schemas.microsoft.com/office/powerpoint/2010/main" val="3977842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4</a:t>
            </a:fld>
            <a:endParaRPr lang="en-GB"/>
          </a:p>
        </p:txBody>
      </p:sp>
    </p:spTree>
    <p:extLst>
      <p:ext uri="{BB962C8B-B14F-4D97-AF65-F5344CB8AC3E}">
        <p14:creationId xmlns:p14="http://schemas.microsoft.com/office/powerpoint/2010/main" val="3476579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5</a:t>
            </a:fld>
            <a:endParaRPr lang="en-GB"/>
          </a:p>
        </p:txBody>
      </p:sp>
    </p:spTree>
    <p:extLst>
      <p:ext uri="{BB962C8B-B14F-4D97-AF65-F5344CB8AC3E}">
        <p14:creationId xmlns:p14="http://schemas.microsoft.com/office/powerpoint/2010/main" val="954717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45"/>
            <a:r>
              <a:rPr lang="en-GB" dirty="0"/>
              <a:t>Go through the points on the 16 point compass listed in the diagram explaining the logic behind how they are named. Ask students how the bearing for NNE has been calculated (90˚ ÷ 4, 45 ÷ 2) and </a:t>
            </a:r>
          </a:p>
          <a:p>
            <a:pPr defTabSz="904445"/>
            <a:r>
              <a:rPr lang="en-GB" dirty="0"/>
              <a:t>ENE (3 x 22.5 or 90 – 22.5 or 45 + 22.5). Encourage students to share different way of calculating these examples. Students then complete Worksheet 2b: 16 point compass. </a:t>
            </a:r>
          </a:p>
          <a:p>
            <a:pPr defTabSz="904445"/>
            <a:r>
              <a:rPr lang="en-GB" i="1" dirty="0"/>
              <a:t>Assessment Opportunity </a:t>
            </a:r>
            <a:r>
              <a:rPr lang="en-GB" dirty="0" err="1"/>
              <a:t>Pelmanism</a:t>
            </a:r>
            <a:r>
              <a:rPr lang="en-GB" dirty="0"/>
              <a:t> game of 16 point compass points. In this simple game, players lay cards face down and take turns flipping over two cards at a time looking for a match between the name of the direction on the 16 point compass and its three figure bearing. If they find a match, they go again. If the cards are not a match, the player turns them back over and the next player goes. Most often, the game is played with two to four people at a time. As there are a limited number of cards in this version of the game suggest it is played in pairs. The cards are enclosed as part of the resource pack. Print, cut up and laminate if possible. </a:t>
            </a:r>
          </a:p>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6</a:t>
            </a:fld>
            <a:endParaRPr lang="en-GB"/>
          </a:p>
        </p:txBody>
      </p:sp>
    </p:spTree>
    <p:extLst>
      <p:ext uri="{BB962C8B-B14F-4D97-AF65-F5344CB8AC3E}">
        <p14:creationId xmlns:p14="http://schemas.microsoft.com/office/powerpoint/2010/main" val="1005342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7</a:t>
            </a:fld>
            <a:endParaRPr lang="en-GB"/>
          </a:p>
        </p:txBody>
      </p:sp>
    </p:spTree>
    <p:extLst>
      <p:ext uri="{BB962C8B-B14F-4D97-AF65-F5344CB8AC3E}">
        <p14:creationId xmlns:p14="http://schemas.microsoft.com/office/powerpoint/2010/main" val="3368972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8</a:t>
            </a:fld>
            <a:endParaRPr lang="en-GB"/>
          </a:p>
        </p:txBody>
      </p:sp>
    </p:spTree>
    <p:extLst>
      <p:ext uri="{BB962C8B-B14F-4D97-AF65-F5344CB8AC3E}">
        <p14:creationId xmlns:p14="http://schemas.microsoft.com/office/powerpoint/2010/main" val="1552582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9</a:t>
            </a:fld>
            <a:endParaRPr lang="en-GB"/>
          </a:p>
        </p:txBody>
      </p:sp>
    </p:spTree>
    <p:extLst>
      <p:ext uri="{BB962C8B-B14F-4D97-AF65-F5344CB8AC3E}">
        <p14:creationId xmlns:p14="http://schemas.microsoft.com/office/powerpoint/2010/main" val="2932060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2223B59-315E-4138-94FF-82BAA511E8AF}" type="slidenum">
              <a:rPr lang="en-GB" smtClean="0"/>
              <a:t>10</a:t>
            </a:fld>
            <a:endParaRPr lang="en-GB"/>
          </a:p>
        </p:txBody>
      </p:sp>
    </p:spTree>
    <p:extLst>
      <p:ext uri="{BB962C8B-B14F-4D97-AF65-F5344CB8AC3E}">
        <p14:creationId xmlns:p14="http://schemas.microsoft.com/office/powerpoint/2010/main" val="320243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tmp"/></Relationships>
</file>

<file path=ppt/slides/_rels/slide12.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3.tmp"/><Relationship Id="rId4" Type="http://schemas.openxmlformats.org/officeDocument/2006/relationships/image" Target="../media/image12.tmp"/></Relationships>
</file>

<file path=ppt/slides/_rels/slide13.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tmp"/><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9044652" cy="1969770"/>
          </a:xfrm>
          <a:prstGeom prst="rect">
            <a:avLst/>
          </a:prstGeom>
          <a:noFill/>
        </p:spPr>
        <p:txBody>
          <a:bodyPr wrap="square" rtlCol="0">
            <a:spAutoFit/>
          </a:bodyPr>
          <a:lstStyle/>
          <a:p>
            <a:r>
              <a:rPr lang="en-GB" sz="2600" b="1">
                <a:latin typeface="Arial" panose="020B0604020202020204" pitchFamily="34" charset="0"/>
                <a:cs typeface="Arial" panose="020B0604020202020204" pitchFamily="34" charset="0"/>
              </a:rPr>
              <a:t>Teaching </a:t>
            </a:r>
            <a:r>
              <a:rPr lang="en-GB" sz="2600" b="1" dirty="0">
                <a:latin typeface="Arial" panose="020B0604020202020204" pitchFamily="34" charset="0"/>
                <a:cs typeface="Arial" panose="020B0604020202020204" pitchFamily="34" charset="0"/>
              </a:rPr>
              <a:t>Pack – Understanding bearings</a:t>
            </a:r>
          </a:p>
          <a:p>
            <a:r>
              <a:rPr lang="en-GB" sz="2600" dirty="0">
                <a:latin typeface="Arial" panose="020B0604020202020204" pitchFamily="34" charset="0"/>
                <a:cs typeface="Arial" panose="020B0604020202020204" pitchFamily="34" charset="0"/>
              </a:rPr>
              <a:t>Lesson 2: Bearings, compass points and angle facts</a:t>
            </a: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a:t>
            </a:r>
          </a:p>
          <a:p>
            <a:r>
              <a:rPr lang="en-GB" sz="2600" dirty="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a:t>
            </a: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2121184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Parallel lines and bearings </a:t>
            </a:r>
          </a:p>
        </p:txBody>
      </p:sp>
      <p:pic>
        <p:nvPicPr>
          <p:cNvPr id="5" name="Content Placeholder 4">
            <a:extLst>
              <a:ext uri="{FF2B5EF4-FFF2-40B4-BE49-F238E27FC236}">
                <a16:creationId xmlns:a16="http://schemas.microsoft.com/office/drawing/2014/main" id="{D34E4269-F01F-4FBE-91E5-09EB8FCE03B3}"/>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196" t="4961" r="4639" b="7020"/>
          <a:stretch/>
        </p:blipFill>
        <p:spPr>
          <a:xfrm>
            <a:off x="7135318" y="3028013"/>
            <a:ext cx="4811843" cy="3829987"/>
          </a:xfrm>
        </p:spPr>
      </p:pic>
      <p:sp>
        <p:nvSpPr>
          <p:cNvPr id="10" name="TextBox 9">
            <a:extLst>
              <a:ext uri="{FF2B5EF4-FFF2-40B4-BE49-F238E27FC236}">
                <a16:creationId xmlns:a16="http://schemas.microsoft.com/office/drawing/2014/main" id="{EA047F18-FA2C-4ABE-A354-3EAEA08E8897}"/>
              </a:ext>
            </a:extLst>
          </p:cNvPr>
          <p:cNvSpPr txBox="1"/>
          <p:nvPr/>
        </p:nvSpPr>
        <p:spPr>
          <a:xfrm>
            <a:off x="254974" y="1334814"/>
            <a:ext cx="11632226" cy="2215991"/>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Can you suggest a rule that you think might always work for finding the bearing back to your starting point?</a:t>
            </a:r>
          </a:p>
          <a:p>
            <a:r>
              <a:rPr lang="en-GB" sz="2400" dirty="0">
                <a:latin typeface="Arial" panose="020B0604020202020204" pitchFamily="34" charset="0"/>
                <a:cs typeface="Arial" panose="020B0604020202020204" pitchFamily="34" charset="0"/>
              </a:rPr>
              <a:t>What about 180° plus the original bearing?</a:t>
            </a:r>
          </a:p>
          <a:p>
            <a:r>
              <a:rPr lang="en-GB" sz="2400" dirty="0">
                <a:latin typeface="Arial" panose="020B0604020202020204" pitchFamily="34" charset="0"/>
                <a:cs typeface="Arial" panose="020B0604020202020204" pitchFamily="34" charset="0"/>
              </a:rPr>
              <a:t>Do you think this rule will always work?</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endParaRPr lang="en-GB" i="1" dirty="0"/>
          </a:p>
        </p:txBody>
      </p:sp>
    </p:spTree>
    <p:extLst>
      <p:ext uri="{BB962C8B-B14F-4D97-AF65-F5344CB8AC3E}">
        <p14:creationId xmlns:p14="http://schemas.microsoft.com/office/powerpoint/2010/main" val="4143710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sp>
        <p:nvSpPr>
          <p:cNvPr id="10" name="TextBox 9">
            <a:extLst>
              <a:ext uri="{FF2B5EF4-FFF2-40B4-BE49-F238E27FC236}">
                <a16:creationId xmlns:a16="http://schemas.microsoft.com/office/drawing/2014/main" id="{EA047F18-FA2C-4ABE-A354-3EAEA08E8897}"/>
              </a:ext>
            </a:extLst>
          </p:cNvPr>
          <p:cNvSpPr txBox="1"/>
          <p:nvPr/>
        </p:nvSpPr>
        <p:spPr>
          <a:xfrm>
            <a:off x="202971" y="1275170"/>
            <a:ext cx="5508282" cy="80021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about this example? </a:t>
            </a:r>
          </a:p>
          <a:p>
            <a:endParaRPr lang="en-GB" i="1" dirty="0"/>
          </a:p>
        </p:txBody>
      </p:sp>
      <p:pic>
        <p:nvPicPr>
          <p:cNvPr id="12" name="Content Placeholder 11">
            <a:extLst>
              <a:ext uri="{FF2B5EF4-FFF2-40B4-BE49-F238E27FC236}">
                <a16:creationId xmlns:a16="http://schemas.microsoft.com/office/drawing/2014/main" id="{4F3FA7CF-3784-4413-AF93-CDA6969D2C6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197111" y="1639614"/>
            <a:ext cx="4994889" cy="4751775"/>
          </a:xfrm>
        </p:spPr>
      </p:pic>
      <p:pic>
        <p:nvPicPr>
          <p:cNvPr id="5" name="Content Placeholder 4">
            <a:extLst>
              <a:ext uri="{FF2B5EF4-FFF2-40B4-BE49-F238E27FC236}">
                <a16:creationId xmlns:a16="http://schemas.microsoft.com/office/drawing/2014/main" id="{E5BEA810-B689-4980-A123-2B9C9B8B17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5377" y="1675278"/>
            <a:ext cx="5567094" cy="4723843"/>
          </a:xfrm>
          <a:prstGeom prst="rect">
            <a:avLst/>
          </a:prstGeom>
        </p:spPr>
      </p:pic>
      <p:sp>
        <p:nvSpPr>
          <p:cNvPr id="7" name="TextBox 6"/>
          <p:cNvSpPr txBox="1"/>
          <p:nvPr/>
        </p:nvSpPr>
        <p:spPr>
          <a:xfrm>
            <a:off x="105392" y="1899097"/>
            <a:ext cx="5703439" cy="783193"/>
          </a:xfrm>
          <a:prstGeom prst="roundRect">
            <a:avLst/>
          </a:prstGeom>
          <a:solidFill>
            <a:srgbClr val="F9BC9A"/>
          </a:solidFill>
        </p:spPr>
        <p:txBody>
          <a:bodyPr wrap="square" rtlCol="0">
            <a:spAutoFit/>
          </a:bodyPr>
          <a:lstStyle/>
          <a:p>
            <a:r>
              <a:rPr lang="en-GB" sz="2000" b="1" dirty="0">
                <a:latin typeface="Arial" panose="020B0604020202020204" pitchFamily="34" charset="0"/>
                <a:cs typeface="Arial" panose="020B0604020202020204" pitchFamily="34" charset="0"/>
              </a:rPr>
              <a:t>Angle </a:t>
            </a:r>
            <a:r>
              <a:rPr lang="el-GR" sz="2000" b="1" i="1" dirty="0">
                <a:latin typeface="Arial" panose="020B0604020202020204" pitchFamily="34" charset="0"/>
                <a:cs typeface="Arial" panose="020B0604020202020204" pitchFamily="34" charset="0"/>
              </a:rPr>
              <a:t>α</a:t>
            </a:r>
            <a:r>
              <a:rPr lang="en-GB" sz="2000" b="1" dirty="0">
                <a:latin typeface="Arial" panose="020B0604020202020204" pitchFamily="34" charset="0"/>
                <a:cs typeface="Arial" panose="020B0604020202020204" pitchFamily="34" charset="0"/>
              </a:rPr>
              <a:t> = 360 – 250 = 110</a:t>
            </a:r>
            <a:r>
              <a:rPr lang="en-US" sz="2000" b="1" dirty="0">
                <a:latin typeface="Arial" panose="020B0604020202020204" pitchFamily="34" charset="0"/>
                <a:cs typeface="Arial" panose="020B0604020202020204" pitchFamily="34" charset="0"/>
              </a:rPr>
              <a:t>°</a:t>
            </a:r>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(angles in a circle)</a:t>
            </a:r>
          </a:p>
        </p:txBody>
      </p:sp>
      <p:sp>
        <p:nvSpPr>
          <p:cNvPr id="8" name="TextBox 7"/>
          <p:cNvSpPr txBox="1"/>
          <p:nvPr/>
        </p:nvSpPr>
        <p:spPr>
          <a:xfrm>
            <a:off x="105392" y="2695125"/>
            <a:ext cx="5703439" cy="783193"/>
          </a:xfrm>
          <a:prstGeom prst="roundRect">
            <a:avLst/>
          </a:prstGeom>
          <a:solidFill>
            <a:srgbClr val="F9BC9A"/>
          </a:solidFill>
        </p:spPr>
        <p:txBody>
          <a:bodyPr wrap="square" rtlCol="0">
            <a:spAutoFit/>
          </a:bodyPr>
          <a:lstStyle/>
          <a:p>
            <a:r>
              <a:rPr lang="en-GB" sz="2000" b="1" dirty="0">
                <a:latin typeface="Arial" panose="020B0604020202020204" pitchFamily="34" charset="0"/>
                <a:cs typeface="Arial" panose="020B0604020202020204" pitchFamily="34" charset="0"/>
              </a:rPr>
              <a:t>Angle </a:t>
            </a:r>
            <a:r>
              <a:rPr lang="el-GR" sz="2000" b="1" dirty="0">
                <a:latin typeface="Arial" panose="020B0604020202020204" pitchFamily="34" charset="0"/>
                <a:cs typeface="Arial" panose="020B0604020202020204" pitchFamily="34" charset="0"/>
              </a:rPr>
              <a:t>ζ</a:t>
            </a:r>
            <a:r>
              <a:rPr lang="en-GB" sz="2000" b="1" dirty="0">
                <a:latin typeface="Arial" panose="020B0604020202020204" pitchFamily="34" charset="0"/>
                <a:cs typeface="Arial" panose="020B0604020202020204" pitchFamily="34" charset="0"/>
              </a:rPr>
              <a:t> = 360 – 250 = 110</a:t>
            </a:r>
            <a:r>
              <a:rPr lang="en-US" sz="2000" b="1" dirty="0">
                <a:latin typeface="Arial" panose="020B0604020202020204" pitchFamily="34" charset="0"/>
                <a:cs typeface="Arial" panose="020B0604020202020204" pitchFamily="34" charset="0"/>
              </a:rPr>
              <a:t>°</a:t>
            </a:r>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(Corresponding angles or angles in a circle)</a:t>
            </a:r>
          </a:p>
        </p:txBody>
      </p:sp>
      <p:sp>
        <p:nvSpPr>
          <p:cNvPr id="9" name="TextBox 8"/>
          <p:cNvSpPr txBox="1"/>
          <p:nvPr/>
        </p:nvSpPr>
        <p:spPr>
          <a:xfrm>
            <a:off x="105391" y="3508298"/>
            <a:ext cx="5703439" cy="1464231"/>
          </a:xfrm>
          <a:prstGeom prst="roundRect">
            <a:avLst/>
          </a:prstGeom>
          <a:solidFill>
            <a:srgbClr val="F9BC9A"/>
          </a:solidFill>
        </p:spPr>
        <p:txBody>
          <a:bodyPr wrap="square" rtlCol="0">
            <a:spAutoFit/>
          </a:bodyPr>
          <a:lstStyle/>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CBA</a:t>
            </a:r>
            <a:r>
              <a:rPr lang="en-GB" sz="2000" b="1" dirty="0">
                <a:latin typeface="Arial" panose="020B0604020202020204" pitchFamily="34" charset="0"/>
                <a:cs typeface="Arial" panose="020B0604020202020204" pitchFamily="34" charset="0"/>
              </a:rPr>
              <a:t> = 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Angle </a:t>
            </a:r>
            <a:r>
              <a:rPr lang="el-GR" sz="2000" b="1" dirty="0">
                <a:latin typeface="Arial" panose="020B0604020202020204" pitchFamily="34" charset="0"/>
                <a:cs typeface="Arial" panose="020B0604020202020204" pitchFamily="34" charset="0"/>
              </a:rPr>
              <a:t>ζ</a:t>
            </a:r>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CBA</a:t>
            </a:r>
            <a:r>
              <a:rPr lang="en-GB" sz="2000" b="1" dirty="0">
                <a:latin typeface="Arial" panose="020B0604020202020204" pitchFamily="34" charset="0"/>
                <a:cs typeface="Arial" panose="020B0604020202020204" pitchFamily="34" charset="0"/>
              </a:rPr>
              <a:t> = 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(360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250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a:t>
            </a:r>
          </a:p>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CBA</a:t>
            </a:r>
            <a:r>
              <a:rPr lang="en-GB" sz="2000" b="1" dirty="0">
                <a:latin typeface="Arial" panose="020B0604020202020204" pitchFamily="34" charset="0"/>
                <a:cs typeface="Arial" panose="020B0604020202020204" pitchFamily="34" charset="0"/>
              </a:rPr>
              <a:t> = 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360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+ 250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a:t>
            </a:r>
          </a:p>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CBA</a:t>
            </a:r>
            <a:r>
              <a:rPr lang="en-GB" sz="2000" b="1" dirty="0">
                <a:latin typeface="Arial" panose="020B0604020202020204" pitchFamily="34" charset="0"/>
                <a:cs typeface="Arial" panose="020B0604020202020204" pitchFamily="34" charset="0"/>
              </a:rPr>
              <a:t> = -180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+ 250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a:t>
            </a:r>
          </a:p>
        </p:txBody>
      </p:sp>
      <p:sp>
        <p:nvSpPr>
          <p:cNvPr id="2" name="TextBox 1"/>
          <p:cNvSpPr txBox="1"/>
          <p:nvPr/>
        </p:nvSpPr>
        <p:spPr>
          <a:xfrm>
            <a:off x="10783229" y="3478316"/>
            <a:ext cx="301083" cy="276999"/>
          </a:xfrm>
          <a:prstGeom prst="rect">
            <a:avLst/>
          </a:prstGeom>
          <a:noFill/>
        </p:spPr>
        <p:txBody>
          <a:bodyPr wrap="square" rtlCol="0">
            <a:spAutoFit/>
          </a:bodyPr>
          <a:lstStyle/>
          <a:p>
            <a:r>
              <a:rPr lang="el-GR" sz="1200" dirty="0"/>
              <a:t>α</a:t>
            </a:r>
            <a:endParaRPr lang="en-GB" sz="1200" dirty="0"/>
          </a:p>
        </p:txBody>
      </p:sp>
      <p:sp>
        <p:nvSpPr>
          <p:cNvPr id="3" name="TextBox 2"/>
          <p:cNvSpPr txBox="1"/>
          <p:nvPr/>
        </p:nvSpPr>
        <p:spPr>
          <a:xfrm>
            <a:off x="8196145" y="4240413"/>
            <a:ext cx="323385" cy="276999"/>
          </a:xfrm>
          <a:prstGeom prst="rect">
            <a:avLst/>
          </a:prstGeom>
          <a:noFill/>
        </p:spPr>
        <p:txBody>
          <a:bodyPr wrap="square" rtlCol="0">
            <a:spAutoFit/>
          </a:bodyPr>
          <a:lstStyle/>
          <a:p>
            <a:r>
              <a:rPr lang="el-GR" sz="1200" dirty="0"/>
              <a:t>ζ</a:t>
            </a:r>
            <a:endParaRPr lang="en-GB" sz="1200" dirty="0"/>
          </a:p>
        </p:txBody>
      </p:sp>
    </p:spTree>
    <p:extLst>
      <p:ext uri="{BB962C8B-B14F-4D97-AF65-F5344CB8AC3E}">
        <p14:creationId xmlns:p14="http://schemas.microsoft.com/office/powerpoint/2010/main" val="391058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5BEA810-B689-4980-A123-2B9C9B8B179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341621" y="2105999"/>
            <a:ext cx="5128093" cy="4351338"/>
          </a:xfrm>
        </p:spPr>
      </p:pic>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Parallel lines and bearings </a:t>
            </a:r>
          </a:p>
        </p:txBody>
      </p:sp>
      <p:sp>
        <p:nvSpPr>
          <p:cNvPr id="10" name="TextBox 9">
            <a:extLst>
              <a:ext uri="{FF2B5EF4-FFF2-40B4-BE49-F238E27FC236}">
                <a16:creationId xmlns:a16="http://schemas.microsoft.com/office/drawing/2014/main" id="{EA047F18-FA2C-4ABE-A354-3EAEA08E8897}"/>
              </a:ext>
            </a:extLst>
          </p:cNvPr>
          <p:cNvSpPr txBox="1"/>
          <p:nvPr/>
        </p:nvSpPr>
        <p:spPr>
          <a:xfrm>
            <a:off x="143009" y="1324821"/>
            <a:ext cx="7442013" cy="3200876"/>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is the rule this time? </a:t>
            </a:r>
          </a:p>
          <a:p>
            <a:r>
              <a:rPr lang="en-GB" sz="2800" dirty="0">
                <a:latin typeface="Arial" panose="020B0604020202020204" pitchFamily="34" charset="0"/>
                <a:cs typeface="Arial" panose="020B0604020202020204" pitchFamily="34" charset="0"/>
              </a:rPr>
              <a:t>What about -180° plus the original bearing?</a:t>
            </a:r>
          </a:p>
          <a:p>
            <a:r>
              <a:rPr lang="en-GB" sz="2800" dirty="0">
                <a:latin typeface="Arial" panose="020B0604020202020204" pitchFamily="34" charset="0"/>
                <a:cs typeface="Arial" panose="020B0604020202020204" pitchFamily="34" charset="0"/>
              </a:rPr>
              <a:t>Look at the diagram can you see why the rule makes sense.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endParaRPr lang="en-GB" i="1" dirty="0"/>
          </a:p>
        </p:txBody>
      </p:sp>
      <p:pic>
        <p:nvPicPr>
          <p:cNvPr id="12" name="Picture 11">
            <a:extLst>
              <a:ext uri="{FF2B5EF4-FFF2-40B4-BE49-F238E27FC236}">
                <a16:creationId xmlns:a16="http://schemas.microsoft.com/office/drawing/2014/main" id="{D7EEA8F2-0EDF-4937-9A87-8E60AF4382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75467" y="3989283"/>
            <a:ext cx="1543265" cy="1495634"/>
          </a:xfrm>
          <a:prstGeom prst="rect">
            <a:avLst/>
          </a:prstGeom>
        </p:spPr>
      </p:pic>
      <p:pic>
        <p:nvPicPr>
          <p:cNvPr id="9" name="Picture 8">
            <a:extLst>
              <a:ext uri="{FF2B5EF4-FFF2-40B4-BE49-F238E27FC236}">
                <a16:creationId xmlns:a16="http://schemas.microsoft.com/office/drawing/2014/main" id="{01C93226-B3C3-451C-92C2-108CDA337F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11245" y="4067957"/>
            <a:ext cx="1714739" cy="1438476"/>
          </a:xfrm>
          <a:prstGeom prst="rect">
            <a:avLst/>
          </a:prstGeom>
        </p:spPr>
      </p:pic>
    </p:spTree>
    <p:extLst>
      <p:ext uri="{BB962C8B-B14F-4D97-AF65-F5344CB8AC3E}">
        <p14:creationId xmlns:p14="http://schemas.microsoft.com/office/powerpoint/2010/main" val="352113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200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Parallel lines and bearings </a:t>
            </a:r>
          </a:p>
        </p:txBody>
      </p:sp>
      <p:sp>
        <p:nvSpPr>
          <p:cNvPr id="10" name="TextBox 9">
            <a:extLst>
              <a:ext uri="{FF2B5EF4-FFF2-40B4-BE49-F238E27FC236}">
                <a16:creationId xmlns:a16="http://schemas.microsoft.com/office/drawing/2014/main" id="{EA047F18-FA2C-4ABE-A354-3EAEA08E8897}"/>
              </a:ext>
            </a:extLst>
          </p:cNvPr>
          <p:cNvSpPr txBox="1"/>
          <p:nvPr/>
        </p:nvSpPr>
        <p:spPr>
          <a:xfrm>
            <a:off x="190441" y="1417235"/>
            <a:ext cx="6810704" cy="4782848"/>
          </a:xfrm>
          <a:prstGeom prst="rect">
            <a:avLst/>
          </a:prstGeom>
          <a:noFill/>
        </p:spPr>
        <p:txBody>
          <a:bodyPr wrap="square" rtlCol="0">
            <a:spAutoFit/>
          </a:bodyPr>
          <a:lstStyle/>
          <a:p>
            <a:pPr>
              <a:lnSpc>
                <a:spcPct val="120000"/>
              </a:lnSpc>
            </a:pPr>
            <a:r>
              <a:rPr lang="en-GB" sz="2800" dirty="0">
                <a:latin typeface="Arial" panose="020B0604020202020204" pitchFamily="34" charset="0"/>
                <a:cs typeface="Arial" panose="020B0604020202020204" pitchFamily="34" charset="0"/>
              </a:rPr>
              <a:t>So we have two rules we can use:</a:t>
            </a:r>
          </a:p>
          <a:p>
            <a:pPr marL="285750" indent="-285750">
              <a:lnSpc>
                <a:spcPct val="120000"/>
              </a:lnSpc>
              <a:buFont typeface="Arial" panose="020B0604020202020204" pitchFamily="34" charset="0"/>
              <a:buChar char="•"/>
            </a:pPr>
            <a:r>
              <a:rPr lang="en-GB" sz="2800" dirty="0">
                <a:latin typeface="Arial" panose="020B0604020202020204" pitchFamily="34" charset="0"/>
                <a:cs typeface="Arial" panose="020B0604020202020204" pitchFamily="34" charset="0"/>
              </a:rPr>
              <a:t>If the original bearing is less that 180</a:t>
            </a:r>
            <a:r>
              <a:rPr lang="en-US" sz="2800" dirty="0">
                <a:latin typeface="Arial" panose="020B0604020202020204" pitchFamily="34" charset="0"/>
                <a:cs typeface="Arial" panose="020B0604020202020204" pitchFamily="34" charset="0"/>
              </a:rPr>
              <a:t>°</a:t>
            </a:r>
            <a:r>
              <a:rPr lang="en-GB" sz="2800" dirty="0">
                <a:latin typeface="Arial" panose="020B0604020202020204" pitchFamily="34" charset="0"/>
                <a:cs typeface="Arial" panose="020B0604020202020204" pitchFamily="34" charset="0"/>
              </a:rPr>
              <a:t> the rule for finding the reverse bearing is 180° plus the original bearing.</a:t>
            </a:r>
          </a:p>
          <a:p>
            <a:pPr marL="285750" indent="-285750">
              <a:lnSpc>
                <a:spcPct val="120000"/>
              </a:lnSpc>
              <a:buFont typeface="Arial" panose="020B0604020202020204" pitchFamily="34" charset="0"/>
              <a:buChar char="•"/>
            </a:pPr>
            <a:r>
              <a:rPr lang="en-GB" sz="2800" dirty="0">
                <a:latin typeface="Arial" panose="020B0604020202020204" pitchFamily="34" charset="0"/>
                <a:cs typeface="Arial" panose="020B0604020202020204" pitchFamily="34" charset="0"/>
              </a:rPr>
              <a:t>If the original bearing is greater than 180</a:t>
            </a:r>
            <a:r>
              <a:rPr lang="en-US" sz="2800" dirty="0">
                <a:latin typeface="Arial" panose="020B0604020202020204" pitchFamily="34" charset="0"/>
                <a:cs typeface="Arial" panose="020B0604020202020204" pitchFamily="34" charset="0"/>
              </a:rPr>
              <a:t>°</a:t>
            </a:r>
            <a:r>
              <a:rPr lang="en-GB" sz="2800" dirty="0">
                <a:latin typeface="Arial" panose="020B0604020202020204" pitchFamily="34" charset="0"/>
                <a:cs typeface="Arial" panose="020B0604020202020204" pitchFamily="34" charset="0"/>
              </a:rPr>
              <a:t> the rule for finding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the reverse bearing is -180° plus the original bearing.</a:t>
            </a:r>
          </a:p>
          <a:p>
            <a:pPr marL="285750" indent="-285750">
              <a:buFont typeface="Arial" panose="020B0604020202020204" pitchFamily="34" charset="0"/>
              <a:buChar char="•"/>
            </a:pPr>
            <a:endParaRPr lang="en-GB" dirty="0"/>
          </a:p>
          <a:p>
            <a:endParaRPr lang="en-GB" dirty="0"/>
          </a:p>
        </p:txBody>
      </p:sp>
      <p:pic>
        <p:nvPicPr>
          <p:cNvPr id="5" name="Content Placeholder 4">
            <a:extLst>
              <a:ext uri="{FF2B5EF4-FFF2-40B4-BE49-F238E27FC236}">
                <a16:creationId xmlns:a16="http://schemas.microsoft.com/office/drawing/2014/main" id="{E5BEA810-B689-4980-A123-2B9C9B8B179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97140" y="2000895"/>
            <a:ext cx="4426998" cy="3756438"/>
          </a:xfrm>
        </p:spPr>
      </p:pic>
    </p:spTree>
    <p:extLst>
      <p:ext uri="{BB962C8B-B14F-4D97-AF65-F5344CB8AC3E}">
        <p14:creationId xmlns:p14="http://schemas.microsoft.com/office/powerpoint/2010/main" val="123591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Parallel lines and bearings </a:t>
            </a:r>
          </a:p>
        </p:txBody>
      </p:sp>
      <p:sp>
        <p:nvSpPr>
          <p:cNvPr id="10" name="TextBox 9">
            <a:extLst>
              <a:ext uri="{FF2B5EF4-FFF2-40B4-BE49-F238E27FC236}">
                <a16:creationId xmlns:a16="http://schemas.microsoft.com/office/drawing/2014/main" id="{EA047F18-FA2C-4ABE-A354-3EAEA08E8897}"/>
              </a:ext>
            </a:extLst>
          </p:cNvPr>
          <p:cNvSpPr txBox="1"/>
          <p:nvPr/>
        </p:nvSpPr>
        <p:spPr>
          <a:xfrm>
            <a:off x="-1" y="1994752"/>
            <a:ext cx="7600013" cy="4450449"/>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GB" sz="2400" dirty="0">
                <a:latin typeface="Arial" panose="020B0604020202020204" pitchFamily="34" charset="0"/>
                <a:cs typeface="Arial" panose="020B0604020202020204" pitchFamily="34" charset="0"/>
              </a:rPr>
              <a:t>In this case they both make sense. Remember if the original bearing is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then we are travelling due South. So to get back to where we started from we need to travel to North.</a:t>
            </a:r>
          </a:p>
          <a:p>
            <a:pPr marL="285750" indent="-285750">
              <a:lnSpc>
                <a:spcPct val="120000"/>
              </a:lnSpc>
              <a:buFont typeface="Arial" panose="020B0604020202020204" pitchFamily="34" charset="0"/>
              <a:buChar char="•"/>
            </a:pPr>
            <a:r>
              <a:rPr lang="en-GB" sz="2400" dirty="0">
                <a:latin typeface="Arial" panose="020B0604020202020204" pitchFamily="34" charset="0"/>
                <a:cs typeface="Arial" panose="020B0604020202020204" pitchFamily="34" charset="0"/>
              </a:rPr>
              <a:t>Using the first rule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 360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a:t>
            </a:r>
          </a:p>
          <a:p>
            <a:pPr marL="285750" indent="-285750">
              <a:lnSpc>
                <a:spcPct val="120000"/>
              </a:lnSpc>
              <a:buFont typeface="Arial" panose="020B0604020202020204" pitchFamily="34" charset="0"/>
              <a:buChar char="•"/>
            </a:pPr>
            <a:r>
              <a:rPr lang="en-GB" sz="2400" dirty="0">
                <a:latin typeface="Arial" panose="020B0604020202020204" pitchFamily="34" charset="0"/>
                <a:cs typeface="Arial" panose="020B0604020202020204" pitchFamily="34" charset="0"/>
              </a:rPr>
              <a:t>Using the second rule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 000</a:t>
            </a:r>
            <a:r>
              <a:rPr lang="en-US" sz="2400" dirty="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a:p>
            <a:pPr marL="285750" indent="-285750">
              <a:lnSpc>
                <a:spcPct val="120000"/>
              </a:lnSpc>
              <a:buFont typeface="Arial" panose="020B0604020202020204" pitchFamily="34" charset="0"/>
              <a:buChar char="•"/>
            </a:pPr>
            <a:r>
              <a:rPr lang="en-GB" sz="2400" dirty="0">
                <a:latin typeface="Arial" panose="020B0604020202020204" pitchFamily="34" charset="0"/>
                <a:cs typeface="Arial" panose="020B0604020202020204" pitchFamily="34" charset="0"/>
              </a:rPr>
              <a:t>Remember what we said at the start of this lesson that North can be written as 000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or 360°.</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endParaRPr lang="en-GB" sz="2400" i="1" dirty="0">
              <a:latin typeface="Arial" panose="020B0604020202020204" pitchFamily="34" charset="0"/>
              <a:cs typeface="Arial" panose="020B0604020202020204" pitchFamily="34" charset="0"/>
            </a:endParaRPr>
          </a:p>
        </p:txBody>
      </p:sp>
      <p:pic>
        <p:nvPicPr>
          <p:cNvPr id="5" name="Content Placeholder 4">
            <a:extLst>
              <a:ext uri="{FF2B5EF4-FFF2-40B4-BE49-F238E27FC236}">
                <a16:creationId xmlns:a16="http://schemas.microsoft.com/office/drawing/2014/main" id="{E5BEA810-B689-4980-A123-2B9C9B8B179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397140" y="2000895"/>
            <a:ext cx="4426998" cy="3756438"/>
          </a:xfrm>
        </p:spPr>
      </p:pic>
      <p:sp>
        <p:nvSpPr>
          <p:cNvPr id="3" name="TextBox 2"/>
          <p:cNvSpPr txBox="1"/>
          <p:nvPr/>
        </p:nvSpPr>
        <p:spPr>
          <a:xfrm>
            <a:off x="0" y="1319134"/>
            <a:ext cx="1136254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What if the original bearing is 180</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Do our rules still make sense?</a:t>
            </a:r>
          </a:p>
        </p:txBody>
      </p:sp>
    </p:spTree>
    <p:extLst>
      <p:ext uri="{BB962C8B-B14F-4D97-AF65-F5344CB8AC3E}">
        <p14:creationId xmlns:p14="http://schemas.microsoft.com/office/powerpoint/2010/main" val="3223018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Calibri" pitchFamily="34" charset="0"/>
                <a:cs typeface="Calibri" pitchFamily="34" charset="0"/>
              </a:rPr>
              <a:t>Example </a:t>
            </a:r>
            <a:endParaRPr lang="en-GB" sz="2800" b="1"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EA047F18-FA2C-4ABE-A354-3EAEA08E8897}"/>
              </a:ext>
            </a:extLst>
          </p:cNvPr>
          <p:cNvSpPr txBox="1"/>
          <p:nvPr/>
        </p:nvSpPr>
        <p:spPr>
          <a:xfrm>
            <a:off x="247939" y="1241275"/>
            <a:ext cx="6182841" cy="2308324"/>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The bearing of </a:t>
            </a:r>
            <a:r>
              <a:rPr lang="en-GB" sz="2400" i="1" dirty="0">
                <a:latin typeface="Arial" panose="020B0604020202020204" pitchFamily="34" charset="0"/>
                <a:cs typeface="Arial" panose="020B0604020202020204" pitchFamily="34" charset="0"/>
              </a:rPr>
              <a:t>C</a:t>
            </a:r>
            <a:r>
              <a:rPr lang="en-GB" sz="2400" dirty="0">
                <a:latin typeface="Arial" panose="020B0604020202020204" pitchFamily="34" charset="0"/>
                <a:cs typeface="Arial" panose="020B0604020202020204" pitchFamily="34" charset="0"/>
              </a:rPr>
              <a:t> from </a:t>
            </a:r>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is 115°</a:t>
            </a:r>
          </a:p>
          <a:p>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is due north of </a:t>
            </a:r>
            <a:r>
              <a:rPr lang="en-GB" sz="2400" i="1" dirty="0">
                <a:latin typeface="Arial" panose="020B0604020202020204" pitchFamily="34" charset="0"/>
                <a:cs typeface="Arial" panose="020B0604020202020204" pitchFamily="34" charset="0"/>
              </a:rPr>
              <a:t>B</a:t>
            </a:r>
          </a:p>
          <a:p>
            <a:r>
              <a:rPr lang="en-GB" sz="2400" dirty="0">
                <a:latin typeface="Arial" panose="020B0604020202020204" pitchFamily="34" charset="0"/>
                <a:cs typeface="Arial" panose="020B0604020202020204" pitchFamily="34" charset="0"/>
              </a:rPr>
              <a:t>The bearing of </a:t>
            </a:r>
            <a:r>
              <a:rPr lang="en-GB" sz="2400" i="1" dirty="0">
                <a:latin typeface="Arial" panose="020B0604020202020204" pitchFamily="34" charset="0"/>
                <a:cs typeface="Arial" panose="020B0604020202020204" pitchFamily="34" charset="0"/>
              </a:rPr>
              <a:t>C</a:t>
            </a:r>
            <a:r>
              <a:rPr lang="en-GB" sz="2400" dirty="0">
                <a:latin typeface="Arial" panose="020B0604020202020204" pitchFamily="34" charset="0"/>
                <a:cs typeface="Arial" panose="020B0604020202020204" pitchFamily="34" charset="0"/>
              </a:rPr>
              <a:t> from </a:t>
            </a:r>
            <a:r>
              <a:rPr lang="en-GB" sz="2400" i="1" dirty="0">
                <a:latin typeface="Arial" panose="020B0604020202020204" pitchFamily="34" charset="0"/>
                <a:cs typeface="Arial" panose="020B0604020202020204" pitchFamily="34" charset="0"/>
              </a:rPr>
              <a:t>B</a:t>
            </a:r>
            <a:r>
              <a:rPr lang="en-GB" sz="2400" dirty="0">
                <a:latin typeface="Arial" panose="020B0604020202020204" pitchFamily="34" charset="0"/>
                <a:cs typeface="Arial" panose="020B0604020202020204" pitchFamily="34" charset="0"/>
              </a:rPr>
              <a:t> is 075°</a:t>
            </a:r>
          </a:p>
          <a:p>
            <a:r>
              <a:rPr lang="en-GB" sz="2400" dirty="0">
                <a:latin typeface="Arial" panose="020B0604020202020204" pitchFamily="34" charset="0"/>
                <a:cs typeface="Arial" panose="020B0604020202020204" pitchFamily="34" charset="0"/>
              </a:rPr>
              <a:t>Mark the position of </a:t>
            </a:r>
            <a:r>
              <a:rPr lang="en-GB" sz="2400" i="1" dirty="0">
                <a:latin typeface="Arial" panose="020B0604020202020204" pitchFamily="34" charset="0"/>
                <a:cs typeface="Arial" panose="020B0604020202020204" pitchFamily="34" charset="0"/>
              </a:rPr>
              <a:t>C</a:t>
            </a:r>
            <a:r>
              <a:rPr lang="en-GB" sz="2400" dirty="0">
                <a:latin typeface="Arial" panose="020B0604020202020204" pitchFamily="34" charset="0"/>
                <a:cs typeface="Arial" panose="020B0604020202020204" pitchFamily="34" charset="0"/>
              </a:rPr>
              <a:t> on the diagram</a:t>
            </a:r>
          </a:p>
          <a:p>
            <a:r>
              <a:rPr lang="en-GB" sz="2400" dirty="0">
                <a:latin typeface="Arial" panose="020B0604020202020204" pitchFamily="34" charset="0"/>
                <a:cs typeface="Arial" panose="020B0604020202020204" pitchFamily="34" charset="0"/>
              </a:rPr>
              <a:t>So what do you need to do first?</a:t>
            </a:r>
          </a:p>
          <a:p>
            <a:endParaRPr lang="en-GB" sz="2400" i="1" dirty="0"/>
          </a:p>
        </p:txBody>
      </p:sp>
      <p:sp>
        <p:nvSpPr>
          <p:cNvPr id="8" name="TextBox 7">
            <a:extLst>
              <a:ext uri="{FF2B5EF4-FFF2-40B4-BE49-F238E27FC236}">
                <a16:creationId xmlns:a16="http://schemas.microsoft.com/office/drawing/2014/main" id="{AA900BDC-AF24-47CC-B1FF-72A4B950BDB0}"/>
              </a:ext>
            </a:extLst>
          </p:cNvPr>
          <p:cNvSpPr txBox="1"/>
          <p:nvPr/>
        </p:nvSpPr>
        <p:spPr>
          <a:xfrm>
            <a:off x="247939" y="3709050"/>
            <a:ext cx="6231467" cy="138499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Yes draw a diagram. Remember our catchphrase. </a:t>
            </a:r>
            <a:r>
              <a:rPr lang="en-GB" sz="2800" i="1" dirty="0">
                <a:latin typeface="Arial" panose="020B0604020202020204" pitchFamily="34" charset="0"/>
                <a:cs typeface="Arial" panose="020B0604020202020204" pitchFamily="34" charset="0"/>
              </a:rPr>
              <a:t>"A problem well drawn is a problem well solved"</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0780" y="1618938"/>
            <a:ext cx="5553075"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3108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Air Traffic Control </a:t>
            </a:r>
          </a:p>
        </p:txBody>
      </p:sp>
      <p:sp>
        <p:nvSpPr>
          <p:cNvPr id="14" name="TextBox 13">
            <a:extLst>
              <a:ext uri="{FF2B5EF4-FFF2-40B4-BE49-F238E27FC236}">
                <a16:creationId xmlns:a16="http://schemas.microsoft.com/office/drawing/2014/main" id="{97B15A86-4B8D-4533-B285-7C62CC0EF0FF}"/>
              </a:ext>
            </a:extLst>
          </p:cNvPr>
          <p:cNvSpPr txBox="1"/>
          <p:nvPr/>
        </p:nvSpPr>
        <p:spPr>
          <a:xfrm>
            <a:off x="232012" y="1321643"/>
            <a:ext cx="6987653" cy="3785652"/>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This circle shows the screen of an air traffic controller. Each dot shows the location of an aircraft. </a:t>
            </a:r>
          </a:p>
          <a:p>
            <a:r>
              <a:rPr lang="en-GB" sz="2400" dirty="0">
                <a:latin typeface="Arial" panose="020B0604020202020204" pitchFamily="34" charset="0"/>
                <a:cs typeface="Arial" panose="020B0604020202020204" pitchFamily="34" charset="0"/>
              </a:rPr>
              <a:t>The values in blue are the bearings along which each plane is travelling. We can assume the planes are travelling at a similar speed. </a:t>
            </a:r>
          </a:p>
          <a:p>
            <a:endParaRPr lang="en-GB" sz="2400" b="1" dirty="0">
              <a:latin typeface="Arial" panose="020B0604020202020204" pitchFamily="34" charset="0"/>
              <a:cs typeface="Arial" panose="020B0604020202020204" pitchFamily="34" charset="0"/>
            </a:endParaRPr>
          </a:p>
          <a:p>
            <a:r>
              <a:rPr lang="en-GB" sz="2400" b="1" i="1" dirty="0">
                <a:latin typeface="Arial" panose="020B0604020202020204" pitchFamily="34" charset="0"/>
                <a:cs typeface="Arial" panose="020B0604020202020204" pitchFamily="34" charset="0"/>
              </a:rPr>
              <a:t>Remember</a:t>
            </a:r>
            <a:r>
              <a:rPr lang="en-GB" sz="2400" i="1" dirty="0">
                <a:latin typeface="Arial" panose="020B0604020202020204" pitchFamily="34" charset="0"/>
                <a:cs typeface="Arial" panose="020B0604020202020204" pitchFamily="34" charset="0"/>
              </a:rPr>
              <a:t> if we were sharing these bearings with anyone else we would write or say them as a</a:t>
            </a:r>
          </a:p>
          <a:p>
            <a:r>
              <a:rPr lang="en-GB" sz="2400" i="1" dirty="0">
                <a:latin typeface="Arial" panose="020B0604020202020204" pitchFamily="34" charset="0"/>
                <a:cs typeface="Arial" panose="020B0604020202020204" pitchFamily="34" charset="0"/>
              </a:rPr>
              <a:t>3-figure bearing. So for example 56 would be 056</a:t>
            </a:r>
            <a:r>
              <a:rPr lang="en-US" sz="2400" dirty="0">
                <a:latin typeface="Arial" panose="020B0604020202020204" pitchFamily="34" charset="0"/>
                <a:cs typeface="Arial" panose="020B0604020202020204" pitchFamily="34" charset="0"/>
              </a:rPr>
              <a:t>°</a:t>
            </a:r>
            <a:r>
              <a:rPr lang="en-GB" sz="2400" i="1" dirty="0">
                <a:latin typeface="Arial" panose="020B0604020202020204" pitchFamily="34" charset="0"/>
                <a:cs typeface="Arial" panose="020B0604020202020204" pitchFamily="34" charset="0"/>
              </a:rPr>
              <a:t> </a:t>
            </a:r>
          </a:p>
        </p:txBody>
      </p:sp>
      <p:sp>
        <p:nvSpPr>
          <p:cNvPr id="2" name="Rectangle 1"/>
          <p:cNvSpPr/>
          <p:nvPr/>
        </p:nvSpPr>
        <p:spPr>
          <a:xfrm>
            <a:off x="7356143" y="2169994"/>
            <a:ext cx="368490" cy="19106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F90B12F1-0EEB-4D76-9632-C9928F925513}"/>
              </a:ext>
            </a:extLst>
          </p:cNvPr>
          <p:cNvPicPr>
            <a:picLocks noChangeAspect="1"/>
          </p:cNvPicPr>
          <p:nvPr/>
        </p:nvPicPr>
        <p:blipFill>
          <a:blip r:embed="rId3"/>
          <a:stretch>
            <a:fillRect/>
          </a:stretch>
        </p:blipFill>
        <p:spPr>
          <a:xfrm>
            <a:off x="7202883" y="1559859"/>
            <a:ext cx="4866288" cy="4866288"/>
          </a:xfrm>
          <a:prstGeom prst="rect">
            <a:avLst/>
          </a:prstGeom>
        </p:spPr>
      </p:pic>
      <p:sp>
        <p:nvSpPr>
          <p:cNvPr id="15" name="TextBox 14">
            <a:extLst>
              <a:ext uri="{FF2B5EF4-FFF2-40B4-BE49-F238E27FC236}">
                <a16:creationId xmlns:a16="http://schemas.microsoft.com/office/drawing/2014/main" id="{CE25DA97-3180-4F76-9843-9865350F8A84}"/>
              </a:ext>
            </a:extLst>
          </p:cNvPr>
          <p:cNvSpPr txBox="1"/>
          <p:nvPr/>
        </p:nvSpPr>
        <p:spPr>
          <a:xfrm>
            <a:off x="122829" y="5298141"/>
            <a:ext cx="7396766" cy="132343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Do you think any of these planes’  paths will meet the cross over path?</a:t>
            </a: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Talk about this with your neighbour. </a:t>
            </a:r>
          </a:p>
        </p:txBody>
      </p:sp>
    </p:spTree>
    <p:extLst>
      <p:ext uri="{BB962C8B-B14F-4D97-AF65-F5344CB8AC3E}">
        <p14:creationId xmlns:p14="http://schemas.microsoft.com/office/powerpoint/2010/main" val="2176500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Air Traffic Control </a:t>
            </a:r>
          </a:p>
        </p:txBody>
      </p:sp>
      <p:sp>
        <p:nvSpPr>
          <p:cNvPr id="5" name="TextBox 4">
            <a:extLst>
              <a:ext uri="{FF2B5EF4-FFF2-40B4-BE49-F238E27FC236}">
                <a16:creationId xmlns:a16="http://schemas.microsoft.com/office/drawing/2014/main" id="{A6062B72-23FD-4756-ADCB-27BDD49677B5}"/>
              </a:ext>
            </a:extLst>
          </p:cNvPr>
          <p:cNvSpPr txBox="1"/>
          <p:nvPr/>
        </p:nvSpPr>
        <p:spPr>
          <a:xfrm>
            <a:off x="209832" y="1322064"/>
            <a:ext cx="11824123" cy="156966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On this version of the screen you can see that the projections for </a:t>
            </a:r>
            <a:r>
              <a:rPr lang="el-GR" sz="2400" i="1" dirty="0">
                <a:latin typeface="Arial" panose="020B0604020202020204" pitchFamily="34" charset="0"/>
                <a:cs typeface="Arial" panose="020B0604020202020204" pitchFamily="34" charset="0"/>
              </a:rPr>
              <a:t>ε</a:t>
            </a:r>
            <a:r>
              <a:rPr lang="en-GB" sz="2400" dirty="0">
                <a:latin typeface="Arial" panose="020B0604020202020204" pitchFamily="34" charset="0"/>
                <a:cs typeface="Arial" panose="020B0604020202020204" pitchFamily="34" charset="0"/>
              </a:rPr>
              <a:t> and </a:t>
            </a:r>
            <a:r>
              <a:rPr lang="el-GR" sz="2400" i="1" dirty="0">
                <a:latin typeface="Arial" panose="020B0604020202020204" pitchFamily="34" charset="0"/>
                <a:cs typeface="Arial" panose="020B0604020202020204" pitchFamily="34" charset="0"/>
              </a:rPr>
              <a:t>θ</a:t>
            </a:r>
            <a:r>
              <a:rPr lang="en-GB" sz="2400" dirty="0">
                <a:latin typeface="Arial" panose="020B0604020202020204" pitchFamily="34" charset="0"/>
                <a:cs typeface="Arial" panose="020B0604020202020204" pitchFamily="34" charset="0"/>
              </a:rPr>
              <a:t> cross. However as the length of the lines are quite different and we are assuming that the planes are travelling at similar speeds we can also see that the planes will not meet the crossover point at the same time so will not crash.</a:t>
            </a:r>
          </a:p>
        </p:txBody>
      </p:sp>
      <p:sp>
        <p:nvSpPr>
          <p:cNvPr id="7" name="TextBox 6">
            <a:extLst>
              <a:ext uri="{FF2B5EF4-FFF2-40B4-BE49-F238E27FC236}">
                <a16:creationId xmlns:a16="http://schemas.microsoft.com/office/drawing/2014/main" id="{2F835C50-63BE-4C33-9B02-59AE36500C26}"/>
              </a:ext>
            </a:extLst>
          </p:cNvPr>
          <p:cNvSpPr txBox="1"/>
          <p:nvPr/>
        </p:nvSpPr>
        <p:spPr>
          <a:xfrm>
            <a:off x="209831" y="3099981"/>
            <a:ext cx="7405619" cy="156966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The projections from </a:t>
            </a:r>
            <a:r>
              <a:rPr lang="el-GR" sz="2400" i="1" dirty="0">
                <a:latin typeface="Arial" panose="020B0604020202020204" pitchFamily="34" charset="0"/>
                <a:cs typeface="Arial" panose="020B0604020202020204" pitchFamily="34" charset="0"/>
              </a:rPr>
              <a:t>ζ</a:t>
            </a:r>
            <a:r>
              <a:rPr lang="en-GB" sz="2400" dirty="0">
                <a:latin typeface="Arial" panose="020B0604020202020204" pitchFamily="34" charset="0"/>
                <a:cs typeface="Arial" panose="020B0604020202020204" pitchFamily="34" charset="0"/>
              </a:rPr>
              <a:t> and </a:t>
            </a:r>
            <a:r>
              <a:rPr lang="el-GR" sz="2400" i="1" dirty="0">
                <a:latin typeface="Arial" panose="020B0604020202020204" pitchFamily="34" charset="0"/>
                <a:cs typeface="Arial" panose="020B0604020202020204" pitchFamily="34" charset="0"/>
              </a:rPr>
              <a:t>γ</a:t>
            </a:r>
            <a:r>
              <a:rPr lang="en-GB" sz="2400" dirty="0">
                <a:latin typeface="Arial" panose="020B0604020202020204" pitchFamily="34" charset="0"/>
                <a:cs typeface="Arial" panose="020B0604020202020204" pitchFamily="34" charset="0"/>
              </a:rPr>
              <a:t> also cross and whilst the lines are not the same length there may be an argument in this case for taking some avoidance action just in case</a:t>
            </a:r>
          </a:p>
        </p:txBody>
      </p:sp>
      <p:sp>
        <p:nvSpPr>
          <p:cNvPr id="2" name="Rectangle 1"/>
          <p:cNvSpPr/>
          <p:nvPr/>
        </p:nvSpPr>
        <p:spPr>
          <a:xfrm>
            <a:off x="3807726" y="5613358"/>
            <a:ext cx="327547" cy="19106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7724633" y="3099981"/>
            <a:ext cx="368490" cy="19106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0998124A-E925-405A-A309-89BA43174B6E}"/>
              </a:ext>
            </a:extLst>
          </p:cNvPr>
          <p:cNvPicPr>
            <a:picLocks noChangeAspect="1"/>
          </p:cNvPicPr>
          <p:nvPr/>
        </p:nvPicPr>
        <p:blipFill>
          <a:blip r:embed="rId3"/>
          <a:stretch>
            <a:fillRect/>
          </a:stretch>
        </p:blipFill>
        <p:spPr>
          <a:xfrm>
            <a:off x="7842325" y="2486044"/>
            <a:ext cx="4284273" cy="4284273"/>
          </a:xfrm>
          <a:prstGeom prst="rect">
            <a:avLst/>
          </a:prstGeom>
        </p:spPr>
      </p:pic>
    </p:spTree>
    <p:extLst>
      <p:ext uri="{BB962C8B-B14F-4D97-AF65-F5344CB8AC3E}">
        <p14:creationId xmlns:p14="http://schemas.microsoft.com/office/powerpoint/2010/main" val="1307777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sp>
        <p:nvSpPr>
          <p:cNvPr id="3" name="Content Placeholder 2">
            <a:extLst>
              <a:ext uri="{FF2B5EF4-FFF2-40B4-BE49-F238E27FC236}">
                <a16:creationId xmlns:a16="http://schemas.microsoft.com/office/drawing/2014/main" id="{335CD7BF-EFEF-4511-B146-0987D191FDDE}"/>
              </a:ext>
            </a:extLst>
          </p:cNvPr>
          <p:cNvSpPr>
            <a:spLocks noGrp="1"/>
          </p:cNvSpPr>
          <p:nvPr>
            <p:ph idx="1"/>
          </p:nvPr>
        </p:nvSpPr>
        <p:spPr>
          <a:xfrm>
            <a:off x="114868" y="1210236"/>
            <a:ext cx="8633347" cy="1996988"/>
          </a:xfrm>
        </p:spPr>
        <p:txBody>
          <a:bodyPr>
            <a:noAutofit/>
          </a:bodyPr>
          <a:lstStyle/>
          <a:p>
            <a:pPr marL="0" indent="0">
              <a:buNone/>
            </a:pPr>
            <a:r>
              <a:rPr lang="en-GB" sz="2400" dirty="0">
                <a:latin typeface="Arial" panose="020B0604020202020204" pitchFamily="34" charset="0"/>
                <a:cs typeface="Arial" panose="020B0604020202020204" pitchFamily="34" charset="0"/>
              </a:rPr>
              <a:t>A small passenger plane flies 3km due north then 4km due east. What is the three figure bearing of its current position from its starting position?</a:t>
            </a:r>
          </a:p>
          <a:p>
            <a:pPr marL="0" indent="0">
              <a:buNone/>
            </a:pPr>
            <a:r>
              <a:rPr lang="en-GB" sz="2400" dirty="0">
                <a:latin typeface="Arial" panose="020B0604020202020204" pitchFamily="34" charset="0"/>
                <a:cs typeface="Arial" panose="020B0604020202020204" pitchFamily="34" charset="0"/>
              </a:rPr>
              <a:t>What are you going to do first to help you see how to solve this problem?</a:t>
            </a:r>
          </a:p>
        </p:txBody>
      </p:sp>
      <p:sp>
        <p:nvSpPr>
          <p:cNvPr id="2" name="Rectangle 1"/>
          <p:cNvSpPr/>
          <p:nvPr/>
        </p:nvSpPr>
        <p:spPr>
          <a:xfrm>
            <a:off x="165099" y="3366869"/>
            <a:ext cx="9758150" cy="830997"/>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Which of your other mathematical skills are you going to need to solve this problem?</a:t>
            </a:r>
          </a:p>
        </p:txBody>
      </p:sp>
      <p:pic>
        <p:nvPicPr>
          <p:cNvPr id="5" name="Picture 4">
            <a:extLst>
              <a:ext uri="{FF2B5EF4-FFF2-40B4-BE49-F238E27FC236}">
                <a16:creationId xmlns:a16="http://schemas.microsoft.com/office/drawing/2014/main" id="{CBB6CAAC-1060-4A92-8EAD-EB657BDEA017}"/>
              </a:ext>
            </a:extLst>
          </p:cNvPr>
          <p:cNvPicPr>
            <a:picLocks noChangeAspect="1"/>
          </p:cNvPicPr>
          <p:nvPr/>
        </p:nvPicPr>
        <p:blipFill rotWithShape="1">
          <a:blip r:embed="rId3">
            <a:extLst>
              <a:ext uri="{28A0092B-C50C-407E-A947-70E740481C1C}">
                <a14:useLocalDpi xmlns:a14="http://schemas.microsoft.com/office/drawing/2010/main" val="0"/>
              </a:ext>
            </a:extLst>
          </a:blip>
          <a:srcRect l="8932" t="-608" r="9632" b="3891"/>
          <a:stretch/>
        </p:blipFill>
        <p:spPr>
          <a:xfrm>
            <a:off x="9840036" y="1291998"/>
            <a:ext cx="2306473" cy="3174719"/>
          </a:xfrm>
          <a:prstGeom prst="rect">
            <a:avLst/>
          </a:prstGeom>
        </p:spPr>
      </p:pic>
      <p:sp>
        <p:nvSpPr>
          <p:cNvPr id="7" name="TextBox 6"/>
          <p:cNvSpPr txBox="1"/>
          <p:nvPr/>
        </p:nvSpPr>
        <p:spPr>
          <a:xfrm>
            <a:off x="2150562" y="2732835"/>
            <a:ext cx="3137660" cy="510778"/>
          </a:xfrm>
          <a:prstGeom prst="roundRect">
            <a:avLst/>
          </a:prstGeom>
          <a:solidFill>
            <a:srgbClr val="F9BC9A"/>
          </a:solidFill>
        </p:spPr>
        <p:txBody>
          <a:bodyPr wrap="square" rtlCol="0">
            <a:spAutoFit/>
          </a:bodyPr>
          <a:lstStyle/>
          <a:p>
            <a:r>
              <a:rPr lang="en-GB" sz="2400" b="1" dirty="0">
                <a:latin typeface="Arial" panose="020B0604020202020204" pitchFamily="34" charset="0"/>
                <a:cs typeface="Arial" panose="020B0604020202020204" pitchFamily="34" charset="0"/>
              </a:rPr>
              <a:t>Draw a diagram!</a:t>
            </a:r>
            <a:endParaRPr lang="en-GB" sz="2400" i="1" baseline="30000" dirty="0">
              <a:latin typeface="Arial" panose="020B0604020202020204" pitchFamily="34" charset="0"/>
              <a:cs typeface="Arial" panose="020B0604020202020204" pitchFamily="34" charset="0"/>
            </a:endParaRPr>
          </a:p>
        </p:txBody>
      </p:sp>
      <p:sp>
        <p:nvSpPr>
          <p:cNvPr id="8" name="TextBox 7"/>
          <p:cNvSpPr txBox="1"/>
          <p:nvPr/>
        </p:nvSpPr>
        <p:spPr>
          <a:xfrm>
            <a:off x="165099" y="4160920"/>
            <a:ext cx="9825062" cy="919401"/>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You will then need to use trigonometry to find </a:t>
            </a:r>
            <a:r>
              <a:rPr lang="el-GR" sz="2400" dirty="0">
                <a:latin typeface="Arial" panose="020B0604020202020204" pitchFamily="34" charset="0"/>
                <a:cs typeface="Arial" panose="020B0604020202020204" pitchFamily="34" charset="0"/>
              </a:rPr>
              <a:t>β</a:t>
            </a:r>
            <a:r>
              <a:rPr lang="en-GB" sz="2400" dirty="0">
                <a:latin typeface="Arial" panose="020B0604020202020204" pitchFamily="34" charset="0"/>
                <a:cs typeface="Arial" panose="020B0604020202020204" pitchFamily="34" charset="0"/>
              </a:rPr>
              <a:t> which will tell you the bearing from </a:t>
            </a:r>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to </a:t>
            </a:r>
            <a:r>
              <a:rPr lang="en-GB" sz="2400" i="1" dirty="0">
                <a:latin typeface="Arial" panose="020B0604020202020204" pitchFamily="34" charset="0"/>
                <a:cs typeface="Arial" panose="020B0604020202020204" pitchFamily="34" charset="0"/>
              </a:rPr>
              <a:t>C</a:t>
            </a:r>
            <a:r>
              <a:rPr lang="en-GB" sz="2400" dirty="0">
                <a:latin typeface="Arial" panose="020B0604020202020204" pitchFamily="34" charset="0"/>
                <a:cs typeface="Arial" panose="020B0604020202020204" pitchFamily="34" charset="0"/>
              </a:rPr>
              <a:t>. </a:t>
            </a:r>
          </a:p>
        </p:txBody>
      </p:sp>
      <mc:AlternateContent xmlns:mc="http://schemas.openxmlformats.org/markup-compatibility/2006" xmlns:a14="http://schemas.microsoft.com/office/drawing/2010/main">
        <mc:Choice Requires="a14">
          <p:sp>
            <p:nvSpPr>
              <p:cNvPr id="9" name="TextBox 8"/>
              <p:cNvSpPr txBox="1"/>
              <p:nvPr/>
            </p:nvSpPr>
            <p:spPr>
              <a:xfrm>
                <a:off x="165099" y="5093969"/>
                <a:ext cx="4147594" cy="776667"/>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Tan </a:t>
                </a:r>
                <a:r>
                  <a:rPr lang="el-GR" sz="2400" i="1" dirty="0">
                    <a:latin typeface="Arial" panose="020B0604020202020204" pitchFamily="34" charset="0"/>
                    <a:cs typeface="Arial" panose="020B0604020202020204" pitchFamily="34" charset="0"/>
                  </a:rPr>
                  <a:t>β</a:t>
                </a:r>
                <a:r>
                  <a:rPr lang="en-GB" sz="2400" dirty="0">
                    <a:latin typeface="Arial" panose="020B0604020202020204" pitchFamily="34" charset="0"/>
                    <a:cs typeface="Arial" panose="020B0604020202020204" pitchFamily="34" charset="0"/>
                  </a:rPr>
                  <a:t> = </a:t>
                </a:r>
                <a14:m>
                  <m:oMath xmlns:m="http://schemas.openxmlformats.org/officeDocument/2006/math">
                    <m:f>
                      <m:fPr>
                        <m:ctrlPr>
                          <a:rPr lang="en-GB" sz="2400" i="1">
                            <a:latin typeface="Cambria Math" panose="02040503050406030204" pitchFamily="18" charset="0"/>
                          </a:rPr>
                        </m:ctrlPr>
                      </m:fPr>
                      <m:num>
                        <m:r>
                          <a:rPr lang="en-GB" sz="2400" i="1">
                            <a:latin typeface="Cambria Math" panose="02040503050406030204" pitchFamily="18" charset="0"/>
                          </a:rPr>
                          <m:t>𝑂𝑝𝑝𝑜𝑠𝑖𝑡𝑒</m:t>
                        </m:r>
                        <m:r>
                          <a:rPr lang="en-GB" sz="2400" i="1">
                            <a:latin typeface="Cambria Math" panose="02040503050406030204" pitchFamily="18" charset="0"/>
                          </a:rPr>
                          <m:t> </m:t>
                        </m:r>
                      </m:num>
                      <m:den>
                        <m:r>
                          <a:rPr lang="en-GB" sz="2400" i="1">
                            <a:latin typeface="Cambria Math" panose="02040503050406030204" pitchFamily="18" charset="0"/>
                          </a:rPr>
                          <m:t>𝐴𝑑𝑗𝑎𝑐𝑒𝑛𝑡</m:t>
                        </m:r>
                        <m:r>
                          <a:rPr lang="en-GB" sz="2400" i="1">
                            <a:latin typeface="Cambria Math" panose="02040503050406030204" pitchFamily="18" charset="0"/>
                          </a:rPr>
                          <m:t> </m:t>
                        </m:r>
                      </m:den>
                    </m:f>
                  </m:oMath>
                </a14:m>
                <a:r>
                  <a:rPr lang="en-GB" sz="2400" dirty="0">
                    <a:latin typeface="Arial" panose="020B0604020202020204" pitchFamily="34" charset="0"/>
                    <a:cs typeface="Arial" panose="020B0604020202020204" pitchFamily="34" charset="0"/>
                  </a:rPr>
                  <a:t> = </a:t>
                </a:r>
                <a:r>
                  <a:rPr lang="en-GB" sz="2800" dirty="0">
                    <a:latin typeface="Arial" panose="020B0604020202020204" pitchFamily="34" charset="0"/>
                    <a:cs typeface="Arial" panose="020B0604020202020204" pitchFamily="34" charset="0"/>
                  </a:rPr>
                  <a:t>(</a:t>
                </a:r>
                <a14:m>
                  <m:oMath xmlns:m="http://schemas.openxmlformats.org/officeDocument/2006/math">
                    <m:f>
                      <m:fPr>
                        <m:ctrlPr>
                          <a:rPr lang="en-GB" sz="2800" i="1">
                            <a:latin typeface="Cambria Math" panose="02040503050406030204" pitchFamily="18" charset="0"/>
                          </a:rPr>
                        </m:ctrlPr>
                      </m:fPr>
                      <m:num>
                        <m:r>
                          <a:rPr lang="en-GB" sz="2800" i="1">
                            <a:latin typeface="Cambria Math" panose="02040503050406030204" pitchFamily="18" charset="0"/>
                          </a:rPr>
                          <m:t>4</m:t>
                        </m:r>
                      </m:num>
                      <m:den>
                        <m:r>
                          <a:rPr lang="en-GB" sz="2800" i="1">
                            <a:latin typeface="Cambria Math" panose="02040503050406030204" pitchFamily="18" charset="0"/>
                          </a:rPr>
                          <m:t>3</m:t>
                        </m:r>
                      </m:den>
                    </m:f>
                  </m:oMath>
                </a14:m>
                <a:r>
                  <a:rPr lang="en-GB" sz="2800" dirty="0">
                    <a:latin typeface="Arial" panose="020B0604020202020204" pitchFamily="34" charset="0"/>
                    <a:cs typeface="Arial" panose="020B0604020202020204" pitchFamily="34" charset="0"/>
                  </a:rPr>
                  <a:t>)</a:t>
                </a:r>
              </a:p>
            </p:txBody>
          </p:sp>
        </mc:Choice>
        <mc:Fallback xmlns="">
          <p:sp>
            <p:nvSpPr>
              <p:cNvPr id="9" name="TextBox 8"/>
              <p:cNvSpPr txBox="1">
                <a:spLocks noRot="1" noChangeAspect="1" noMove="1" noResize="1" noEditPoints="1" noAdjustHandles="1" noChangeArrowheads="1" noChangeShapeType="1" noTextEdit="1"/>
              </p:cNvSpPr>
              <p:nvPr/>
            </p:nvSpPr>
            <p:spPr>
              <a:xfrm>
                <a:off x="165099" y="5093969"/>
                <a:ext cx="4147594" cy="776667"/>
              </a:xfrm>
              <a:prstGeom prst="roundRect">
                <a:avLst/>
              </a:prstGeom>
              <a:blipFill rotWithShape="1">
                <a:blip r:embed="rId4"/>
                <a:stretch>
                  <a:fillRect l="-1324" b="-236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165099" y="5888181"/>
                <a:ext cx="11991455" cy="776667"/>
              </a:xfrm>
              <a:prstGeom prst="roundRect">
                <a:avLst/>
              </a:prstGeom>
              <a:solidFill>
                <a:srgbClr val="F9BC9A"/>
              </a:solidFill>
            </p:spPr>
            <p:txBody>
              <a:bodyPr wrap="square" rtlCol="0">
                <a:spAutoFit/>
              </a:bodyPr>
              <a:lstStyle/>
              <a:p>
                <a:r>
                  <a:rPr lang="el-GR" sz="2400" i="1" dirty="0">
                    <a:latin typeface="Arial" panose="020B0604020202020204" pitchFamily="34" charset="0"/>
                    <a:cs typeface="Arial" panose="020B0604020202020204" pitchFamily="34" charset="0"/>
                  </a:rPr>
                  <a:t>β</a:t>
                </a:r>
                <a:r>
                  <a:rPr lang="en-GB" sz="2400" dirty="0">
                    <a:latin typeface="Arial" panose="020B0604020202020204" pitchFamily="34" charset="0"/>
                    <a:cs typeface="Arial" panose="020B0604020202020204" pitchFamily="34" charset="0"/>
                  </a:rPr>
                  <a:t> = Tan </a:t>
                </a:r>
                <a:r>
                  <a:rPr lang="en-GB" sz="2400" baseline="30000" dirty="0">
                    <a:latin typeface="Arial" panose="020B0604020202020204" pitchFamily="34" charset="0"/>
                    <a:cs typeface="Arial" panose="020B0604020202020204" pitchFamily="34" charset="0"/>
                  </a:rPr>
                  <a:t>-</a:t>
                </a:r>
                <a:r>
                  <a:rPr lang="en-GB" sz="2800" baseline="30000" dirty="0">
                    <a:latin typeface="Arial" panose="020B0604020202020204" pitchFamily="34" charset="0"/>
                    <a:cs typeface="Arial" panose="020B0604020202020204" pitchFamily="34" charset="0"/>
                  </a:rPr>
                  <a:t>1</a:t>
                </a:r>
                <a:r>
                  <a:rPr lang="en-GB" sz="2800" dirty="0">
                    <a:latin typeface="Arial" panose="020B0604020202020204" pitchFamily="34" charset="0"/>
                    <a:cs typeface="Arial" panose="020B0604020202020204" pitchFamily="34" charset="0"/>
                  </a:rPr>
                  <a:t> (</a:t>
                </a:r>
                <a14:m>
                  <m:oMath xmlns:m="http://schemas.openxmlformats.org/officeDocument/2006/math">
                    <m:f>
                      <m:fPr>
                        <m:ctrlPr>
                          <a:rPr lang="en-GB" sz="2800" i="1">
                            <a:latin typeface="Cambria Math" panose="02040503050406030204" pitchFamily="18" charset="0"/>
                          </a:rPr>
                        </m:ctrlPr>
                      </m:fPr>
                      <m:num>
                        <m:r>
                          <a:rPr lang="en-GB" sz="2800" i="1">
                            <a:latin typeface="Cambria Math" panose="02040503050406030204" pitchFamily="18" charset="0"/>
                          </a:rPr>
                          <m:t>4</m:t>
                        </m:r>
                      </m:num>
                      <m:den>
                        <m:r>
                          <a:rPr lang="en-GB" sz="2800" i="1">
                            <a:latin typeface="Cambria Math" panose="02040503050406030204" pitchFamily="18" charset="0"/>
                          </a:rPr>
                          <m:t>3</m:t>
                        </m:r>
                      </m:den>
                    </m:f>
                  </m:oMath>
                </a14:m>
                <a:r>
                  <a:rPr lang="en-GB" sz="2800"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 53</a:t>
                </a:r>
                <a:r>
                  <a:rPr lang="en-US" sz="2400" dirty="0">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(to the nearest degree)</a:t>
                </a:r>
                <a:r>
                  <a:rPr lang="en-GB" sz="2400" dirty="0">
                    <a:latin typeface="Arial" panose="020B0604020202020204" pitchFamily="34" charset="0"/>
                    <a:cs typeface="Arial" panose="020B0604020202020204" pitchFamily="34" charset="0"/>
                  </a:rPr>
                  <a:t>. So the three figure bearing from </a:t>
                </a:r>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to </a:t>
                </a:r>
                <a:r>
                  <a:rPr lang="en-GB" sz="2400" i="1" dirty="0">
                    <a:latin typeface="Arial" panose="020B0604020202020204" pitchFamily="34" charset="0"/>
                    <a:cs typeface="Arial" panose="020B0604020202020204" pitchFamily="34" charset="0"/>
                  </a:rPr>
                  <a:t>C</a:t>
                </a:r>
                <a:r>
                  <a:rPr lang="en-GB" sz="2400" dirty="0">
                    <a:latin typeface="Arial" panose="020B0604020202020204" pitchFamily="34" charset="0"/>
                    <a:cs typeface="Arial" panose="020B0604020202020204" pitchFamily="34" charset="0"/>
                  </a:rPr>
                  <a:t> is 053</a:t>
                </a:r>
                <a:r>
                  <a:rPr lang="en-US" sz="2400" dirty="0">
                    <a:latin typeface="Arial" panose="020B0604020202020204" pitchFamily="34" charset="0"/>
                    <a:cs typeface="Arial" panose="020B0604020202020204" pitchFamily="34" charset="0"/>
                  </a:rPr>
                  <a:t>°</a:t>
                </a:r>
                <a:r>
                  <a:rPr lang="en-GB" sz="2400" dirty="0">
                    <a:latin typeface="Arial" panose="020B0604020202020204" pitchFamily="34" charset="0"/>
                    <a:cs typeface="Arial" panose="020B0604020202020204" pitchFamily="34" charset="0"/>
                  </a:rPr>
                  <a:t>. </a:t>
                </a:r>
              </a:p>
            </p:txBody>
          </p:sp>
        </mc:Choice>
        <mc:Fallback xmlns="">
          <p:sp>
            <p:nvSpPr>
              <p:cNvPr id="11" name="TextBox 10"/>
              <p:cNvSpPr txBox="1">
                <a:spLocks noRot="1" noChangeAspect="1" noMove="1" noResize="1" noEditPoints="1" noAdjustHandles="1" noChangeArrowheads="1" noChangeShapeType="1" noTextEdit="1"/>
              </p:cNvSpPr>
              <p:nvPr/>
            </p:nvSpPr>
            <p:spPr>
              <a:xfrm>
                <a:off x="165099" y="5888181"/>
                <a:ext cx="11991455" cy="776667"/>
              </a:xfrm>
              <a:prstGeom prst="roundRect">
                <a:avLst/>
              </a:prstGeom>
              <a:blipFill rotWithShape="1">
                <a:blip r:embed="rId5"/>
                <a:stretch>
                  <a:fillRect l="-458" r="-813" b="-3150"/>
                </a:stretch>
              </a:blipFill>
            </p:spPr>
            <p:txBody>
              <a:bodyPr/>
              <a:lstStyle/>
              <a:p>
                <a:r>
                  <a:rPr lang="en-GB">
                    <a:noFill/>
                  </a:rPr>
                  <a:t> </a:t>
                </a:r>
              </a:p>
            </p:txBody>
          </p:sp>
        </mc:Fallback>
      </mc:AlternateContent>
    </p:spTree>
    <p:extLst>
      <p:ext uri="{BB962C8B-B14F-4D97-AF65-F5344CB8AC3E}">
        <p14:creationId xmlns:p14="http://schemas.microsoft.com/office/powerpoint/2010/main" val="3505022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Lesson objectives</a:t>
            </a:r>
          </a:p>
        </p:txBody>
      </p:sp>
      <p:sp>
        <p:nvSpPr>
          <p:cNvPr id="5" name="TextBox 4"/>
          <p:cNvSpPr txBox="1"/>
          <p:nvPr/>
        </p:nvSpPr>
        <p:spPr>
          <a:xfrm>
            <a:off x="0" y="1446663"/>
            <a:ext cx="12192000" cy="954107"/>
          </a:xfrm>
          <a:prstGeom prst="rect">
            <a:avLst/>
          </a:prstGeom>
          <a:noFill/>
        </p:spPr>
        <p:txBody>
          <a:bodyPr wrap="square" rtlCol="0">
            <a:spAutoFit/>
          </a:bodyPr>
          <a:lstStyle/>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To be able to identify the basic points on a 16-point compass along with their bearings.</a:t>
            </a:r>
          </a:p>
        </p:txBody>
      </p:sp>
    </p:spTree>
    <p:extLst>
      <p:ext uri="{BB962C8B-B14F-4D97-AF65-F5344CB8AC3E}">
        <p14:creationId xmlns:p14="http://schemas.microsoft.com/office/powerpoint/2010/main" val="2966249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pic>
        <p:nvPicPr>
          <p:cNvPr id="3" name="Picture 2">
            <a:extLst>
              <a:ext uri="{FF2B5EF4-FFF2-40B4-BE49-F238E27FC236}">
                <a16:creationId xmlns:a16="http://schemas.microsoft.com/office/drawing/2014/main" id="{37D498A1-CCE1-408C-A4F4-AB461EF6F271}"/>
              </a:ext>
            </a:extLst>
          </p:cNvPr>
          <p:cNvPicPr>
            <a:picLocks noChangeAspect="1"/>
          </p:cNvPicPr>
          <p:nvPr/>
        </p:nvPicPr>
        <p:blipFill rotWithShape="1">
          <a:blip r:embed="rId3">
            <a:extLst>
              <a:ext uri="{28A0092B-C50C-407E-A947-70E740481C1C}">
                <a14:useLocalDpi xmlns:a14="http://schemas.microsoft.com/office/drawing/2010/main" val="0"/>
              </a:ext>
            </a:extLst>
          </a:blip>
          <a:srcRect l="9607" t="19373" r="9818" b="14454"/>
          <a:stretch/>
        </p:blipFill>
        <p:spPr>
          <a:xfrm>
            <a:off x="7742830" y="1251179"/>
            <a:ext cx="4449170" cy="2242649"/>
          </a:xfrm>
          <a:prstGeom prst="rect">
            <a:avLst/>
          </a:prstGeom>
        </p:spPr>
      </p:pic>
      <p:sp>
        <p:nvSpPr>
          <p:cNvPr id="4" name="TextBox 3">
            <a:extLst>
              <a:ext uri="{FF2B5EF4-FFF2-40B4-BE49-F238E27FC236}">
                <a16:creationId xmlns:a16="http://schemas.microsoft.com/office/drawing/2014/main" id="{65D50355-F24E-4C49-AEDE-CE148AC9BE30}"/>
              </a:ext>
            </a:extLst>
          </p:cNvPr>
          <p:cNvSpPr txBox="1"/>
          <p:nvPr/>
        </p:nvSpPr>
        <p:spPr>
          <a:xfrm>
            <a:off x="0" y="1252034"/>
            <a:ext cx="7742830" cy="156966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Find the missing angles. Make sure you explain each step using the information on the diagram and the  angle facts you met in the last lesson and any other angle facts you might know.</a:t>
            </a:r>
          </a:p>
        </p:txBody>
      </p:sp>
      <p:sp>
        <p:nvSpPr>
          <p:cNvPr id="5" name="TextBox 4"/>
          <p:cNvSpPr txBox="1"/>
          <p:nvPr/>
        </p:nvSpPr>
        <p:spPr>
          <a:xfrm>
            <a:off x="192394" y="2815546"/>
            <a:ext cx="5703439"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α</a:t>
            </a:r>
            <a:r>
              <a:rPr lang="en-GB" sz="2400" b="1" dirty="0">
                <a:latin typeface="Arial" panose="020B0604020202020204" pitchFamily="34" charset="0"/>
                <a:cs typeface="Arial" panose="020B0604020202020204" pitchFamily="34" charset="0"/>
              </a:rPr>
              <a:t> + </a:t>
            </a:r>
            <a:r>
              <a:rPr lang="el-GR" sz="2400" b="1" i="1" dirty="0">
                <a:latin typeface="Arial" panose="020B0604020202020204" pitchFamily="34" charset="0"/>
                <a:cs typeface="Arial" panose="020B0604020202020204" pitchFamily="34" charset="0"/>
              </a:rPr>
              <a:t>γ</a:t>
            </a:r>
            <a:r>
              <a:rPr lang="en-GB" sz="2400" b="1" dirty="0">
                <a:latin typeface="Arial" panose="020B0604020202020204" pitchFamily="34" charset="0"/>
                <a:cs typeface="Arial" panose="020B0604020202020204" pitchFamily="34" charset="0"/>
              </a:rPr>
              <a:t> = 180°</a:t>
            </a:r>
            <a:r>
              <a:rPr lang="en-GB" sz="2400" b="1" baseline="300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(angles on a straight line)</a:t>
            </a:r>
            <a:r>
              <a:rPr lang="en-GB" sz="2400" baseline="30000" dirty="0">
                <a:latin typeface="Arial" panose="020B0604020202020204" pitchFamily="34" charset="0"/>
                <a:cs typeface="Arial" panose="020B0604020202020204" pitchFamily="34" charset="0"/>
              </a:rPr>
              <a:t> </a:t>
            </a:r>
            <a:endParaRPr lang="en-GB" sz="2400" i="1" baseline="30000" dirty="0">
              <a:latin typeface="Arial" panose="020B0604020202020204" pitchFamily="34" charset="0"/>
              <a:cs typeface="Arial" panose="020B0604020202020204" pitchFamily="34" charset="0"/>
            </a:endParaRPr>
          </a:p>
        </p:txBody>
      </p:sp>
      <p:sp>
        <p:nvSpPr>
          <p:cNvPr id="7" name="TextBox 6"/>
          <p:cNvSpPr txBox="1"/>
          <p:nvPr/>
        </p:nvSpPr>
        <p:spPr>
          <a:xfrm>
            <a:off x="192395" y="3339972"/>
            <a:ext cx="3137660" cy="510778"/>
          </a:xfrm>
          <a:prstGeom prst="roundRect">
            <a:avLst/>
          </a:prstGeom>
          <a:solidFill>
            <a:srgbClr val="F9BC9A"/>
          </a:solidFill>
        </p:spPr>
        <p:txBody>
          <a:bodyPr wrap="square" rtlCol="0">
            <a:spAutoFit/>
          </a:bodyPr>
          <a:lstStyle/>
          <a:p>
            <a:r>
              <a:rPr lang="en-GB" sz="2400" b="1" dirty="0">
                <a:latin typeface="Arial" panose="020B0604020202020204" pitchFamily="34" charset="0"/>
                <a:cs typeface="Arial" panose="020B0604020202020204" pitchFamily="34" charset="0"/>
              </a:rPr>
              <a:t>116</a:t>
            </a:r>
            <a:r>
              <a:rPr lang="en-US" sz="2400" b="1"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 + </a:t>
            </a:r>
            <a:r>
              <a:rPr lang="el-GR" sz="2400" b="1" i="1" dirty="0">
                <a:latin typeface="Arial" panose="020B0604020202020204" pitchFamily="34" charset="0"/>
                <a:cs typeface="Arial" panose="020B0604020202020204" pitchFamily="34" charset="0"/>
              </a:rPr>
              <a:t>γ</a:t>
            </a:r>
            <a:r>
              <a:rPr lang="en-GB" sz="2400" b="1" dirty="0">
                <a:latin typeface="Arial" panose="020B0604020202020204" pitchFamily="34" charset="0"/>
                <a:cs typeface="Arial" panose="020B0604020202020204" pitchFamily="34" charset="0"/>
              </a:rPr>
              <a:t> = 180°</a:t>
            </a:r>
            <a:endParaRPr lang="en-GB" sz="2400" i="1" baseline="30000" dirty="0">
              <a:latin typeface="Arial" panose="020B0604020202020204" pitchFamily="34" charset="0"/>
              <a:cs typeface="Arial" panose="020B0604020202020204" pitchFamily="34" charset="0"/>
            </a:endParaRPr>
          </a:p>
        </p:txBody>
      </p:sp>
      <p:sp>
        <p:nvSpPr>
          <p:cNvPr id="8" name="TextBox 7"/>
          <p:cNvSpPr txBox="1"/>
          <p:nvPr/>
        </p:nvSpPr>
        <p:spPr>
          <a:xfrm>
            <a:off x="192395" y="3862943"/>
            <a:ext cx="3137660"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γ</a:t>
            </a:r>
            <a:r>
              <a:rPr lang="en-GB" sz="2400" b="1" dirty="0">
                <a:latin typeface="Arial" panose="020B0604020202020204" pitchFamily="34" charset="0"/>
                <a:cs typeface="Arial" panose="020B0604020202020204" pitchFamily="34" charset="0"/>
              </a:rPr>
              <a:t> = 180</a:t>
            </a:r>
            <a:r>
              <a:rPr lang="en-US" sz="2400" b="1" dirty="0">
                <a:latin typeface="Arial" panose="020B0604020202020204" pitchFamily="34" charset="0"/>
                <a:cs typeface="Arial" panose="020B0604020202020204" pitchFamily="34" charset="0"/>
              </a:rPr>
              <a:t>°</a:t>
            </a:r>
            <a:r>
              <a:rPr lang="en-GB" sz="2400" b="1" baseline="300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116°</a:t>
            </a:r>
            <a:endParaRPr lang="en-GB" sz="2400" i="1" baseline="30000" dirty="0">
              <a:latin typeface="Arial" panose="020B0604020202020204" pitchFamily="34" charset="0"/>
              <a:cs typeface="Arial" panose="020B0604020202020204" pitchFamily="34" charset="0"/>
            </a:endParaRPr>
          </a:p>
        </p:txBody>
      </p:sp>
      <p:sp>
        <p:nvSpPr>
          <p:cNvPr id="9" name="TextBox 8"/>
          <p:cNvSpPr txBox="1"/>
          <p:nvPr/>
        </p:nvSpPr>
        <p:spPr>
          <a:xfrm>
            <a:off x="192394" y="4387369"/>
            <a:ext cx="3137660"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γ</a:t>
            </a:r>
            <a:r>
              <a:rPr lang="en-GB" sz="2400" b="1" dirty="0">
                <a:latin typeface="Arial" panose="020B0604020202020204" pitchFamily="34" charset="0"/>
                <a:cs typeface="Arial" panose="020B0604020202020204" pitchFamily="34" charset="0"/>
              </a:rPr>
              <a:t> = 64°</a:t>
            </a:r>
            <a:endParaRPr lang="en-GB" sz="2400" i="1" baseline="30000" dirty="0">
              <a:latin typeface="Arial" panose="020B0604020202020204" pitchFamily="34" charset="0"/>
              <a:cs typeface="Arial" panose="020B0604020202020204" pitchFamily="34" charset="0"/>
            </a:endParaRPr>
          </a:p>
        </p:txBody>
      </p:sp>
      <p:sp>
        <p:nvSpPr>
          <p:cNvPr id="10" name="TextBox 9"/>
          <p:cNvSpPr txBox="1"/>
          <p:nvPr/>
        </p:nvSpPr>
        <p:spPr>
          <a:xfrm>
            <a:off x="6474913" y="3607554"/>
            <a:ext cx="5703439"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δ</a:t>
            </a:r>
            <a:r>
              <a:rPr lang="en-GB" sz="2400" b="1" dirty="0">
                <a:latin typeface="Arial" panose="020B0604020202020204" pitchFamily="34" charset="0"/>
                <a:cs typeface="Arial" panose="020B0604020202020204" pitchFamily="34" charset="0"/>
              </a:rPr>
              <a:t> + </a:t>
            </a:r>
            <a:r>
              <a:rPr lang="el-GR" sz="2400" b="1" i="1" dirty="0">
                <a:latin typeface="Arial" panose="020B0604020202020204" pitchFamily="34" charset="0"/>
                <a:cs typeface="Arial" panose="020B0604020202020204" pitchFamily="34" charset="0"/>
              </a:rPr>
              <a:t>γ</a:t>
            </a:r>
            <a:r>
              <a:rPr lang="en-GB" sz="2400" b="1" dirty="0">
                <a:latin typeface="Arial" panose="020B0604020202020204" pitchFamily="34" charset="0"/>
                <a:cs typeface="Arial" panose="020B0604020202020204" pitchFamily="34" charset="0"/>
              </a:rPr>
              <a:t> + </a:t>
            </a:r>
            <a:r>
              <a:rPr lang="el-GR" sz="2400" b="1" i="1" dirty="0">
                <a:latin typeface="Arial" panose="020B0604020202020204" pitchFamily="34" charset="0"/>
                <a:cs typeface="Arial" panose="020B0604020202020204" pitchFamily="34" charset="0"/>
              </a:rPr>
              <a:t>β</a:t>
            </a:r>
            <a:r>
              <a:rPr lang="en-GB" sz="2400" b="1" dirty="0">
                <a:latin typeface="Arial" panose="020B0604020202020204" pitchFamily="34" charset="0"/>
                <a:cs typeface="Arial" panose="020B0604020202020204" pitchFamily="34" charset="0"/>
              </a:rPr>
              <a:t> = 180°</a:t>
            </a:r>
            <a:r>
              <a:rPr lang="en-GB" sz="2400" b="1" baseline="300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(angles in a triangle)</a:t>
            </a:r>
            <a:r>
              <a:rPr lang="en-GB" sz="2400" baseline="30000" dirty="0">
                <a:latin typeface="Arial" panose="020B0604020202020204" pitchFamily="34" charset="0"/>
                <a:cs typeface="Arial" panose="020B0604020202020204" pitchFamily="34" charset="0"/>
              </a:rPr>
              <a:t> </a:t>
            </a:r>
            <a:endParaRPr lang="en-GB" sz="2400" i="1" baseline="30000" dirty="0">
              <a:latin typeface="Arial" panose="020B0604020202020204" pitchFamily="34" charset="0"/>
              <a:cs typeface="Arial" panose="020B0604020202020204" pitchFamily="34" charset="0"/>
            </a:endParaRPr>
          </a:p>
        </p:txBody>
      </p:sp>
      <p:sp>
        <p:nvSpPr>
          <p:cNvPr id="11" name="TextBox 10"/>
          <p:cNvSpPr txBox="1"/>
          <p:nvPr/>
        </p:nvSpPr>
        <p:spPr>
          <a:xfrm>
            <a:off x="6474912" y="4131981"/>
            <a:ext cx="3378771"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δ </a:t>
            </a:r>
            <a:r>
              <a:rPr lang="en-GB" sz="2400" b="1" dirty="0">
                <a:latin typeface="Arial" panose="020B0604020202020204" pitchFamily="34" charset="0"/>
                <a:cs typeface="Arial" panose="020B0604020202020204" pitchFamily="34" charset="0"/>
              </a:rPr>
              <a:t>+ 71° + 64° = 180°</a:t>
            </a:r>
            <a:endParaRPr lang="en-GB" sz="2400" i="1" baseline="30000" dirty="0">
              <a:latin typeface="Arial" panose="020B0604020202020204" pitchFamily="34" charset="0"/>
              <a:cs typeface="Arial" panose="020B0604020202020204" pitchFamily="34" charset="0"/>
            </a:endParaRPr>
          </a:p>
        </p:txBody>
      </p:sp>
      <p:sp>
        <p:nvSpPr>
          <p:cNvPr id="12" name="TextBox 11"/>
          <p:cNvSpPr txBox="1"/>
          <p:nvPr/>
        </p:nvSpPr>
        <p:spPr>
          <a:xfrm>
            <a:off x="6488561" y="4656407"/>
            <a:ext cx="3365122"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δ</a:t>
            </a:r>
            <a:r>
              <a:rPr lang="en-GB" sz="2400" b="1" dirty="0">
                <a:latin typeface="Arial" panose="020B0604020202020204" pitchFamily="34" charset="0"/>
                <a:cs typeface="Arial" panose="020B0604020202020204" pitchFamily="34" charset="0"/>
              </a:rPr>
              <a:t> = 180°</a:t>
            </a:r>
            <a:r>
              <a:rPr lang="en-GB" sz="2400" b="1" baseline="300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135°</a:t>
            </a:r>
            <a:endParaRPr lang="en-GB" sz="2400" i="1" baseline="30000" dirty="0">
              <a:latin typeface="Arial" panose="020B0604020202020204" pitchFamily="34" charset="0"/>
              <a:cs typeface="Arial" panose="020B0604020202020204" pitchFamily="34" charset="0"/>
            </a:endParaRPr>
          </a:p>
        </p:txBody>
      </p:sp>
      <p:sp>
        <p:nvSpPr>
          <p:cNvPr id="13" name="TextBox 12"/>
          <p:cNvSpPr txBox="1"/>
          <p:nvPr/>
        </p:nvSpPr>
        <p:spPr>
          <a:xfrm>
            <a:off x="6488561" y="5180833"/>
            <a:ext cx="3137660" cy="510778"/>
          </a:xfrm>
          <a:prstGeom prst="roundRect">
            <a:avLst/>
          </a:prstGeom>
          <a:solidFill>
            <a:srgbClr val="F9BC9A"/>
          </a:solidFill>
        </p:spPr>
        <p:txBody>
          <a:bodyPr wrap="square" rtlCol="0">
            <a:spAutoFit/>
          </a:bodyPr>
          <a:lstStyle/>
          <a:p>
            <a:r>
              <a:rPr lang="el-GR" sz="2400" b="1" i="1" dirty="0">
                <a:latin typeface="Arial" panose="020B0604020202020204" pitchFamily="34" charset="0"/>
                <a:cs typeface="Arial" panose="020B0604020202020204" pitchFamily="34" charset="0"/>
              </a:rPr>
              <a:t>δ</a:t>
            </a:r>
            <a:r>
              <a:rPr lang="en-GB" sz="2400" b="1" dirty="0">
                <a:latin typeface="Arial" panose="020B0604020202020204" pitchFamily="34" charset="0"/>
                <a:cs typeface="Arial" panose="020B0604020202020204" pitchFamily="34" charset="0"/>
              </a:rPr>
              <a:t> = 45°</a:t>
            </a:r>
            <a:endParaRPr lang="en-GB" sz="2400" i="1" baseline="30000" dirty="0">
              <a:latin typeface="Arial" panose="020B0604020202020204" pitchFamily="34" charset="0"/>
              <a:cs typeface="Arial" panose="020B0604020202020204" pitchFamily="34" charset="0"/>
            </a:endParaRPr>
          </a:p>
        </p:txBody>
      </p:sp>
      <p:grpSp>
        <p:nvGrpSpPr>
          <p:cNvPr id="16" name="Group 15"/>
          <p:cNvGrpSpPr/>
          <p:nvPr/>
        </p:nvGrpSpPr>
        <p:grpSpPr>
          <a:xfrm>
            <a:off x="3480179" y="4619670"/>
            <a:ext cx="2879678" cy="816552"/>
            <a:chOff x="3480179" y="4619670"/>
            <a:chExt cx="2879678" cy="816552"/>
          </a:xfrm>
        </p:grpSpPr>
        <p:cxnSp>
          <p:nvCxnSpPr>
            <p:cNvPr id="14" name="Straight Connector 13"/>
            <p:cNvCxnSpPr/>
            <p:nvPr/>
          </p:nvCxnSpPr>
          <p:spPr>
            <a:xfrm>
              <a:off x="3480179" y="4642758"/>
              <a:ext cx="2879678" cy="79346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rot="917233">
              <a:off x="3966989" y="4619670"/>
              <a:ext cx="1915236"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Missing angles</a:t>
              </a:r>
            </a:p>
          </p:txBody>
        </p:sp>
      </p:grpSp>
    </p:spTree>
    <p:extLst>
      <p:ext uri="{BB962C8B-B14F-4D97-AF65-F5344CB8AC3E}">
        <p14:creationId xmlns:p14="http://schemas.microsoft.com/office/powerpoint/2010/main" val="139271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How do we write bearings?</a:t>
            </a:r>
          </a:p>
        </p:txBody>
      </p:sp>
      <p:sp>
        <p:nvSpPr>
          <p:cNvPr id="3" name="Content Placeholder 2">
            <a:extLst>
              <a:ext uri="{FF2B5EF4-FFF2-40B4-BE49-F238E27FC236}">
                <a16:creationId xmlns:a16="http://schemas.microsoft.com/office/drawing/2014/main" id="{39399993-078A-474F-B8B9-ACDA2F38C0FD}"/>
              </a:ext>
            </a:extLst>
          </p:cNvPr>
          <p:cNvSpPr>
            <a:spLocks noGrp="1"/>
          </p:cNvSpPr>
          <p:nvPr>
            <p:ph idx="1"/>
          </p:nvPr>
        </p:nvSpPr>
        <p:spPr>
          <a:xfrm>
            <a:off x="122858" y="1344025"/>
            <a:ext cx="7822442" cy="5316081"/>
          </a:xfrm>
        </p:spPr>
        <p:txBody>
          <a:bodyPr>
            <a:noAutofit/>
          </a:bodyPr>
          <a:lstStyle/>
          <a:p>
            <a:pPr>
              <a:lnSpc>
                <a:spcPct val="110000"/>
              </a:lnSpc>
            </a:pPr>
            <a:r>
              <a:rPr lang="en-US" sz="2400" dirty="0">
                <a:latin typeface="Arial" panose="020B0604020202020204" pitchFamily="34" charset="0"/>
                <a:cs typeface="Arial" panose="020B0604020202020204" pitchFamily="34" charset="0"/>
              </a:rPr>
              <a:t>A bearing tells you the direction</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of travel. It is an angle measured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clockwise from North </a:t>
            </a:r>
            <a:r>
              <a:rPr lang="en-GB" sz="2400" dirty="0">
                <a:latin typeface="Arial" panose="020B0604020202020204" pitchFamily="34" charset="0"/>
                <a:cs typeface="Arial" panose="020B0604020202020204" pitchFamily="34" charset="0"/>
              </a:rPr>
              <a:t>and represents the 360 degrees of a circle</a:t>
            </a:r>
            <a:r>
              <a:rPr lang="en-US" sz="2400" dirty="0">
                <a:latin typeface="Arial" panose="020B0604020202020204" pitchFamily="34" charset="0"/>
                <a:cs typeface="Arial" panose="020B0604020202020204" pitchFamily="34" charset="0"/>
              </a:rPr>
              <a:t>.</a:t>
            </a:r>
          </a:p>
          <a:p>
            <a:pPr>
              <a:lnSpc>
                <a:spcPct val="110000"/>
              </a:lnSpc>
            </a:pPr>
            <a:r>
              <a:rPr lang="en-US" sz="2400" dirty="0">
                <a:latin typeface="Arial" panose="020B0604020202020204" pitchFamily="34" charset="0"/>
                <a:cs typeface="Arial" panose="020B0604020202020204" pitchFamily="34" charset="0"/>
              </a:rPr>
              <a:t>Bearings can have any value from 0° to 360°. </a:t>
            </a:r>
          </a:p>
          <a:p>
            <a:pPr>
              <a:lnSpc>
                <a:spcPct val="110000"/>
              </a:lnSpc>
            </a:pPr>
            <a:r>
              <a:rPr lang="en-GB" sz="2400" dirty="0">
                <a:latin typeface="Arial" panose="020B0604020202020204" pitchFamily="34" charset="0"/>
                <a:cs typeface="Arial" panose="020B0604020202020204" pitchFamily="34" charset="0"/>
              </a:rPr>
              <a:t>That means that North can be written as 000° or 360°.</a:t>
            </a:r>
          </a:p>
          <a:p>
            <a:pPr>
              <a:lnSpc>
                <a:spcPct val="110000"/>
              </a:lnSpc>
            </a:pPr>
            <a:r>
              <a:rPr lang="en-GB" sz="2400" dirty="0">
                <a:latin typeface="Arial" panose="020B0604020202020204" pitchFamily="34" charset="0"/>
                <a:cs typeface="Arial" panose="020B0604020202020204" pitchFamily="34" charset="0"/>
              </a:rPr>
              <a:t>If the bearing is less than a 100 degrees, you will need to add a zero to the front, for example, 054°.</a:t>
            </a:r>
          </a:p>
          <a:p>
            <a:pPr>
              <a:lnSpc>
                <a:spcPct val="110000"/>
              </a:lnSpc>
            </a:pPr>
            <a:r>
              <a:rPr lang="en-GB" sz="2400" dirty="0">
                <a:latin typeface="Arial" panose="020B0604020202020204" pitchFamily="34" charset="0"/>
                <a:cs typeface="Arial" panose="020B0604020202020204" pitchFamily="34" charset="0"/>
              </a:rPr>
              <a:t>If the bearing is less than 10 degrees you will need to add two zeros to the front, for example, 007°.</a:t>
            </a:r>
          </a:p>
        </p:txBody>
      </p:sp>
      <p:pic>
        <p:nvPicPr>
          <p:cNvPr id="1026" name="Picture 2" descr="C:\Users\modghs\Desktop\GettyImages-961963400.jpg"/>
          <p:cNvPicPr>
            <a:picLocks noChangeAspect="1" noChangeArrowheads="1"/>
          </p:cNvPicPr>
          <p:nvPr/>
        </p:nvPicPr>
        <p:blipFill rotWithShape="1">
          <a:blip r:embed="rId3">
            <a:extLst>
              <a:ext uri="{28A0092B-C50C-407E-A947-70E740481C1C}">
                <a14:useLocalDpi xmlns:a14="http://schemas.microsoft.com/office/drawing/2010/main" val="0"/>
              </a:ext>
            </a:extLst>
          </a:blip>
          <a:srcRect l="7539" t="6989" r="6591" b="6157"/>
          <a:stretch/>
        </p:blipFill>
        <p:spPr bwMode="auto">
          <a:xfrm>
            <a:off x="8106769" y="1501253"/>
            <a:ext cx="4085231" cy="4132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495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nodeType="afterEffect">
                                  <p:stCondLst>
                                    <p:cond delay="150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16 Point compass </a:t>
            </a:r>
          </a:p>
        </p:txBody>
      </p:sp>
      <p:sp>
        <p:nvSpPr>
          <p:cNvPr id="4" name="Content Placeholder 3">
            <a:extLst>
              <a:ext uri="{FF2B5EF4-FFF2-40B4-BE49-F238E27FC236}">
                <a16:creationId xmlns:a16="http://schemas.microsoft.com/office/drawing/2014/main" id="{4AD68ADD-37CF-431C-8CD0-C3B0B9C45BED}"/>
              </a:ext>
            </a:extLst>
          </p:cNvPr>
          <p:cNvSpPr>
            <a:spLocks noGrp="1"/>
          </p:cNvSpPr>
          <p:nvPr>
            <p:ph idx="1"/>
          </p:nvPr>
        </p:nvSpPr>
        <p:spPr>
          <a:xfrm>
            <a:off x="204717" y="1269629"/>
            <a:ext cx="7506269" cy="4903962"/>
          </a:xfrm>
        </p:spPr>
        <p:txBody>
          <a:bodyPr>
            <a:noAutofit/>
          </a:bodyPr>
          <a:lstStyle/>
          <a:p>
            <a:pPr marL="0" indent="0">
              <a:lnSpc>
                <a:spcPct val="110000"/>
              </a:lnSpc>
              <a:buNone/>
            </a:pPr>
            <a:r>
              <a:rPr lang="en-GB" sz="2400" dirty="0">
                <a:latin typeface="Arial" panose="020B0604020202020204" pitchFamily="34" charset="0"/>
                <a:cs typeface="Arial" panose="020B0604020202020204" pitchFamily="34" charset="0"/>
              </a:rPr>
              <a:t>The marked points of a compass are primarily divided</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 into four points: north, south, east, and west. </a:t>
            </a:r>
          </a:p>
          <a:p>
            <a:pPr marL="0" indent="0">
              <a:lnSpc>
                <a:spcPct val="110000"/>
              </a:lnSpc>
              <a:buNone/>
            </a:pP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These </a:t>
            </a:r>
            <a:r>
              <a:rPr lang="en-GB" sz="2400" b="1" dirty="0">
                <a:latin typeface="Arial" panose="020B0604020202020204" pitchFamily="34" charset="0"/>
                <a:cs typeface="Arial" panose="020B0604020202020204" pitchFamily="34" charset="0"/>
              </a:rPr>
              <a:t>cardinal directions </a:t>
            </a:r>
            <a:r>
              <a:rPr lang="en-GB" sz="2400" dirty="0">
                <a:latin typeface="Arial" panose="020B0604020202020204" pitchFamily="34" charset="0"/>
                <a:cs typeface="Arial" panose="020B0604020202020204" pitchFamily="34" charset="0"/>
              </a:rPr>
              <a:t>are further subdivided by</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 addition of the four intercardinal (or ordinal)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directions—northeast (NE), southeast (SE),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southwest (SW), and northwest (NW). These indicate</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 eight principal winds. </a:t>
            </a:r>
          </a:p>
          <a:p>
            <a:pPr marL="0" indent="0">
              <a:lnSpc>
                <a:spcPct val="110000"/>
              </a:lnSpc>
              <a:buNone/>
            </a:pP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In meteorology further intermediate points between cardinal and ordinal points, such as north-northeast (NNE) are added to give the 16 points of a wind compass. </a:t>
            </a:r>
          </a:p>
        </p:txBody>
      </p:sp>
      <p:pic>
        <p:nvPicPr>
          <p:cNvPr id="7" name="Picture 2" descr="C:\Users\modghs\Desktop\GettyImages-961963400.jpg"/>
          <p:cNvPicPr>
            <a:picLocks noChangeAspect="1" noChangeArrowheads="1"/>
          </p:cNvPicPr>
          <p:nvPr/>
        </p:nvPicPr>
        <p:blipFill rotWithShape="1">
          <a:blip r:embed="rId3">
            <a:extLst>
              <a:ext uri="{28A0092B-C50C-407E-A947-70E740481C1C}">
                <a14:useLocalDpi xmlns:a14="http://schemas.microsoft.com/office/drawing/2010/main" val="0"/>
              </a:ext>
            </a:extLst>
          </a:blip>
          <a:srcRect l="7539" t="6989" r="6591" b="6157"/>
          <a:stretch/>
        </p:blipFill>
        <p:spPr bwMode="auto">
          <a:xfrm>
            <a:off x="7615449" y="1410910"/>
            <a:ext cx="4569083" cy="462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167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16 Point compass </a:t>
            </a:r>
          </a:p>
        </p:txBody>
      </p:sp>
      <p:pic>
        <p:nvPicPr>
          <p:cNvPr id="11" name="Content Placeholder 10">
            <a:extLst>
              <a:ext uri="{FF2B5EF4-FFF2-40B4-BE49-F238E27FC236}">
                <a16:creationId xmlns:a16="http://schemas.microsoft.com/office/drawing/2014/main" id="{98ABAF21-3BD1-4A08-B00E-855D3635E01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13120" y="1510486"/>
            <a:ext cx="5585643" cy="4886722"/>
          </a:xfrm>
        </p:spPr>
      </p:pic>
    </p:spTree>
    <p:extLst>
      <p:ext uri="{BB962C8B-B14F-4D97-AF65-F5344CB8AC3E}">
        <p14:creationId xmlns:p14="http://schemas.microsoft.com/office/powerpoint/2010/main" val="4061654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How to draw a bearing </a:t>
            </a:r>
          </a:p>
        </p:txBody>
      </p:sp>
      <p:sp>
        <p:nvSpPr>
          <p:cNvPr id="3" name="Content Placeholder 2">
            <a:extLst>
              <a:ext uri="{FF2B5EF4-FFF2-40B4-BE49-F238E27FC236}">
                <a16:creationId xmlns:a16="http://schemas.microsoft.com/office/drawing/2014/main" id="{02B08787-81AF-4DF5-850E-39595D4E593E}"/>
              </a:ext>
            </a:extLst>
          </p:cNvPr>
          <p:cNvSpPr>
            <a:spLocks noGrp="1"/>
          </p:cNvSpPr>
          <p:nvPr>
            <p:ph idx="1"/>
          </p:nvPr>
        </p:nvSpPr>
        <p:spPr>
          <a:xfrm>
            <a:off x="171078" y="1352737"/>
            <a:ext cx="11606939" cy="2175669"/>
          </a:xfrm>
        </p:spPr>
        <p:txBody>
          <a:bodyPr>
            <a:normAutofit/>
          </a:bodyPr>
          <a:lstStyle/>
          <a:p>
            <a:pPr marL="0" indent="0">
              <a:buNone/>
            </a:pPr>
            <a:r>
              <a:rPr lang="en-US" sz="2400" dirty="0">
                <a:latin typeface="Arial" panose="020B0604020202020204" pitchFamily="34" charset="0"/>
                <a:cs typeface="Arial" panose="020B0604020202020204" pitchFamily="34" charset="0"/>
              </a:rPr>
              <a:t>To draw a bearing from a point, draw the North line at that point first, straight up the page. Then measure the bearing from that line </a:t>
            </a:r>
            <a:r>
              <a:rPr lang="en-US" sz="2400" b="1" dirty="0">
                <a:latin typeface="Arial" panose="020B0604020202020204" pitchFamily="34" charset="0"/>
                <a:cs typeface="Arial" panose="020B0604020202020204" pitchFamily="34" charset="0"/>
              </a:rPr>
              <a:t>in a clockwise direction </a:t>
            </a:r>
            <a:r>
              <a:rPr lang="en-US" sz="2400" dirty="0">
                <a:latin typeface="Arial" panose="020B0604020202020204" pitchFamily="34" charset="0"/>
                <a:cs typeface="Arial" panose="020B0604020202020204" pitchFamily="34" charset="0"/>
              </a:rPr>
              <a:t>and mark the new direction. Then connect the new direction with a line to illustrate the bearing (angle of turn)</a:t>
            </a:r>
            <a:endParaRPr lang="en-GB" sz="2400" dirty="0">
              <a:latin typeface="Arial" panose="020B0604020202020204" pitchFamily="34" charset="0"/>
              <a:cs typeface="Arial" panose="020B0604020202020204" pitchFamily="34" charset="0"/>
            </a:endParaRPr>
          </a:p>
          <a:p>
            <a:endParaRPr lang="en-GB" sz="2400" dirty="0"/>
          </a:p>
        </p:txBody>
      </p:sp>
      <p:pic>
        <p:nvPicPr>
          <p:cNvPr id="5" name="Picture 4" descr="Screen Clipping">
            <a:extLst>
              <a:ext uri="{FF2B5EF4-FFF2-40B4-BE49-F238E27FC236}">
                <a16:creationId xmlns:a16="http://schemas.microsoft.com/office/drawing/2014/main" id="{F59077AD-33FD-474C-89D1-594CAC08D3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330907"/>
            <a:ext cx="6014224" cy="4680580"/>
          </a:xfrm>
          <a:prstGeom prst="rect">
            <a:avLst/>
          </a:prstGeom>
        </p:spPr>
      </p:pic>
    </p:spTree>
    <p:extLst>
      <p:ext uri="{BB962C8B-B14F-4D97-AF65-F5344CB8AC3E}">
        <p14:creationId xmlns:p14="http://schemas.microsoft.com/office/powerpoint/2010/main" val="100192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Parallel lines and bearings </a:t>
            </a:r>
          </a:p>
        </p:txBody>
      </p:sp>
      <p:sp>
        <p:nvSpPr>
          <p:cNvPr id="3" name="Content Placeholder 2">
            <a:extLst>
              <a:ext uri="{FF2B5EF4-FFF2-40B4-BE49-F238E27FC236}">
                <a16:creationId xmlns:a16="http://schemas.microsoft.com/office/drawing/2014/main" id="{02B08787-81AF-4DF5-850E-39595D4E593E}"/>
              </a:ext>
            </a:extLst>
          </p:cNvPr>
          <p:cNvSpPr>
            <a:spLocks noGrp="1"/>
          </p:cNvSpPr>
          <p:nvPr>
            <p:ph idx="1"/>
          </p:nvPr>
        </p:nvSpPr>
        <p:spPr>
          <a:xfrm>
            <a:off x="101221" y="1515230"/>
            <a:ext cx="11666058" cy="2022449"/>
          </a:xfrm>
        </p:spPr>
        <p:txBody>
          <a:bodyPr>
            <a:normAutofit/>
          </a:bodyPr>
          <a:lstStyle/>
          <a:p>
            <a:pPr marL="0" indent="0">
              <a:lnSpc>
                <a:spcPct val="100000"/>
              </a:lnSpc>
              <a:buNone/>
            </a:pPr>
            <a:r>
              <a:rPr lang="en-GB" sz="2400" dirty="0">
                <a:latin typeface="Arial" panose="020B0604020202020204" pitchFamily="34" charset="0"/>
                <a:cs typeface="Arial" panose="020B0604020202020204" pitchFamily="34" charset="0"/>
              </a:rPr>
              <a:t>Two north lines are always parallel to each other. You can use this fact and some of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 angle facts you looked at in lesson 1 to help you work out bearings.</a:t>
            </a:r>
          </a:p>
          <a:p>
            <a:pPr marL="0" indent="0">
              <a:lnSpc>
                <a:spcPct val="100000"/>
              </a:lnSpc>
              <a:buNone/>
            </a:pPr>
            <a:endParaRPr lang="en-GB" sz="2400" dirty="0">
              <a:latin typeface="Arial" panose="020B0604020202020204" pitchFamily="34" charset="0"/>
              <a:cs typeface="Arial" panose="020B0604020202020204" pitchFamily="34" charset="0"/>
            </a:endParaRPr>
          </a:p>
          <a:p>
            <a:pPr marL="0" indent="0">
              <a:lnSpc>
                <a:spcPct val="100000"/>
              </a:lnSpc>
              <a:buNone/>
            </a:pPr>
            <a:endParaRPr lang="en-GB" sz="2400" i="1" dirty="0">
              <a:latin typeface="Arial" panose="020B0604020202020204" pitchFamily="34" charset="0"/>
              <a:cs typeface="Arial" panose="020B0604020202020204" pitchFamily="34" charset="0"/>
            </a:endParaRPr>
          </a:p>
          <a:p>
            <a:pPr marL="0" indent="0">
              <a:buNone/>
            </a:pPr>
            <a:endParaRPr lang="en-GB" sz="2400" dirty="0"/>
          </a:p>
        </p:txBody>
      </p:sp>
    </p:spTree>
    <p:extLst>
      <p:ext uri="{BB962C8B-B14F-4D97-AF65-F5344CB8AC3E}">
        <p14:creationId xmlns:p14="http://schemas.microsoft.com/office/powerpoint/2010/main" val="1471137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pic>
        <p:nvPicPr>
          <p:cNvPr id="5" name="Content Placeholder 4">
            <a:extLst>
              <a:ext uri="{FF2B5EF4-FFF2-40B4-BE49-F238E27FC236}">
                <a16:creationId xmlns:a16="http://schemas.microsoft.com/office/drawing/2014/main" id="{D34E4269-F01F-4FBE-91E5-09EB8FCE03B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913792" y="2863444"/>
            <a:ext cx="5278208" cy="3892198"/>
          </a:xfrm>
        </p:spPr>
      </p:pic>
      <p:sp>
        <p:nvSpPr>
          <p:cNvPr id="2" name="Rectangle 1"/>
          <p:cNvSpPr/>
          <p:nvPr/>
        </p:nvSpPr>
        <p:spPr>
          <a:xfrm>
            <a:off x="68317" y="1311913"/>
            <a:ext cx="11982656" cy="1200329"/>
          </a:xfrm>
          <a:prstGeom prst="rect">
            <a:avLst/>
          </a:prstGeom>
        </p:spPr>
        <p:txBody>
          <a:bodyPr wrap="square">
            <a:spAutoFit/>
          </a:bodyPr>
          <a:lstStyle/>
          <a:p>
            <a:pPr>
              <a:lnSpc>
                <a:spcPct val="100000"/>
              </a:lnSpc>
            </a:pPr>
            <a:r>
              <a:rPr lang="en-GB" sz="2400" dirty="0">
                <a:latin typeface="Arial" panose="020B0604020202020204" pitchFamily="34" charset="0"/>
                <a:cs typeface="Arial" panose="020B0604020202020204" pitchFamily="34" charset="0"/>
              </a:rPr>
              <a:t>The bearing of point </a:t>
            </a:r>
            <a:r>
              <a:rPr lang="en-GB" sz="2400" i="1" dirty="0">
                <a:latin typeface="Arial" panose="020B0604020202020204" pitchFamily="34" charset="0"/>
                <a:cs typeface="Arial" panose="020B0604020202020204" pitchFamily="34" charset="0"/>
              </a:rPr>
              <a:t>B</a:t>
            </a:r>
            <a:r>
              <a:rPr lang="en-GB" sz="2400" dirty="0">
                <a:latin typeface="Arial" panose="020B0604020202020204" pitchFamily="34" charset="0"/>
                <a:cs typeface="Arial" panose="020B0604020202020204" pitchFamily="34" charset="0"/>
              </a:rPr>
              <a:t> from point </a:t>
            </a:r>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is 110°. </a:t>
            </a:r>
          </a:p>
          <a:p>
            <a:pPr>
              <a:lnSpc>
                <a:spcPct val="100000"/>
              </a:lnSpc>
            </a:pPr>
            <a:r>
              <a:rPr lang="en-GB" sz="2400" dirty="0">
                <a:latin typeface="Arial" panose="020B0604020202020204" pitchFamily="34" charset="0"/>
                <a:cs typeface="Arial" panose="020B0604020202020204" pitchFamily="34" charset="0"/>
              </a:rPr>
              <a:t>What is the bearing of point </a:t>
            </a:r>
            <a:r>
              <a:rPr lang="en-GB" sz="2400" i="1" dirty="0">
                <a:latin typeface="Arial" panose="020B0604020202020204" pitchFamily="34" charset="0"/>
                <a:cs typeface="Arial" panose="020B0604020202020204" pitchFamily="34" charset="0"/>
              </a:rPr>
              <a:t>A</a:t>
            </a:r>
            <a:r>
              <a:rPr lang="en-GB" sz="2400" dirty="0">
                <a:latin typeface="Arial" panose="020B0604020202020204" pitchFamily="34" charset="0"/>
                <a:cs typeface="Arial" panose="020B0604020202020204" pitchFamily="34" charset="0"/>
              </a:rPr>
              <a:t> from point </a:t>
            </a:r>
            <a:r>
              <a:rPr lang="en-GB" sz="2400" i="1" dirty="0">
                <a:latin typeface="Arial" panose="020B0604020202020204" pitchFamily="34" charset="0"/>
                <a:cs typeface="Arial" panose="020B0604020202020204" pitchFamily="34" charset="0"/>
              </a:rPr>
              <a:t>B</a:t>
            </a:r>
            <a:r>
              <a:rPr lang="en-GB" sz="2400" dirty="0">
                <a:latin typeface="Arial" panose="020B0604020202020204" pitchFamily="34" charset="0"/>
                <a:cs typeface="Arial" panose="020B0604020202020204" pitchFamily="34" charset="0"/>
              </a:rPr>
              <a:t>?</a:t>
            </a:r>
          </a:p>
          <a:p>
            <a:pPr>
              <a:lnSpc>
                <a:spcPct val="100000"/>
              </a:lnSpc>
            </a:pPr>
            <a:r>
              <a:rPr lang="en-GB" sz="2400" i="1" dirty="0">
                <a:latin typeface="Arial" panose="020B0604020202020204" pitchFamily="34" charset="0"/>
                <a:cs typeface="Arial" panose="020B0604020202020204" pitchFamily="34" charset="0"/>
              </a:rPr>
              <a:t>HINT Start by drawing a diagram. “A problem well drawn is a problem well solved.”</a:t>
            </a:r>
          </a:p>
        </p:txBody>
      </p:sp>
      <p:pic>
        <p:nvPicPr>
          <p:cNvPr id="7" name="Picture 6">
            <a:extLst>
              <a:ext uri="{FF2B5EF4-FFF2-40B4-BE49-F238E27FC236}">
                <a16:creationId xmlns:a16="http://schemas.microsoft.com/office/drawing/2014/main" id="{E5899372-D14A-48CD-B344-17E30AAE05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33808" y="3163621"/>
            <a:ext cx="3225008" cy="2388220"/>
          </a:xfrm>
          <a:prstGeom prst="rect">
            <a:avLst/>
          </a:prstGeom>
        </p:spPr>
      </p:pic>
      <p:sp>
        <p:nvSpPr>
          <p:cNvPr id="8" name="TextBox 7"/>
          <p:cNvSpPr txBox="1"/>
          <p:nvPr/>
        </p:nvSpPr>
        <p:spPr>
          <a:xfrm>
            <a:off x="127962" y="3038350"/>
            <a:ext cx="5703439" cy="783193"/>
          </a:xfrm>
          <a:prstGeom prst="roundRect">
            <a:avLst/>
          </a:prstGeom>
          <a:solidFill>
            <a:srgbClr val="F9BC9A"/>
          </a:solidFill>
        </p:spPr>
        <p:txBody>
          <a:bodyPr wrap="square" rtlCol="0">
            <a:spAutoFit/>
          </a:bodyPr>
          <a:lstStyle/>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FBA</a:t>
            </a:r>
            <a:r>
              <a:rPr lang="en-GB" sz="2000" b="1" dirty="0">
                <a:latin typeface="Arial" panose="020B0604020202020204" pitchFamily="34" charset="0"/>
                <a:cs typeface="Arial" panose="020B0604020202020204" pitchFamily="34" charset="0"/>
              </a:rPr>
              <a:t> is equal to 110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(opposite angles are equal)</a:t>
            </a:r>
            <a:endParaRPr lang="en-GB" sz="2000" i="1" baseline="30000" dirty="0">
              <a:latin typeface="Arial" panose="020B0604020202020204" pitchFamily="34" charset="0"/>
              <a:cs typeface="Arial" panose="020B0604020202020204" pitchFamily="34" charset="0"/>
            </a:endParaRPr>
          </a:p>
        </p:txBody>
      </p:sp>
      <p:sp>
        <p:nvSpPr>
          <p:cNvPr id="9" name="TextBox 8"/>
          <p:cNvSpPr txBox="1"/>
          <p:nvPr/>
        </p:nvSpPr>
        <p:spPr>
          <a:xfrm>
            <a:off x="127961" y="3849368"/>
            <a:ext cx="5703439" cy="783193"/>
          </a:xfrm>
          <a:prstGeom prst="roundRect">
            <a:avLst/>
          </a:prstGeom>
          <a:solidFill>
            <a:srgbClr val="F9BC9A"/>
          </a:solidFill>
        </p:spPr>
        <p:txBody>
          <a:bodyPr wrap="square" rtlCol="0">
            <a:spAutoFit/>
          </a:bodyPr>
          <a:lstStyle/>
          <a:p>
            <a:r>
              <a:rPr lang="en-GB" sz="2000" b="1" dirty="0">
                <a:latin typeface="Arial" panose="020B0604020202020204" pitchFamily="34" charset="0"/>
                <a:cs typeface="Arial" panose="020B0604020202020204" pitchFamily="34" charset="0"/>
              </a:rPr>
              <a:t>Angle </a:t>
            </a:r>
            <a:r>
              <a:rPr lang="en-GB" sz="2000" b="1" i="1" dirty="0">
                <a:latin typeface="Arial" panose="020B0604020202020204" pitchFamily="34" charset="0"/>
                <a:cs typeface="Arial" panose="020B0604020202020204" pitchFamily="34" charset="0"/>
              </a:rPr>
              <a:t>CBF</a:t>
            </a:r>
            <a:r>
              <a:rPr lang="en-GB" sz="2000" b="1" dirty="0">
                <a:latin typeface="Arial" panose="020B0604020202020204" pitchFamily="34" charset="0"/>
                <a:cs typeface="Arial" panose="020B0604020202020204" pitchFamily="34" charset="0"/>
              </a:rPr>
              <a:t> is equal to 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(angles on a straight line)</a:t>
            </a:r>
            <a:endParaRPr lang="en-GB" sz="2000" i="1" baseline="30000" dirty="0">
              <a:latin typeface="Arial" panose="020B0604020202020204" pitchFamily="34" charset="0"/>
              <a:cs typeface="Arial" panose="020B0604020202020204" pitchFamily="34" charset="0"/>
            </a:endParaRPr>
          </a:p>
        </p:txBody>
      </p:sp>
      <p:sp>
        <p:nvSpPr>
          <p:cNvPr id="11" name="TextBox 10"/>
          <p:cNvSpPr txBox="1"/>
          <p:nvPr/>
        </p:nvSpPr>
        <p:spPr>
          <a:xfrm>
            <a:off x="127962" y="4662541"/>
            <a:ext cx="5703439" cy="1464231"/>
          </a:xfrm>
          <a:prstGeom prst="roundRect">
            <a:avLst/>
          </a:prstGeom>
          <a:solidFill>
            <a:srgbClr val="F9BC9A"/>
          </a:solidFill>
        </p:spPr>
        <p:txBody>
          <a:bodyPr wrap="square" rtlCol="0">
            <a:spAutoFit/>
          </a:bodyPr>
          <a:lstStyle/>
          <a:p>
            <a:r>
              <a:rPr lang="en-GB" sz="2000" dirty="0">
                <a:latin typeface="Arial" panose="020B0604020202020204" pitchFamily="34" charset="0"/>
                <a:cs typeface="Arial" panose="020B0604020202020204" pitchFamily="34" charset="0"/>
              </a:rPr>
              <a:t>Bearing are always measured clockwise from North. So the bearing from </a:t>
            </a:r>
            <a:r>
              <a:rPr lang="en-GB" sz="2000" i="1" dirty="0">
                <a:latin typeface="Arial" panose="020B0604020202020204" pitchFamily="34" charset="0"/>
                <a:cs typeface="Arial" panose="020B0604020202020204" pitchFamily="34" charset="0"/>
              </a:rPr>
              <a:t>B</a:t>
            </a:r>
            <a:r>
              <a:rPr lang="en-GB" sz="2000" dirty="0">
                <a:latin typeface="Arial" panose="020B0604020202020204" pitchFamily="34" charset="0"/>
                <a:cs typeface="Arial" panose="020B0604020202020204" pitchFamily="34" charset="0"/>
              </a:rPr>
              <a:t> to </a:t>
            </a:r>
            <a:r>
              <a:rPr lang="en-GB" sz="2000" i="1" dirty="0">
                <a:latin typeface="Arial" panose="020B0604020202020204" pitchFamily="34" charset="0"/>
                <a:cs typeface="Arial" panose="020B0604020202020204" pitchFamily="34" charset="0"/>
              </a:rPr>
              <a:t>A</a:t>
            </a:r>
            <a:r>
              <a:rPr lang="en-GB" sz="2000" dirty="0">
                <a:latin typeface="Arial" panose="020B0604020202020204" pitchFamily="34" charset="0"/>
                <a:cs typeface="Arial" panose="020B0604020202020204" pitchFamily="34" charset="0"/>
              </a:rPr>
              <a:t> is equal to angle </a:t>
            </a:r>
            <a:r>
              <a:rPr lang="en-GB" sz="2000" i="1" dirty="0">
                <a:latin typeface="Arial" panose="020B0604020202020204" pitchFamily="34" charset="0"/>
                <a:cs typeface="Arial" panose="020B0604020202020204" pitchFamily="34" charset="0"/>
              </a:rPr>
              <a:t>CBF</a:t>
            </a:r>
            <a:r>
              <a:rPr lang="en-GB" sz="2000" dirty="0">
                <a:latin typeface="Arial" panose="020B0604020202020204" pitchFamily="34" charset="0"/>
                <a:cs typeface="Arial" panose="020B0604020202020204" pitchFamily="34" charset="0"/>
              </a:rPr>
              <a:t> + angle </a:t>
            </a:r>
            <a:r>
              <a:rPr lang="en-GB" sz="2000" i="1" dirty="0">
                <a:latin typeface="Arial" panose="020B0604020202020204" pitchFamily="34" charset="0"/>
                <a:cs typeface="Arial" panose="020B0604020202020204" pitchFamily="34" charset="0"/>
              </a:rPr>
              <a:t>FBA</a:t>
            </a:r>
            <a:r>
              <a:rPr lang="en-GB" sz="2000" dirty="0">
                <a:latin typeface="Arial" panose="020B0604020202020204" pitchFamily="34" charset="0"/>
                <a:cs typeface="Arial" panose="020B0604020202020204" pitchFamily="34" charset="0"/>
              </a:rPr>
              <a:t>:</a:t>
            </a:r>
          </a:p>
          <a:p>
            <a:r>
              <a:rPr lang="en-GB" sz="2000" b="1" dirty="0">
                <a:latin typeface="Arial" panose="020B0604020202020204" pitchFamily="34" charset="0"/>
                <a:cs typeface="Arial" panose="020B0604020202020204" pitchFamily="34" charset="0"/>
              </a:rPr>
              <a:t>180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+ 110</a:t>
            </a:r>
            <a:r>
              <a:rPr lang="en-US" sz="2000" b="1" dirty="0">
                <a:latin typeface="Arial" panose="020B0604020202020204" pitchFamily="34" charset="0"/>
                <a:cs typeface="Arial" panose="020B0604020202020204" pitchFamily="34" charset="0"/>
              </a:rPr>
              <a:t>°</a:t>
            </a:r>
            <a:r>
              <a:rPr lang="en-GB" sz="2000" b="1" dirty="0">
                <a:latin typeface="Arial" panose="020B0604020202020204" pitchFamily="34" charset="0"/>
                <a:cs typeface="Arial" panose="020B0604020202020204" pitchFamily="34" charset="0"/>
              </a:rPr>
              <a:t> = 290</a:t>
            </a:r>
            <a:r>
              <a:rPr lang="en-US" sz="2000" b="1" dirty="0">
                <a:latin typeface="Arial" panose="020B0604020202020204" pitchFamily="34" charset="0"/>
                <a:cs typeface="Arial" panose="020B0604020202020204" pitchFamily="34" charset="0"/>
              </a:rPr>
              <a:t>°</a:t>
            </a:r>
            <a:endParaRPr lang="en-GB" b="1"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051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3033</TotalTime>
  <Words>1574</Words>
  <Application>Microsoft Office PowerPoint</Application>
  <PresentationFormat>Widescreen</PresentationFormat>
  <Paragraphs>126</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154</cp:revision>
  <cp:lastPrinted>2018-06-14T17:36:43Z</cp:lastPrinted>
  <dcterms:created xsi:type="dcterms:W3CDTF">2018-01-14T21:11:47Z</dcterms:created>
  <dcterms:modified xsi:type="dcterms:W3CDTF">2020-08-14T11:55:37Z</dcterms:modified>
</cp:coreProperties>
</file>