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49" r:id="rId2"/>
    <p:sldId id="350" r:id="rId3"/>
    <p:sldId id="329" r:id="rId4"/>
    <p:sldId id="339" r:id="rId5"/>
    <p:sldId id="348" r:id="rId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0657" autoAdjust="0"/>
  </p:normalViewPr>
  <p:slideViewPr>
    <p:cSldViewPr snapToGrid="0">
      <p:cViewPr varScale="1">
        <p:scale>
          <a:sx n="79" d="100"/>
          <a:sy n="79" d="100"/>
        </p:scale>
        <p:origin x="120"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18/07/2019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a starter activity</a:t>
            </a:r>
            <a:r>
              <a:rPr lang="en-GB" baseline="0" dirty="0" smtClean="0"/>
              <a:t> to link to previous lessons.</a:t>
            </a: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Get</a:t>
            </a:r>
            <a:r>
              <a:rPr lang="en-GB" baseline="0" dirty="0" smtClean="0"/>
              <a:t> the students to have a go at the question. Make certain that they understand that if 12 students study art it doesn’t mean that some of them can’t study history etc. Impress on them the idea of starting in the middle of the Venn diagram, where the overlaps are. Ensure that they are happy to calculate the probabilities from the Venn diagram.</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Let</a:t>
            </a:r>
            <a:r>
              <a:rPr lang="en-GB" baseline="0" dirty="0" smtClean="0"/>
              <a:t> the students have a go at this first. Ensure that they are happy to calculate the probabilities from the Venn diagram.</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question can be used to assess pupil understanding of the main lesson objectives. Can they construct a Venn diagram, do they understand about starting in the middle of the diagram. Can they calculate probabilities from the diagram.</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5</a:t>
            </a:fld>
            <a:endParaRPr lang="en-GB"/>
          </a:p>
        </p:txBody>
      </p:sp>
    </p:spTree>
    <p:extLst>
      <p:ext uri="{BB962C8B-B14F-4D97-AF65-F5344CB8AC3E}">
        <p14:creationId xmlns:p14="http://schemas.microsoft.com/office/powerpoint/2010/main" val="1041576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smtClean="0">
                <a:latin typeface="Arial" panose="020B0604020202020204" pitchFamily="34" charset="0"/>
                <a:cs typeface="Arial" panose="020B0604020202020204" pitchFamily="34" charset="0"/>
              </a:rPr>
              <a:t>Pack – Venn diagrams</a:t>
            </a:r>
          </a:p>
          <a:p>
            <a:r>
              <a:rPr lang="en-GB" sz="1600" b="1" dirty="0" smtClean="0">
                <a:latin typeface="Arial" panose="020B0604020202020204" pitchFamily="34" charset="0"/>
                <a:cs typeface="Arial" panose="020B0604020202020204" pitchFamily="34" charset="0"/>
              </a:rPr>
              <a:t> </a:t>
            </a:r>
          </a:p>
          <a:p>
            <a:r>
              <a:rPr lang="en-GB" sz="2600" dirty="0" smtClean="0">
                <a:latin typeface="Arial" panose="020B0604020202020204" pitchFamily="34" charset="0"/>
                <a:cs typeface="Arial" panose="020B0604020202020204" pitchFamily="34" charset="0"/>
              </a:rPr>
              <a:t>Lesson 5 – </a:t>
            </a:r>
            <a:r>
              <a:rPr lang="en-US" sz="2600" dirty="0">
                <a:latin typeface="Arial" panose="020B0604020202020204" pitchFamily="34" charset="0"/>
                <a:cs typeface="Arial" panose="020B0604020202020204" pitchFamily="34" charset="0"/>
              </a:rPr>
              <a:t>Calculating simple probabilities using Venn diagrams</a:t>
            </a:r>
            <a:endParaRPr lang="en-GB" sz="2600"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3" y="1703437"/>
            <a:ext cx="11516139" cy="523220"/>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Draw and use Venn diagrams to calculate simple probabilities.</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2888" y="2892178"/>
            <a:ext cx="5827810" cy="3533207"/>
            <a:chOff x="472440" y="1706760"/>
            <a:chExt cx="6507480" cy="4419600"/>
          </a:xfrm>
        </p:grpSpPr>
        <p:sp>
          <p:nvSpPr>
            <p:cNvPr id="5" name="Rectangle 4"/>
            <p:cNvSpPr/>
            <p:nvPr/>
          </p:nvSpPr>
          <p:spPr>
            <a:xfrm>
              <a:off x="472440" y="1706760"/>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853440" y="256020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895600" y="259068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733800" y="5318640"/>
              <a:ext cx="2606040" cy="577485"/>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History</a:t>
              </a:r>
              <a:endParaRPr lang="en-GB" sz="2400" b="1" dirty="0">
                <a:latin typeface="Arial" panose="020B0604020202020204" pitchFamily="34" charset="0"/>
                <a:cs typeface="Arial" panose="020B0604020202020204" pitchFamily="34" charset="0"/>
              </a:endParaRPr>
            </a:p>
          </p:txBody>
        </p:sp>
        <p:sp>
          <p:nvSpPr>
            <p:cNvPr id="9" name="TextBox 8"/>
            <p:cNvSpPr txBox="1"/>
            <p:nvPr/>
          </p:nvSpPr>
          <p:spPr>
            <a:xfrm>
              <a:off x="1447800" y="5272921"/>
              <a:ext cx="1569719" cy="577485"/>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Art</a:t>
              </a:r>
              <a:endParaRPr lang="en-GB" sz="2400" b="1" dirty="0">
                <a:latin typeface="Arial" panose="020B0604020202020204" pitchFamily="34" charset="0"/>
                <a:cs typeface="Arial" panose="020B0604020202020204" pitchFamily="34" charset="0"/>
              </a:endParaRPr>
            </a:p>
          </p:txBody>
        </p:sp>
      </p:grpSp>
      <p:sp>
        <p:nvSpPr>
          <p:cNvPr id="12" name="TextBox 11"/>
          <p:cNvSpPr txBox="1"/>
          <p:nvPr/>
        </p:nvSpPr>
        <p:spPr>
          <a:xfrm>
            <a:off x="6315456" y="2339867"/>
            <a:ext cx="5876544" cy="1938992"/>
          </a:xfrm>
          <a:prstGeom prst="rect">
            <a:avLst/>
          </a:prstGeom>
          <a:noFill/>
        </p:spPr>
        <p:txBody>
          <a:bodyPr wrap="square" rtlCol="0">
            <a:spAutoFit/>
          </a:bodyPr>
          <a:lstStyle/>
          <a:p>
            <a:endParaRPr lang="en-GB" sz="1200" dirty="0">
              <a:latin typeface="Arial" panose="020B0604020202020204" pitchFamily="34" charset="0"/>
              <a:cs typeface="Arial" panose="020B0604020202020204" pitchFamily="34" charset="0"/>
            </a:endParaRPr>
          </a:p>
          <a:p>
            <a:pPr marL="457200" indent="-457200">
              <a:buAutoNum type="alphaLcParenR"/>
            </a:pPr>
            <a:r>
              <a:rPr lang="en-GB" sz="2400" dirty="0" smtClean="0">
                <a:latin typeface="Arial" panose="020B0604020202020204" pitchFamily="34" charset="0"/>
                <a:cs typeface="Arial" panose="020B0604020202020204" pitchFamily="34" charset="0"/>
              </a:rPr>
              <a:t>Draw a Venn diagram for this    information.</a:t>
            </a:r>
          </a:p>
          <a:p>
            <a:endParaRPr lang="en-GB" sz="1200" dirty="0">
              <a:latin typeface="Arial" panose="020B0604020202020204" pitchFamily="34" charset="0"/>
              <a:cs typeface="Arial" panose="020B0604020202020204" pitchFamily="34" charset="0"/>
            </a:endParaRPr>
          </a:p>
          <a:p>
            <a:pPr marL="365125" indent="-365125"/>
            <a:r>
              <a:rPr lang="en-GB" sz="2400" dirty="0" smtClean="0">
                <a:latin typeface="Arial" panose="020B0604020202020204" pitchFamily="34" charset="0"/>
                <a:cs typeface="Arial" panose="020B0604020202020204" pitchFamily="34" charset="0"/>
              </a:rPr>
              <a:t>     If I select a student at random:</a:t>
            </a:r>
          </a:p>
          <a:p>
            <a:r>
              <a:rPr lang="en-GB" sz="2400" dirty="0" smtClean="0">
                <a:latin typeface="Arial" panose="020B0604020202020204" pitchFamily="34" charset="0"/>
                <a:cs typeface="Arial" panose="020B0604020202020204" pitchFamily="34" charset="0"/>
              </a:rPr>
              <a:t>     What is the probability that they study:</a:t>
            </a:r>
          </a:p>
        </p:txBody>
      </p:sp>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371061" y="1266532"/>
            <a:ext cx="11502888" cy="1384995"/>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In a class of 30 learners:</a:t>
            </a:r>
          </a:p>
          <a:p>
            <a:r>
              <a:rPr lang="en-GB" sz="2800" dirty="0" smtClean="0">
                <a:latin typeface="Arial" panose="020B0604020202020204" pitchFamily="34" charset="0"/>
                <a:cs typeface="Arial" panose="020B0604020202020204" pitchFamily="34" charset="0"/>
              </a:rPr>
              <a:t>12 students study art, 15 students study history and 4 students study both history and art.	</a:t>
            </a:r>
          </a:p>
        </p:txBody>
      </p:sp>
      <p:sp>
        <p:nvSpPr>
          <p:cNvPr id="14" name="TextBox 13"/>
          <p:cNvSpPr txBox="1"/>
          <p:nvPr/>
        </p:nvSpPr>
        <p:spPr>
          <a:xfrm>
            <a:off x="2811844" y="4225964"/>
            <a:ext cx="709895"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4</a:t>
            </a:r>
            <a:endParaRPr lang="en-GB" sz="2800" b="1" dirty="0">
              <a:latin typeface="Arial" panose="020B0604020202020204" pitchFamily="34" charset="0"/>
              <a:cs typeface="Arial" panose="020B0604020202020204" pitchFamily="34" charset="0"/>
            </a:endParaRPr>
          </a:p>
        </p:txBody>
      </p:sp>
      <p:sp>
        <p:nvSpPr>
          <p:cNvPr id="15" name="TextBox 14"/>
          <p:cNvSpPr txBox="1"/>
          <p:nvPr/>
        </p:nvSpPr>
        <p:spPr>
          <a:xfrm>
            <a:off x="1108857" y="4225963"/>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8</a:t>
            </a:r>
            <a:endParaRPr lang="en-GB" sz="2800" b="1" dirty="0">
              <a:latin typeface="Arial" panose="020B0604020202020204" pitchFamily="34" charset="0"/>
              <a:cs typeface="Arial" panose="020B0604020202020204" pitchFamily="34" charset="0"/>
            </a:endParaRPr>
          </a:p>
        </p:txBody>
      </p:sp>
      <p:sp>
        <p:nvSpPr>
          <p:cNvPr id="16" name="TextBox 15"/>
          <p:cNvSpPr txBox="1"/>
          <p:nvPr/>
        </p:nvSpPr>
        <p:spPr>
          <a:xfrm>
            <a:off x="3931096" y="4142417"/>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11</a:t>
            </a:r>
            <a:endParaRPr lang="en-GB" sz="2800" b="1" dirty="0">
              <a:latin typeface="Arial" panose="020B0604020202020204" pitchFamily="34" charset="0"/>
              <a:cs typeface="Arial" panose="020B0604020202020204" pitchFamily="34" charset="0"/>
            </a:endParaRPr>
          </a:p>
        </p:txBody>
      </p:sp>
      <p:sp>
        <p:nvSpPr>
          <p:cNvPr id="17" name="TextBox 16"/>
          <p:cNvSpPr txBox="1"/>
          <p:nvPr/>
        </p:nvSpPr>
        <p:spPr>
          <a:xfrm>
            <a:off x="4843270" y="3022176"/>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7</a:t>
            </a:r>
            <a:endParaRPr lang="en-GB" sz="2800" b="1" dirty="0">
              <a:latin typeface="Arial" panose="020B0604020202020204" pitchFamily="34" charset="0"/>
              <a:cs typeface="Arial" panose="020B0604020202020204" pitchFamily="34" charset="0"/>
            </a:endParaRPr>
          </a:p>
        </p:txBody>
      </p:sp>
      <p:sp>
        <p:nvSpPr>
          <p:cNvPr id="18" name="TextBox 17"/>
          <p:cNvSpPr txBox="1"/>
          <p:nvPr/>
        </p:nvSpPr>
        <p:spPr>
          <a:xfrm>
            <a:off x="6315456" y="4327083"/>
            <a:ext cx="3974593"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b) Only art but not history?</a:t>
            </a:r>
            <a:endParaRPr lang="en-GB" sz="2400" dirty="0">
              <a:latin typeface="Arial" panose="020B0604020202020204" pitchFamily="34" charset="0"/>
              <a:cs typeface="Arial" panose="020B0604020202020204" pitchFamily="34" charset="0"/>
            </a:endParaRPr>
          </a:p>
        </p:txBody>
      </p:sp>
      <p:sp>
        <p:nvSpPr>
          <p:cNvPr id="19" name="TextBox 18"/>
          <p:cNvSpPr txBox="1"/>
          <p:nvPr/>
        </p:nvSpPr>
        <p:spPr>
          <a:xfrm>
            <a:off x="6315452" y="5671702"/>
            <a:ext cx="3974593"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a:t>
            </a:r>
            <a:r>
              <a:rPr lang="en-GB" sz="2400" dirty="0" smtClean="0">
                <a:latin typeface="Arial" panose="020B0604020202020204" pitchFamily="34" charset="0"/>
                <a:cs typeface="Arial" panose="020B0604020202020204" pitchFamily="34" charset="0"/>
              </a:rPr>
              <a:t>) Neither art or history?</a:t>
            </a:r>
            <a:endParaRPr lang="en-GB" sz="24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21" name="TextBox 20"/>
              <p:cNvSpPr txBox="1"/>
              <p:nvPr/>
            </p:nvSpPr>
            <p:spPr>
              <a:xfrm>
                <a:off x="6750988" y="4788748"/>
                <a:ext cx="3103528" cy="886626"/>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8</m:t>
                          </m:r>
                        </m:num>
                        <m:den>
                          <m:r>
                            <m:rPr>
                              <m:nor/>
                            </m:rPr>
                            <a:rPr lang="en-GB" sz="2400" b="0" i="0" smtClean="0">
                              <a:solidFill>
                                <a:schemeClr val="tx1"/>
                              </a:solidFill>
                              <a:latin typeface="Arial" panose="020B0604020202020204" pitchFamily="34" charset="0"/>
                              <a:cs typeface="Arial" panose="020B0604020202020204" pitchFamily="34" charset="0"/>
                            </a:rPr>
                            <m:t>30</m:t>
                          </m:r>
                        </m:den>
                      </m:f>
                      <m:r>
                        <m:rPr>
                          <m:nor/>
                        </m:rPr>
                        <a:rPr lang="en-GB" sz="2400" b="0" i="0" smtClean="0">
                          <a:solidFill>
                            <a:schemeClr val="tx1"/>
                          </a:solidFill>
                          <a:latin typeface="Arial" panose="020B0604020202020204" pitchFamily="34" charset="0"/>
                          <a:cs typeface="Arial" panose="020B0604020202020204" pitchFamily="34" charset="0"/>
                        </a:rPr>
                        <m:t>=</m:t>
                      </m:r>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4</m:t>
                          </m:r>
                        </m:num>
                        <m:den>
                          <m:r>
                            <m:rPr>
                              <m:nor/>
                            </m:rPr>
                            <a:rPr lang="en-GB" sz="2400" b="0" i="0" smtClean="0">
                              <a:solidFill>
                                <a:schemeClr val="tx1"/>
                              </a:solidFill>
                              <a:latin typeface="Arial" panose="020B0604020202020204" pitchFamily="34" charset="0"/>
                              <a:cs typeface="Arial" panose="020B0604020202020204" pitchFamily="34" charset="0"/>
                            </a:rPr>
                            <m:t>15</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6750988" y="4788748"/>
                <a:ext cx="3103528" cy="886626"/>
              </a:xfrm>
              <a:prstGeom prst="round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10037396" y="5671702"/>
                <a:ext cx="837868" cy="797591"/>
              </a:xfrm>
              <a:prstGeom prst="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7</m:t>
                          </m:r>
                        </m:num>
                        <m:den>
                          <m:r>
                            <m:rPr>
                              <m:nor/>
                            </m:rPr>
                            <a:rPr lang="en-GB" sz="2400" b="0" i="0" smtClean="0">
                              <a:solidFill>
                                <a:schemeClr val="tx1"/>
                              </a:solidFill>
                              <a:latin typeface="Arial" panose="020B0604020202020204" pitchFamily="34" charset="0"/>
                              <a:cs typeface="Arial" panose="020B0604020202020204" pitchFamily="34" charset="0"/>
                            </a:rPr>
                            <m:t>30</m:t>
                          </m:r>
                        </m:den>
                      </m:f>
                    </m:oMath>
                  </m:oMathPara>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10037396" y="5671702"/>
                <a:ext cx="837868" cy="797591"/>
              </a:xfrm>
              <a:prstGeom prst="rect">
                <a:avLst/>
              </a:prstGeom>
              <a:blipFill>
                <a:blip r:embed="rId5"/>
                <a:stretch>
                  <a:fillRect/>
                </a:stretch>
              </a:blipFill>
            </p:spPr>
            <p:txBody>
              <a:bodyPr/>
              <a:lstStyle/>
              <a:p>
                <a:r>
                  <a:rPr lang="en-GB">
                    <a:noFill/>
                  </a:rPr>
                  <a:t> </a:t>
                </a:r>
              </a:p>
            </p:txBody>
          </p:sp>
        </mc:Fallback>
      </mc:AlternateContent>
      <p:sp>
        <p:nvSpPr>
          <p:cNvPr id="23" name="TextBox 31"/>
          <p:cNvSpPr txBox="1"/>
          <p:nvPr/>
        </p:nvSpPr>
        <p:spPr>
          <a:xfrm>
            <a:off x="-90671" y="2729788"/>
            <a:ext cx="362600"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smtClean="0">
                <a:latin typeface="Palace Script MT" panose="030303020206070C0B05" pitchFamily="66" charset="0"/>
              </a:rPr>
              <a:t>E</a:t>
            </a:r>
            <a:endParaRPr lang="en-GB" sz="3200" b="1" dirty="0">
              <a:latin typeface="Palace Script MT" panose="030303020206070C0B05" pitchFamily="66" charset="0"/>
            </a:endParaRPr>
          </a:p>
        </p:txBody>
      </p:sp>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21" grpId="0" animBg="1"/>
      <p:bldP spid="22" grpId="0" animBg="1"/>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096000" y="2299209"/>
            <a:ext cx="5827776" cy="1938992"/>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pPr marL="457200" indent="-457200">
              <a:buAutoNum type="alphaLcParenR"/>
            </a:pPr>
            <a:r>
              <a:rPr lang="en-GB" sz="2400" dirty="0" smtClean="0">
                <a:latin typeface="Arial" panose="020B0604020202020204" pitchFamily="34" charset="0"/>
                <a:cs typeface="Arial" panose="020B0604020202020204" pitchFamily="34" charset="0"/>
              </a:rPr>
              <a:t>Draw a Venn diagram for this </a:t>
            </a:r>
          </a:p>
          <a:p>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     information.</a:t>
            </a:r>
          </a:p>
          <a:p>
            <a:pPr marL="365125" indent="-365125"/>
            <a:r>
              <a:rPr lang="en-GB" sz="2400" dirty="0" smtClean="0">
                <a:latin typeface="Arial" panose="020B0604020202020204" pitchFamily="34" charset="0"/>
                <a:cs typeface="Arial" panose="020B0604020202020204" pitchFamily="34" charset="0"/>
              </a:rPr>
              <a:t>      If </a:t>
            </a:r>
            <a:r>
              <a:rPr lang="en-GB" sz="2400" dirty="0">
                <a:latin typeface="Arial" panose="020B0604020202020204" pitchFamily="34" charset="0"/>
                <a:cs typeface="Arial" panose="020B0604020202020204" pitchFamily="34" charset="0"/>
              </a:rPr>
              <a:t>I select a student at random</a:t>
            </a:r>
            <a:r>
              <a:rPr lang="en-GB" sz="2400" dirty="0" smtClean="0">
                <a:latin typeface="Arial" panose="020B0604020202020204" pitchFamily="34" charset="0"/>
                <a:cs typeface="Arial" panose="020B0604020202020204" pitchFamily="34" charset="0"/>
              </a:rPr>
              <a:t>:</a:t>
            </a:r>
          </a:p>
          <a:p>
            <a:r>
              <a:rPr lang="en-GB" sz="2400" dirty="0" smtClean="0">
                <a:latin typeface="Arial" panose="020B0604020202020204" pitchFamily="34" charset="0"/>
                <a:cs typeface="Arial" panose="020B0604020202020204" pitchFamily="34" charset="0"/>
              </a:rPr>
              <a:t>      What </a:t>
            </a:r>
            <a:r>
              <a:rPr lang="en-GB" sz="2400" dirty="0">
                <a:latin typeface="Arial" panose="020B0604020202020204" pitchFamily="34" charset="0"/>
                <a:cs typeface="Arial" panose="020B0604020202020204" pitchFamily="34" charset="0"/>
              </a:rPr>
              <a:t>is the probability that </a:t>
            </a:r>
            <a:r>
              <a:rPr lang="en-GB" sz="2400" dirty="0" smtClean="0">
                <a:latin typeface="Arial" panose="020B0604020202020204" pitchFamily="34" charset="0"/>
                <a:cs typeface="Arial" panose="020B0604020202020204" pitchFamily="34" charset="0"/>
              </a:rPr>
              <a:t>they are:</a:t>
            </a:r>
          </a:p>
        </p:txBody>
      </p:sp>
      <p:grpSp>
        <p:nvGrpSpPr>
          <p:cNvPr id="2" name="Group 1"/>
          <p:cNvGrpSpPr/>
          <p:nvPr/>
        </p:nvGrpSpPr>
        <p:grpSpPr>
          <a:xfrm>
            <a:off x="347258" y="2974773"/>
            <a:ext cx="5425792" cy="3598551"/>
            <a:chOff x="472440" y="1706760"/>
            <a:chExt cx="6507480" cy="4419600"/>
          </a:xfrm>
        </p:grpSpPr>
        <p:sp>
          <p:nvSpPr>
            <p:cNvPr id="5" name="Rectangle 4"/>
            <p:cNvSpPr/>
            <p:nvPr/>
          </p:nvSpPr>
          <p:spPr>
            <a:xfrm>
              <a:off x="472440" y="1706760"/>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853440" y="256020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895600" y="2590680"/>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733800" y="5318640"/>
              <a:ext cx="2606040" cy="566999"/>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Glasses</a:t>
              </a:r>
              <a:endParaRPr lang="en-GB" sz="2400" b="1" dirty="0">
                <a:latin typeface="Arial" panose="020B0604020202020204" pitchFamily="34" charset="0"/>
                <a:cs typeface="Arial" panose="020B0604020202020204" pitchFamily="34" charset="0"/>
              </a:endParaRPr>
            </a:p>
          </p:txBody>
        </p:sp>
        <p:sp>
          <p:nvSpPr>
            <p:cNvPr id="9" name="TextBox 8"/>
            <p:cNvSpPr txBox="1"/>
            <p:nvPr/>
          </p:nvSpPr>
          <p:spPr>
            <a:xfrm>
              <a:off x="1447800" y="5272920"/>
              <a:ext cx="1569720" cy="566999"/>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Boys</a:t>
              </a:r>
              <a:endParaRPr lang="en-GB" sz="2400" b="1" dirty="0">
                <a:latin typeface="Arial" panose="020B0604020202020204" pitchFamily="34" charset="0"/>
                <a:cs typeface="Arial" panose="020B0604020202020204" pitchFamily="34" charset="0"/>
              </a:endParaRPr>
            </a:p>
          </p:txBody>
        </p:sp>
      </p:grpSp>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249560" y="1338834"/>
            <a:ext cx="11942440" cy="1384995"/>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In a class of 27 learners:</a:t>
            </a:r>
          </a:p>
          <a:p>
            <a:r>
              <a:rPr lang="en-GB" sz="2800" dirty="0" smtClean="0">
                <a:latin typeface="Arial" panose="020B0604020202020204" pitchFamily="34" charset="0"/>
                <a:cs typeface="Arial" panose="020B0604020202020204" pitchFamily="34" charset="0"/>
              </a:rPr>
              <a:t>there are 5 students who wear glasses. There are 15 boys in the class and 3 girls wear glasses.</a:t>
            </a:r>
          </a:p>
        </p:txBody>
      </p:sp>
      <p:sp>
        <p:nvSpPr>
          <p:cNvPr id="16" name="TextBox 15"/>
          <p:cNvSpPr txBox="1"/>
          <p:nvPr/>
        </p:nvSpPr>
        <p:spPr>
          <a:xfrm>
            <a:off x="2636739" y="4411166"/>
            <a:ext cx="65510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a:t>
            </a:r>
            <a:endParaRPr lang="en-GB" sz="2800" b="1" dirty="0">
              <a:latin typeface="Arial" panose="020B0604020202020204" pitchFamily="34" charset="0"/>
              <a:cs typeface="Arial" panose="020B0604020202020204" pitchFamily="34" charset="0"/>
            </a:endParaRPr>
          </a:p>
        </p:txBody>
      </p:sp>
      <p:sp>
        <p:nvSpPr>
          <p:cNvPr id="17" name="TextBox 16"/>
          <p:cNvSpPr txBox="1"/>
          <p:nvPr/>
        </p:nvSpPr>
        <p:spPr>
          <a:xfrm>
            <a:off x="1385122" y="4317490"/>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13</a:t>
            </a:r>
            <a:endParaRPr lang="en-GB" sz="2800" b="1" dirty="0">
              <a:latin typeface="Arial" panose="020B0604020202020204" pitchFamily="34" charset="0"/>
              <a:cs typeface="Arial" panose="020B0604020202020204" pitchFamily="34" charset="0"/>
            </a:endParaRPr>
          </a:p>
        </p:txBody>
      </p:sp>
      <p:sp>
        <p:nvSpPr>
          <p:cNvPr id="18" name="TextBox 17"/>
          <p:cNvSpPr txBox="1"/>
          <p:nvPr/>
        </p:nvSpPr>
        <p:spPr>
          <a:xfrm>
            <a:off x="3838651" y="4498571"/>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3</a:t>
            </a:r>
            <a:endParaRPr lang="en-GB" sz="2800" b="1" dirty="0">
              <a:latin typeface="Arial" panose="020B0604020202020204" pitchFamily="34" charset="0"/>
              <a:cs typeface="Arial" panose="020B0604020202020204" pitchFamily="34" charset="0"/>
            </a:endParaRPr>
          </a:p>
        </p:txBody>
      </p:sp>
      <p:sp>
        <p:nvSpPr>
          <p:cNvPr id="19" name="TextBox 18"/>
          <p:cNvSpPr txBox="1"/>
          <p:nvPr/>
        </p:nvSpPr>
        <p:spPr>
          <a:xfrm>
            <a:off x="4569228" y="3112361"/>
            <a:ext cx="99337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9</a:t>
            </a:r>
            <a:endParaRPr lang="en-GB" sz="2800" b="1" dirty="0">
              <a:latin typeface="Arial" panose="020B0604020202020204" pitchFamily="34" charset="0"/>
              <a:cs typeface="Arial" panose="020B0604020202020204" pitchFamily="34" charset="0"/>
            </a:endParaRPr>
          </a:p>
        </p:txBody>
      </p:sp>
      <p:sp>
        <p:nvSpPr>
          <p:cNvPr id="3" name="TextBox 2"/>
          <p:cNvSpPr txBox="1"/>
          <p:nvPr/>
        </p:nvSpPr>
        <p:spPr>
          <a:xfrm>
            <a:off x="6096000" y="4329294"/>
            <a:ext cx="304514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b)  A girl?</a:t>
            </a:r>
            <a:endParaRPr lang="en-GB" sz="2400" dirty="0">
              <a:latin typeface="Arial" panose="020B0604020202020204" pitchFamily="34" charset="0"/>
              <a:cs typeface="Arial" panose="020B0604020202020204" pitchFamily="34" charset="0"/>
            </a:endParaRPr>
          </a:p>
        </p:txBody>
      </p:sp>
      <p:sp>
        <p:nvSpPr>
          <p:cNvPr id="21" name="TextBox 20"/>
          <p:cNvSpPr txBox="1"/>
          <p:nvPr/>
        </p:nvSpPr>
        <p:spPr>
          <a:xfrm>
            <a:off x="6096000" y="5104021"/>
            <a:ext cx="5568884"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a:t>
            </a:r>
            <a:r>
              <a:rPr lang="en-GB" sz="2400" dirty="0" smtClean="0">
                <a:latin typeface="Arial" panose="020B0604020202020204" pitchFamily="34" charset="0"/>
                <a:cs typeface="Arial" panose="020B0604020202020204" pitchFamily="34" charset="0"/>
              </a:rPr>
              <a:t>)  A boy that does not wear glasses?</a:t>
            </a:r>
            <a:endParaRPr lang="en-GB" sz="24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22" name="TextBox 21"/>
              <p:cNvSpPr txBox="1"/>
              <p:nvPr/>
            </p:nvSpPr>
            <p:spPr>
              <a:xfrm>
                <a:off x="7618570" y="4238201"/>
                <a:ext cx="2452022" cy="886484"/>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12</m:t>
                          </m:r>
                        </m:num>
                        <m:den>
                          <m:r>
                            <m:rPr>
                              <m:nor/>
                            </m:rPr>
                            <a:rPr lang="en-GB" sz="2400" b="0" i="0" smtClean="0">
                              <a:solidFill>
                                <a:schemeClr val="tx1"/>
                              </a:solidFill>
                              <a:latin typeface="Arial" panose="020B0604020202020204" pitchFamily="34" charset="0"/>
                              <a:cs typeface="Arial" panose="020B0604020202020204" pitchFamily="34" charset="0"/>
                            </a:rPr>
                            <m:t>27</m:t>
                          </m:r>
                        </m:den>
                      </m:f>
                      <m:r>
                        <m:rPr>
                          <m:nor/>
                        </m:rPr>
                        <a:rPr lang="en-GB" sz="2400" b="0" i="0" smtClean="0">
                          <a:solidFill>
                            <a:schemeClr val="tx1"/>
                          </a:solidFill>
                          <a:latin typeface="Arial" panose="020B0604020202020204" pitchFamily="34" charset="0"/>
                          <a:cs typeface="Arial" panose="020B0604020202020204" pitchFamily="34" charset="0"/>
                        </a:rPr>
                        <m:t>=</m:t>
                      </m:r>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4</m:t>
                          </m:r>
                        </m:num>
                        <m:den>
                          <m:r>
                            <m:rPr>
                              <m:nor/>
                            </m:rPr>
                            <a:rPr lang="en-GB" sz="2400" b="0" i="0" smtClean="0">
                              <a:solidFill>
                                <a:schemeClr val="tx1"/>
                              </a:solidFill>
                              <a:latin typeface="Arial" panose="020B0604020202020204" pitchFamily="34" charset="0"/>
                              <a:cs typeface="Arial" panose="020B0604020202020204" pitchFamily="34" charset="0"/>
                            </a:rPr>
                            <m:t>9</m:t>
                          </m:r>
                        </m:den>
                      </m:f>
                    </m:oMath>
                  </m:oMathPara>
                </a14:m>
                <a:endParaRPr lang="en-GB" sz="2400" dirty="0">
                  <a:solidFill>
                    <a:schemeClr val="tx1"/>
                  </a:solidFill>
                  <a:latin typeface="Arial" panose="020B0604020202020204" pitchFamily="34" charset="0"/>
                  <a:cs typeface="Arial" panose="020B0604020202020204" pitchFamily="34" charset="0"/>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7618570" y="4238201"/>
                <a:ext cx="2452022" cy="886484"/>
              </a:xfrm>
              <a:prstGeom prst="round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6564222" y="5565686"/>
                <a:ext cx="837868" cy="874586"/>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13</m:t>
                          </m:r>
                        </m:num>
                        <m:den>
                          <m:r>
                            <m:rPr>
                              <m:nor/>
                            </m:rPr>
                            <a:rPr lang="en-GB" sz="2400" b="0" i="0" smtClean="0">
                              <a:solidFill>
                                <a:schemeClr val="tx1"/>
                              </a:solidFill>
                              <a:latin typeface="Arial" panose="020B0604020202020204" pitchFamily="34" charset="0"/>
                              <a:cs typeface="Arial" panose="020B0604020202020204" pitchFamily="34" charset="0"/>
                            </a:rPr>
                            <m:t>27</m:t>
                          </m:r>
                        </m:den>
                      </m:f>
                    </m:oMath>
                  </m:oMathPara>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6564222" y="5565686"/>
                <a:ext cx="837868" cy="874586"/>
              </a:xfrm>
              <a:prstGeom prst="roundRect">
                <a:avLst/>
              </a:prstGeom>
              <a:blipFill rotWithShape="1">
                <a:blip r:embed="rId5"/>
                <a:stretch>
                  <a:fillRect/>
                </a:stretch>
              </a:blipFill>
            </p:spPr>
            <p:txBody>
              <a:bodyPr/>
              <a:lstStyle/>
              <a:p>
                <a:r>
                  <a:rPr lang="en-GB">
                    <a:noFill/>
                  </a:rPr>
                  <a:t> </a:t>
                </a:r>
              </a:p>
            </p:txBody>
          </p:sp>
        </mc:Fallback>
      </mc:AlternateContent>
      <p:sp>
        <p:nvSpPr>
          <p:cNvPr id="20" name="TextBox 31"/>
          <p:cNvSpPr txBox="1"/>
          <p:nvPr/>
        </p:nvSpPr>
        <p:spPr>
          <a:xfrm>
            <a:off x="-44493" y="2819973"/>
            <a:ext cx="362600"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smtClean="0">
                <a:latin typeface="Palace Script MT" panose="030303020206070C0B05" pitchFamily="66" charset="0"/>
              </a:rPr>
              <a:t>E</a:t>
            </a:r>
            <a:endParaRPr lang="en-GB" sz="3200" b="1" dirty="0">
              <a:latin typeface="Palace Script MT" panose="030303020206070C0B05" pitchFamily="66" charset="0"/>
            </a:endParaRPr>
          </a:p>
        </p:txBody>
      </p:sp>
    </p:spTree>
    <p:extLst>
      <p:ext uri="{BB962C8B-B14F-4D97-AF65-F5344CB8AC3E}">
        <p14:creationId xmlns:p14="http://schemas.microsoft.com/office/powerpoint/2010/main" val="35993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2" grpId="0" animBg="1"/>
      <p:bldP spid="23" grpId="0" animBg="1"/>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02180" y="1313328"/>
            <a:ext cx="11571767" cy="1384995"/>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A school offers two foreign languages to its students in each year group. A particular year group has 200 students, 75 study German and 57 study French. 23 students study both languages. </a:t>
            </a:r>
          </a:p>
        </p:txBody>
      </p:sp>
      <p:sp>
        <p:nvSpPr>
          <p:cNvPr id="3" name="Rectangle 2"/>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4" name="TextBox 3"/>
          <p:cNvSpPr txBox="1"/>
          <p:nvPr/>
        </p:nvSpPr>
        <p:spPr>
          <a:xfrm>
            <a:off x="5858115" y="2890844"/>
            <a:ext cx="6333885" cy="1938992"/>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a) Draw a Venn diagram for this information.</a:t>
            </a:r>
          </a:p>
          <a:p>
            <a:endParaRPr lang="en-GB" sz="2400" dirty="0">
              <a:latin typeface="Arial" panose="020B0604020202020204" pitchFamily="34" charset="0"/>
              <a:cs typeface="Arial" panose="020B0604020202020204" pitchFamily="34" charset="0"/>
            </a:endParaRPr>
          </a:p>
          <a:p>
            <a:pPr marL="365125" indent="-365125"/>
            <a:r>
              <a:rPr lang="en-GB" sz="2400"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If I select a student at </a:t>
            </a:r>
            <a:r>
              <a:rPr lang="en-GB" sz="2400" dirty="0" smtClean="0">
                <a:latin typeface="Arial" panose="020B0604020202020204" pitchFamily="34" charset="0"/>
                <a:cs typeface="Arial" panose="020B0604020202020204" pitchFamily="34" charset="0"/>
              </a:rPr>
              <a:t>random what is the probability that they study at least one foreign language.</a:t>
            </a:r>
          </a:p>
        </p:txBody>
      </p:sp>
      <p:grpSp>
        <p:nvGrpSpPr>
          <p:cNvPr id="5" name="Group 4"/>
          <p:cNvGrpSpPr/>
          <p:nvPr/>
        </p:nvGrpSpPr>
        <p:grpSpPr>
          <a:xfrm>
            <a:off x="342877" y="2942677"/>
            <a:ext cx="5393317" cy="3421547"/>
            <a:chOff x="2816629" y="875486"/>
            <a:chExt cx="6507480" cy="4419600"/>
          </a:xfrm>
        </p:grpSpPr>
        <p:sp>
          <p:nvSpPr>
            <p:cNvPr id="6" name="Rectangle 5"/>
            <p:cNvSpPr/>
            <p:nvPr/>
          </p:nvSpPr>
          <p:spPr>
            <a:xfrm>
              <a:off x="2816629" y="875486"/>
              <a:ext cx="6507480" cy="4419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3197629" y="1728926"/>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5239789" y="1759406"/>
              <a:ext cx="3368040" cy="265176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6077989" y="4487366"/>
              <a:ext cx="2606040" cy="596331"/>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German</a:t>
              </a:r>
              <a:endParaRPr lang="en-GB" sz="2400" b="1" dirty="0">
                <a:latin typeface="Arial" panose="020B0604020202020204" pitchFamily="34" charset="0"/>
                <a:cs typeface="Arial" panose="020B0604020202020204" pitchFamily="34" charset="0"/>
              </a:endParaRPr>
            </a:p>
          </p:txBody>
        </p:sp>
        <p:sp>
          <p:nvSpPr>
            <p:cNvPr id="10" name="TextBox 9"/>
            <p:cNvSpPr txBox="1"/>
            <p:nvPr/>
          </p:nvSpPr>
          <p:spPr>
            <a:xfrm>
              <a:off x="3791989" y="4441645"/>
              <a:ext cx="1569720" cy="596331"/>
            </a:xfrm>
            <a:prstGeom prst="rect">
              <a:avLst/>
            </a:prstGeom>
            <a:noFill/>
          </p:spPr>
          <p:txBody>
            <a:bodyPr wrap="square" rtlCol="0">
              <a:spAutoFit/>
            </a:bodyPr>
            <a:lstStyle/>
            <a:p>
              <a:pPr algn="ctr"/>
              <a:r>
                <a:rPr lang="en-GB" sz="2400" b="1" dirty="0" smtClean="0">
                  <a:latin typeface="Arial" panose="020B0604020202020204" pitchFamily="34" charset="0"/>
                  <a:cs typeface="Arial" panose="020B0604020202020204" pitchFamily="34" charset="0"/>
                </a:rPr>
                <a:t>French</a:t>
              </a:r>
              <a:endParaRPr lang="en-GB" sz="2400" b="1" dirty="0">
                <a:latin typeface="Arial" panose="020B0604020202020204" pitchFamily="34" charset="0"/>
                <a:cs typeface="Arial" panose="020B0604020202020204" pitchFamily="34" charset="0"/>
              </a:endParaRPr>
            </a:p>
          </p:txBody>
        </p:sp>
      </p:grpSp>
      <p:sp>
        <p:nvSpPr>
          <p:cNvPr id="15" name="TextBox 14"/>
          <p:cNvSpPr txBox="1"/>
          <p:nvPr/>
        </p:nvSpPr>
        <p:spPr>
          <a:xfrm>
            <a:off x="2636737" y="4439039"/>
            <a:ext cx="655101" cy="523220"/>
          </a:xfrm>
          <a:prstGeom prst="rect">
            <a:avLst/>
          </a:prstGeom>
          <a:noFill/>
        </p:spPr>
        <p:txBody>
          <a:bodyPr wrap="square" rtlCol="0">
            <a:spAutoFit/>
          </a:bodyPr>
          <a:lstStyle/>
          <a:p>
            <a:r>
              <a:rPr lang="en-GB" sz="2800" b="1" dirty="0" smtClean="0">
                <a:latin typeface="Arial" panose="020B0604020202020204" pitchFamily="34" charset="0"/>
                <a:cs typeface="Arial" panose="020B0604020202020204" pitchFamily="34" charset="0"/>
              </a:rPr>
              <a:t>23</a:t>
            </a:r>
            <a:endParaRPr lang="en-GB" sz="2800" b="1" dirty="0">
              <a:latin typeface="Arial" panose="020B0604020202020204" pitchFamily="34" charset="0"/>
              <a:cs typeface="Arial" panose="020B0604020202020204" pitchFamily="34" charset="0"/>
            </a:endParaRPr>
          </a:p>
        </p:txBody>
      </p:sp>
      <p:sp>
        <p:nvSpPr>
          <p:cNvPr id="17" name="TextBox 16"/>
          <p:cNvSpPr txBox="1"/>
          <p:nvPr/>
        </p:nvSpPr>
        <p:spPr>
          <a:xfrm>
            <a:off x="882488" y="4431122"/>
            <a:ext cx="1171852"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77</a:t>
            </a:r>
            <a:endParaRPr lang="en-GB" sz="2800" b="1" dirty="0">
              <a:latin typeface="Arial" panose="020B0604020202020204" pitchFamily="34" charset="0"/>
              <a:cs typeface="Arial" panose="020B0604020202020204" pitchFamily="34" charset="0"/>
            </a:endParaRPr>
          </a:p>
        </p:txBody>
      </p:sp>
      <p:sp>
        <p:nvSpPr>
          <p:cNvPr id="18" name="TextBox 17"/>
          <p:cNvSpPr txBox="1"/>
          <p:nvPr/>
        </p:nvSpPr>
        <p:spPr>
          <a:xfrm>
            <a:off x="3430533" y="4361062"/>
            <a:ext cx="1569720"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34</a:t>
            </a:r>
            <a:endParaRPr lang="en-GB" sz="2800" b="1" dirty="0">
              <a:latin typeface="Arial" panose="020B0604020202020204" pitchFamily="34" charset="0"/>
              <a:cs typeface="Arial" panose="020B0604020202020204" pitchFamily="34" charset="0"/>
            </a:endParaRPr>
          </a:p>
        </p:txBody>
      </p:sp>
      <p:sp>
        <p:nvSpPr>
          <p:cNvPr id="19" name="TextBox 18"/>
          <p:cNvSpPr txBox="1"/>
          <p:nvPr/>
        </p:nvSpPr>
        <p:spPr>
          <a:xfrm>
            <a:off x="4125778" y="3056825"/>
            <a:ext cx="1569720" cy="523220"/>
          </a:xfrm>
          <a:prstGeom prst="rect">
            <a:avLst/>
          </a:prstGeom>
          <a:noFill/>
        </p:spPr>
        <p:txBody>
          <a:bodyPr wrap="square" rtlCol="0">
            <a:spAutoFit/>
          </a:bodyPr>
          <a:lstStyle/>
          <a:p>
            <a:pPr algn="ctr"/>
            <a:r>
              <a:rPr lang="en-GB" sz="2800" b="1" dirty="0" smtClean="0">
                <a:latin typeface="Arial" panose="020B0604020202020204" pitchFamily="34" charset="0"/>
                <a:cs typeface="Arial" panose="020B0604020202020204" pitchFamily="34" charset="0"/>
              </a:rPr>
              <a:t>66</a:t>
            </a:r>
            <a:endParaRPr lang="en-GB" sz="2800"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20" name="TextBox 19"/>
              <p:cNvSpPr txBox="1"/>
              <p:nvPr/>
            </p:nvSpPr>
            <p:spPr>
              <a:xfrm>
                <a:off x="6301834" y="5248198"/>
                <a:ext cx="1781462" cy="886484"/>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134</m:t>
                          </m:r>
                        </m:num>
                        <m:den>
                          <m:r>
                            <m:rPr>
                              <m:nor/>
                            </m:rPr>
                            <a:rPr lang="en-GB" sz="2400" b="0" i="0" smtClean="0">
                              <a:solidFill>
                                <a:schemeClr val="tx1"/>
                              </a:solidFill>
                              <a:latin typeface="Arial" panose="020B0604020202020204" pitchFamily="34" charset="0"/>
                              <a:cs typeface="Arial" panose="020B0604020202020204" pitchFamily="34" charset="0"/>
                            </a:rPr>
                            <m:t>200</m:t>
                          </m:r>
                        </m:den>
                      </m:f>
                      <m:r>
                        <m:rPr>
                          <m:nor/>
                        </m:rPr>
                        <a:rPr lang="en-GB" sz="2400" b="0" i="0" smtClean="0">
                          <a:solidFill>
                            <a:schemeClr val="tx1"/>
                          </a:solidFill>
                          <a:latin typeface="Arial" panose="020B0604020202020204" pitchFamily="34" charset="0"/>
                          <a:cs typeface="Arial" panose="020B0604020202020204" pitchFamily="34" charset="0"/>
                        </a:rPr>
                        <m:t>=</m:t>
                      </m:r>
                      <m:f>
                        <m:fPr>
                          <m:ctrlPr>
                            <a:rPr lang="en-GB" sz="2400" i="1" smtClean="0">
                              <a:solidFill>
                                <a:schemeClr val="tx1"/>
                              </a:solidFill>
                              <a:latin typeface="Cambria Math" panose="02040503050406030204" pitchFamily="18" charset="0"/>
                              <a:cs typeface="Arial" panose="020B0604020202020204" pitchFamily="34" charset="0"/>
                            </a:rPr>
                          </m:ctrlPr>
                        </m:fPr>
                        <m:num>
                          <m:r>
                            <m:rPr>
                              <m:nor/>
                            </m:rPr>
                            <a:rPr lang="en-GB" sz="2400" b="0" i="0" smtClean="0">
                              <a:solidFill>
                                <a:schemeClr val="tx1"/>
                              </a:solidFill>
                              <a:latin typeface="Arial" panose="020B0604020202020204" pitchFamily="34" charset="0"/>
                              <a:cs typeface="Arial" panose="020B0604020202020204" pitchFamily="34" charset="0"/>
                            </a:rPr>
                            <m:t>67</m:t>
                          </m:r>
                        </m:num>
                        <m:den>
                          <m:r>
                            <m:rPr>
                              <m:nor/>
                            </m:rPr>
                            <a:rPr lang="en-GB" sz="2400" b="0" i="0" smtClean="0">
                              <a:solidFill>
                                <a:schemeClr val="tx1"/>
                              </a:solidFill>
                              <a:latin typeface="Arial" panose="020B0604020202020204" pitchFamily="34" charset="0"/>
                              <a:cs typeface="Arial" panose="020B0604020202020204" pitchFamily="34" charset="0"/>
                            </a:rPr>
                            <m:t>100</m:t>
                          </m:r>
                        </m:den>
                      </m:f>
                    </m:oMath>
                  </m:oMathPara>
                </a14:m>
                <a:endParaRPr lang="en-GB" sz="2000" dirty="0">
                  <a:solidFill>
                    <a:schemeClr val="tx1"/>
                  </a:solidFill>
                  <a:latin typeface="Arial" panose="020B0604020202020204" pitchFamily="34" charset="0"/>
                  <a:cs typeface="Arial" panose="020B0604020202020204" pitchFamily="34" charset="0"/>
                </a:endParaRPr>
              </a:p>
            </p:txBody>
          </p:sp>
        </mc:Choice>
        <mc:Fallback xmlns="">
          <p:sp>
            <p:nvSpPr>
              <p:cNvPr id="20" name="TextBox 19"/>
              <p:cNvSpPr txBox="1">
                <a:spLocks noRot="1" noChangeAspect="1" noMove="1" noResize="1" noEditPoints="1" noAdjustHandles="1" noChangeArrowheads="1" noChangeShapeType="1" noTextEdit="1"/>
              </p:cNvSpPr>
              <p:nvPr/>
            </p:nvSpPr>
            <p:spPr>
              <a:xfrm>
                <a:off x="6301834" y="5248198"/>
                <a:ext cx="1781462" cy="886484"/>
              </a:xfrm>
              <a:prstGeom prst="roundRect">
                <a:avLst/>
              </a:prstGeom>
              <a:blipFill rotWithShape="1">
                <a:blip r:embed="rId4"/>
                <a:stretch>
                  <a:fillRect/>
                </a:stretch>
              </a:blipFill>
            </p:spPr>
            <p:txBody>
              <a:bodyPr/>
              <a:lstStyle/>
              <a:p>
                <a:r>
                  <a:rPr lang="en-GB">
                    <a:noFill/>
                  </a:rPr>
                  <a:t> </a:t>
                </a:r>
              </a:p>
            </p:txBody>
          </p:sp>
        </mc:Fallback>
      </mc:AlternateContent>
      <p:sp>
        <p:nvSpPr>
          <p:cNvPr id="21" name="TextBox 31"/>
          <p:cNvSpPr txBox="1"/>
          <p:nvPr/>
        </p:nvSpPr>
        <p:spPr>
          <a:xfrm>
            <a:off x="-60419" y="2844225"/>
            <a:ext cx="362600"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smtClean="0">
                <a:latin typeface="Palace Script MT" panose="030303020206070C0B05" pitchFamily="66" charset="0"/>
              </a:rPr>
              <a:t>E</a:t>
            </a:r>
            <a:endParaRPr lang="en-GB" sz="3200" b="1" dirty="0">
              <a:latin typeface="Palace Script MT" panose="030303020206070C0B05" pitchFamily="66" charset="0"/>
            </a:endParaRPr>
          </a:p>
        </p:txBody>
      </p:sp>
    </p:spTree>
    <p:extLst>
      <p:ext uri="{BB962C8B-B14F-4D97-AF65-F5344CB8AC3E}">
        <p14:creationId xmlns:p14="http://schemas.microsoft.com/office/powerpoint/2010/main" val="139206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p:bldP spid="19" grpId="0"/>
      <p:bldP spid="20" grpId="0" animBg="1"/>
      <p:bldP spid="2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6642</TotalTime>
  <Words>417</Words>
  <Application>Microsoft Office PowerPoint</Application>
  <PresentationFormat>Widescreen</PresentationFormat>
  <Paragraphs>68</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Cambria Math</vt:lpstr>
      <vt:lpstr>Palace Script MT</vt:lpstr>
      <vt:lpstr>Office Theme</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124</cp:revision>
  <cp:lastPrinted>2017-09-28T18:06:59Z</cp:lastPrinted>
  <dcterms:created xsi:type="dcterms:W3CDTF">2016-05-16T13:35:50Z</dcterms:created>
  <dcterms:modified xsi:type="dcterms:W3CDTF">2019-07-18T11:23:14Z</dcterms:modified>
</cp:coreProperties>
</file>