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36" r:id="rId8"/>
    <p:sldId id="333" r:id="rId9"/>
    <p:sldId id="341" r:id="rId10"/>
    <p:sldId id="322" r:id="rId11"/>
    <p:sldId id="307" r:id="rId12"/>
    <p:sldId id="3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07T07:50:02.514" v="3599"/>
      <pc:docMkLst>
        <pc:docMk/>
      </pc:docMkLst>
      <pc:sldChg chg="modSp mod">
        <pc:chgData name="Lizzie Gauntlett" userId="1dc7c36a1b1a647d" providerId="LiveId" clId="{C1DC5315-D282-429F-B35A-871ABF7A65E8}" dt="2026-05-07T07:44:10.511" v="2661" actId="6549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07T07:44:10.511" v="2661" actId="6549"/>
          <ac:spMkLst>
            <pc:docMk/>
            <pc:sldMk cId="1677304970" sldId="298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6-05-07T07:48:41.198" v="3344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6-05-07T07:48:41.198" v="3344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 ord">
        <pc:chgData name="Lizzie Gauntlett" userId="1dc7c36a1b1a647d" providerId="LiveId" clId="{C1DC5315-D282-429F-B35A-871ABF7A65E8}" dt="2026-05-07T07:50:02.514" v="3599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07T07:43:29.865" v="2589" actId="255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Lizzie Gauntlett" userId="1dc7c36a1b1a647d" providerId="LiveId" clId="{C1DC5315-D282-429F-B35A-871ABF7A65E8}" dt="2026-05-07T07:45:16.621" v="2699" actId="948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6-05-07T07:44:23.539" v="2688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6-05-07T07:45:16.621" v="2699" actId="948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6-05-07T07:43:48.761" v="2660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07T07:43:48.761" v="2660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C1DC5315-D282-429F-B35A-871ABF7A65E8}" dt="2026-05-07T07:50:00.119" v="3597" actId="20577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07T07:50:00.119" v="3597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addSp modSp mod">
        <pc:chgData name="Lizzie Gauntlett" userId="1dc7c36a1b1a647d" providerId="LiveId" clId="{C1DC5315-D282-429F-B35A-871ABF7A65E8}" dt="2026-05-07T07:42:19.210" v="2402" actId="20577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07T07:42:19.210" v="2402" actId="20577"/>
          <ac:spMkLst>
            <pc:docMk/>
            <pc:sldMk cId="1130971648" sldId="343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6-05-07T07:49:10.909" v="3438" actId="20577"/>
        <pc:sldMkLst>
          <pc:docMk/>
          <pc:sldMk cId="3019823263" sldId="344"/>
        </pc:sldMkLst>
        <pc:spChg chg="mod">
          <ac:chgData name="Lizzie Gauntlett" userId="1dc7c36a1b1a647d" providerId="LiveId" clId="{C1DC5315-D282-429F-B35A-871ABF7A65E8}" dt="2026-05-07T07:49:10.909" v="3438" actId="20577"/>
          <ac:spMkLst>
            <pc:docMk/>
            <pc:sldMk cId="3019823263" sldId="344"/>
            <ac:spMk id="2" creationId="{2BEF1868-275B-306A-C21F-75C9F059526A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20T07:37:10.280" v="3" actId="120"/>
      <pc:docMkLst>
        <pc:docMk/>
      </pc:docMkLst>
      <pc:sldChg chg="modSp mod">
        <pc:chgData name="Karolyn Feliciani" userId="4076af5d-4c02-40b8-bc9d-56f6c404e751" providerId="ADAL" clId="{8B2CCB7D-5049-4A78-86B5-363DE994085C}" dt="2026-05-20T07:37:00.070" v="2" actId="120"/>
        <pc:sldMkLst>
          <pc:docMk/>
          <pc:sldMk cId="2771976208" sldId="307"/>
        </pc:sldMkLst>
        <pc:spChg chg="mod">
          <ac:chgData name="Karolyn Feliciani" userId="4076af5d-4c02-40b8-bc9d-56f6c404e751" providerId="ADAL" clId="{8B2CCB7D-5049-4A78-86B5-363DE994085C}" dt="2026-05-20T07:37:00.070" v="2" actId="120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8B2CCB7D-5049-4A78-86B5-363DE994085C}" dt="2026-05-20T07:37:10.280" v="3" actId="120"/>
        <pc:sldMkLst>
          <pc:docMk/>
          <pc:sldMk cId="3019823263" sldId="344"/>
        </pc:sldMkLst>
        <pc:spChg chg="mod">
          <ac:chgData name="Karolyn Feliciani" userId="4076af5d-4c02-40b8-bc9d-56f6c404e751" providerId="ADAL" clId="{8B2CCB7D-5049-4A78-86B5-363DE994085C}" dt="2026-05-20T07:37:10.280" v="3" actId="120"/>
          <ac:spMkLst>
            <pc:docMk/>
            <pc:sldMk cId="3019823263" sldId="344"/>
            <ac:spMk id="2" creationId="{2BEF1868-275B-306A-C21F-75C9F059526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UuHNidBdho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pPr marL="0" indent="0">
              <a:buNone/>
            </a:pPr>
            <a:r>
              <a:rPr lang="en-US" dirty="0"/>
              <a:t>• Describe the purpose of sleep according to the restoration theory of sleep</a:t>
            </a:r>
          </a:p>
          <a:p>
            <a:pPr marL="0" indent="0">
              <a:buNone/>
            </a:pPr>
            <a:r>
              <a:rPr lang="en-US" dirty="0"/>
              <a:t>• Outline the role of the amygdala in the restoration theory of sleep</a:t>
            </a:r>
          </a:p>
          <a:p>
            <a:pPr marL="0" indent="0">
              <a:buNone/>
            </a:pPr>
            <a:r>
              <a:rPr lang="en-US" dirty="0"/>
              <a:t>• Explain the role of different types of sleep in the restoration theory of sleep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Explain the difference between REM and </a:t>
            </a:r>
            <a:r>
              <a:rPr lang="en-GB" dirty="0" err="1">
                <a:latin typeface="Arial"/>
                <a:cs typeface="Arial"/>
              </a:rPr>
              <a:t>nREM</a:t>
            </a:r>
            <a:r>
              <a:rPr lang="en-GB" dirty="0">
                <a:latin typeface="Arial"/>
                <a:cs typeface="Arial"/>
              </a:rPr>
              <a:t> sleep to the person sat next to you.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Watch the </a:t>
            </a:r>
            <a:r>
              <a:rPr lang="en-GB" dirty="0">
                <a:latin typeface="Arial"/>
                <a:cs typeface="Arial"/>
                <a:hlinkClick r:id="rId3"/>
              </a:rPr>
              <a:t>video</a:t>
            </a:r>
            <a:r>
              <a:rPr lang="en-GB" dirty="0">
                <a:latin typeface="Arial"/>
                <a:cs typeface="Arial"/>
              </a:rPr>
              <a:t> and make notes on the restoration theory of sleep.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Restoration theory of sleep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Explain the role of non-rapid eye movement (</a:t>
            </a:r>
            <a:r>
              <a:rPr lang="en-GB" dirty="0" err="1"/>
              <a:t>nREM</a:t>
            </a:r>
            <a:r>
              <a:rPr lang="en-GB" dirty="0"/>
              <a:t>) and rapid eye movement (REM) sleep.</a:t>
            </a:r>
          </a:p>
          <a:p>
            <a:pPr marL="457200" lvl="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Explain the changes sleep patterns over our lifespan.</a:t>
            </a:r>
          </a:p>
          <a:p>
            <a:pPr marL="457200" lvl="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What evidence was used to support the restoration theory of sleep?</a:t>
            </a:r>
          </a:p>
          <a:p>
            <a:pPr marL="457200" lvl="0" indent="-457200" fontAlgn="base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What evidence was used to challenge the restoration theory of sleep?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</a:t>
            </a:r>
            <a:r>
              <a:rPr lang="en-US" dirty="0">
                <a:latin typeface="Arial"/>
                <a:cs typeface="Arial"/>
              </a:rPr>
              <a:t>In pairs, discuss the location and function of the amygdala. What could be the effect of sleep or sleep deprivation on the amygdala?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dirty="0"/>
              <a:t>The</a:t>
            </a:r>
            <a:r>
              <a:rPr lang="en-US" sz="3600" b="1" dirty="0"/>
              <a:t> amygdala </a:t>
            </a:r>
            <a:r>
              <a:rPr lang="en-US" sz="3600" dirty="0"/>
              <a:t>is: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i="1" dirty="0"/>
              <a:t>‘part of the limbic system involved in processing emotions’  </a:t>
            </a:r>
            <a:endParaRPr lang="en-GB" sz="3600" i="1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248" y="1135117"/>
            <a:ext cx="11366937" cy="4991363"/>
          </a:xfrm>
        </p:spPr>
        <p:txBody>
          <a:bodyPr>
            <a:normAutofit/>
          </a:bodyPr>
          <a:lstStyle/>
          <a:p>
            <a:r>
              <a:rPr lang="en-GB" dirty="0"/>
              <a:t>Check your understanding:</a:t>
            </a:r>
          </a:p>
          <a:p>
            <a:endParaRPr lang="en-GB" dirty="0"/>
          </a:p>
          <a:p>
            <a:pPr marL="742950" indent="-742950" algn="l">
              <a:buAutoNum type="arabicPeriod"/>
            </a:pPr>
            <a:r>
              <a:rPr lang="en-GB" dirty="0"/>
              <a:t>Why do babies spend more time in REM sleep?</a:t>
            </a:r>
          </a:p>
          <a:p>
            <a:pPr marL="742950" indent="-742950" algn="l">
              <a:buAutoNum type="arabicPeriod"/>
            </a:pPr>
            <a:r>
              <a:rPr lang="en-GB" dirty="0"/>
              <a:t>Why might  a professional athlete sleep for longer the day after a big event?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E9AB3-E35C-FADC-5E73-BAE20600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EF1868-275B-306A-C21F-75C9F0595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248" y="1135117"/>
            <a:ext cx="11366937" cy="4991363"/>
          </a:xfrm>
        </p:spPr>
        <p:txBody>
          <a:bodyPr>
            <a:normAutofit/>
          </a:bodyPr>
          <a:lstStyle/>
          <a:p>
            <a:r>
              <a:rPr lang="en-GB" dirty="0"/>
              <a:t>Check your understanding:</a:t>
            </a:r>
          </a:p>
          <a:p>
            <a:endParaRPr lang="en-GB" dirty="0"/>
          </a:p>
          <a:p>
            <a:pPr marL="742950" indent="-742950" algn="l">
              <a:buAutoNum type="arabicPeriod"/>
            </a:pPr>
            <a:r>
              <a:rPr lang="en-GB" dirty="0"/>
              <a:t>Babies’ cognitive development is more rapid than adults, and REM sleep helps cognitive function.</a:t>
            </a:r>
          </a:p>
          <a:p>
            <a:pPr marL="742950" indent="-742950" algn="l">
              <a:buAutoNum type="arabicPeriod"/>
            </a:pPr>
            <a:r>
              <a:rPr lang="en-GB" dirty="0"/>
              <a:t>A professional athlete might need the sleep to enable rest and repair of muscles/tissue.</a:t>
            </a:r>
          </a:p>
        </p:txBody>
      </p:sp>
    </p:spTree>
    <p:extLst>
      <p:ext uri="{BB962C8B-B14F-4D97-AF65-F5344CB8AC3E}">
        <p14:creationId xmlns:p14="http://schemas.microsoft.com/office/powerpoint/2010/main" val="3019823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7VPTP7ZE6X33-2020743336-699</_dlc_DocId>
    <_dlc_DocIdUrl xmlns="9ad1216b-cdc1-40e2-a0c2-94597fd44697">
      <Url>https://cambridgeorg.sharepoint.com/sites/cie/education/pd/Curriculum_Support/_layouts/15/DocIdRedir.aspx?ID=7VPTP7ZE6X33-2020743336-699</Url>
      <Description>7VPTP7ZE6X33-2020743336-699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f1f25e64-7226-490b-ade3-8cf84afff5d2"/>
    <ds:schemaRef ds:uri="http://www.w3.org/XML/1998/namespace"/>
    <ds:schemaRef ds:uri="http://purl.org/dc/terms/"/>
    <ds:schemaRef ds:uri="9ad1216b-cdc1-40e2-a0c2-94597fd44697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06800AD-4A27-46D5-A5B3-0E003C68D1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395</TotalTime>
  <Words>246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Restoration theory of sleep</vt:lpstr>
      <vt:lpstr>PowerPoint Presentation</vt:lpstr>
      <vt:lpstr>Key term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2026-05-20T07:37:12Z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155005df-c1e9-47de-beb9-3dfb035476f6</vt:lpwstr>
  </property>
</Properties>
</file>