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3" r:id="rId2"/>
    <p:sldId id="259" r:id="rId3"/>
    <p:sldId id="260" r:id="rId4"/>
    <p:sldId id="261" r:id="rId5"/>
    <p:sldId id="262" r:id="rId6"/>
    <p:sldId id="258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F" initials="J" lastIdx="1" clrIdx="0">
    <p:extLst>
      <p:ext uri="{19B8F6BF-5375-455C-9EA6-DF929625EA0E}">
        <p15:presenceInfo xmlns:p15="http://schemas.microsoft.com/office/powerpoint/2012/main" userId="Julia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BC9A"/>
    <a:srgbClr val="EA5B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1242" autoAdjust="0"/>
  </p:normalViewPr>
  <p:slideViewPr>
    <p:cSldViewPr snapToGrid="0">
      <p:cViewPr varScale="1">
        <p:scale>
          <a:sx n="74" d="100"/>
          <a:sy n="74" d="100"/>
        </p:scale>
        <p:origin x="84" y="6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B1543-23F4-4179-AD16-ABC678B2A569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FC0F24-5798-4C07-8002-09F86E5FCA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8500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Learning objective:  To identify bounds for numbers rounded to the nearest 1, 2, 3 or 4 significant figures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5DD71C-F4C5-42C8-B93A-C290D54BDFF9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113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 to discuss how we find the bounds when we are adding two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0129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 to discuss how we find the bounds when we are subtracting </a:t>
            </a:r>
            <a:r>
              <a:rPr lang="en-GB" dirty="0" smtClean="0"/>
              <a:t>values</a:t>
            </a:r>
            <a:r>
              <a:rPr lang="en-GB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5012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 to discuss how we find the bounds when we are multiplying two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96485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Use this slide to discuss how we find the bounds when we are dividing </a:t>
            </a:r>
            <a:r>
              <a:rPr lang="en-GB" dirty="0" smtClean="0"/>
              <a:t>values</a:t>
            </a:r>
            <a:r>
              <a:rPr lang="en-GB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BCD4D2-9198-433C-AB13-3B4DB2903B6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98809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C0F24-5798-4C07-8002-09F86E5FCA4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22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FC0F24-5798-4C07-8002-09F86E5FCA4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124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02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9424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860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088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54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7537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179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084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61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93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39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41B57-DE60-441F-80E6-D77816B1D52D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684CC7-5082-4EFB-88C1-430A2473DD6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868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58906" y="1909481"/>
            <a:ext cx="1120543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Teaching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Pack – Accuracy and bounds</a:t>
            </a:r>
          </a:p>
          <a:p>
            <a:r>
              <a:rPr lang="en-GB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Lesson 4 - </a:t>
            </a:r>
            <a:r>
              <a:rPr lang="en-US" sz="2600" dirty="0">
                <a:latin typeface="Arial" panose="020B0604020202020204" pitchFamily="34" charset="0"/>
                <a:cs typeface="Arial" panose="020B0604020202020204" pitchFamily="34" charset="0"/>
              </a:rPr>
              <a:t>Substituting bounds into formulae (extended)</a:t>
            </a:r>
            <a:endParaRPr lang="en-GB" sz="2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Cambridge </a:t>
            </a:r>
            <a:r>
              <a:rPr lang="en-GB" sz="2600" b="1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IGCSE™</a:t>
            </a:r>
            <a:endParaRPr lang="en-GB" sz="2600" b="1" baseline="30000" dirty="0" smtClean="0">
              <a:solidFill>
                <a:srgbClr val="EA5B0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600" dirty="0" smtClean="0">
                <a:solidFill>
                  <a:srgbClr val="EA5B0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Mathematics 0580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439" y="451912"/>
            <a:ext cx="4046220" cy="65047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58906" y="6239435"/>
            <a:ext cx="4128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Version 1.0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511" y="6168533"/>
            <a:ext cx="1292225" cy="4495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474" y="3033287"/>
            <a:ext cx="3659262" cy="274486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4707639" y="6239434"/>
            <a:ext cx="2776722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Copyright © UCLES March 2018</a:t>
            </a:r>
          </a:p>
        </p:txBody>
      </p:sp>
    </p:spTree>
    <p:extLst>
      <p:ext uri="{BB962C8B-B14F-4D97-AF65-F5344CB8AC3E}">
        <p14:creationId xmlns:p14="http://schemas.microsoft.com/office/powerpoint/2010/main" val="3973542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48588E3-1877-44BA-950C-F0F71A2C1A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234902"/>
                  </p:ext>
                </p:extLst>
              </p:nvPr>
            </p:nvGraphicFramePr>
            <p:xfrm>
              <a:off x="1776431" y="1492901"/>
              <a:ext cx="8596311" cy="1112520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65437">
                      <a:extLst>
                        <a:ext uri="{9D8B030D-6E8A-4147-A177-3AD203B41FA5}">
                          <a16:colId xmlns:a16="http://schemas.microsoft.com/office/drawing/2014/main" val="1822457392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625375110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8725532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(11.5)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(12.5)</a:t>
                          </a:r>
                          <a:endParaRPr lang="en-GB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48608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(45)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11.5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56.5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12.5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57.5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6212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(55)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</m:t>
                                </m:r>
                                <m:r>
                                  <m:rPr>
                                    <m:nor/>
                                  </m:rPr>
                                  <a:rPr lang="en-GB" b="0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11.5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66.5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12.5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67.5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678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48588E3-1877-44BA-950C-F0F71A2C1A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38234902"/>
                  </p:ext>
                </p:extLst>
              </p:nvPr>
            </p:nvGraphicFramePr>
            <p:xfrm>
              <a:off x="1776431" y="1492901"/>
              <a:ext cx="8596311" cy="1112520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65437">
                      <a:extLst>
                        <a:ext uri="{9D8B030D-6E8A-4147-A177-3AD203B41FA5}">
                          <a16:colId xmlns:a16="http://schemas.microsoft.com/office/drawing/2014/main" val="1822457392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625375110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8725532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(11.5)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(12.5)</a:t>
                          </a:r>
                          <a:endParaRPr lang="en-GB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48608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(45)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106452" r="-100212" b="-12258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426" t="-106452" r="-426" b="-12258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6212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(55)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000" t="-209836" r="-100212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426" t="-209836" r="-426" b="-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67859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AC931E-17FB-4025-8F24-CF8566829E65}"/>
                  </a:ext>
                </a:extLst>
              </p:cNvPr>
              <p:cNvSpPr txBox="1"/>
              <p:nvPr/>
            </p:nvSpPr>
            <p:spPr>
              <a:xfrm>
                <a:off x="349399" y="2785056"/>
                <a:ext cx="10720469" cy="39703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Lower bound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56.5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Upper bound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+ 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67.5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56.5 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⩽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+ </m:t>
                      </m:r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&lt;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67.5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Lower bound of </a:t>
                </a:r>
                <a:r>
                  <a:rPr lang="en-GB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GB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 lower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+ lower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  <a:p>
                <a:endParaRPr lang="en-GB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Upper bound of </a:t>
                </a:r>
                <a:r>
                  <a:rPr lang="en-GB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GB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 upper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+ upper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AC931E-17FB-4025-8F24-CF8566829E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399" y="2785056"/>
                <a:ext cx="10720469" cy="3970318"/>
              </a:xfrm>
              <a:prstGeom prst="rect">
                <a:avLst/>
              </a:prstGeom>
              <a:blipFill>
                <a:blip r:embed="rId4"/>
                <a:stretch>
                  <a:fillRect l="-1137" t="-1690" b="-33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Addition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452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48588E3-1877-44BA-950C-F0F71A2C1A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33512610"/>
                  </p:ext>
                </p:extLst>
              </p:nvPr>
            </p:nvGraphicFramePr>
            <p:xfrm>
              <a:off x="1797844" y="1516644"/>
              <a:ext cx="8596311" cy="1112520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65437">
                      <a:extLst>
                        <a:ext uri="{9D8B030D-6E8A-4147-A177-3AD203B41FA5}">
                          <a16:colId xmlns:a16="http://schemas.microsoft.com/office/drawing/2014/main" val="1822457392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625375110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8725532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(11.5)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(12.5)</a:t>
                          </a:r>
                          <a:endParaRPr lang="en-GB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48608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(45)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GB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–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GB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–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11.5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33.5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GB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–</m:t>
                                </m:r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GB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–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12.5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32.5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6212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(55)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GB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–</m:t>
                                </m:r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GB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–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11.5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43.5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GB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–</m:t>
                                </m:r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55</m:t>
                                </m:r>
                                <m:r>
                                  <a:rPr lang="en-GB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a:rPr lang="en-GB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–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12.5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42.5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678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48588E3-1877-44BA-950C-F0F71A2C1A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33512610"/>
                  </p:ext>
                </p:extLst>
              </p:nvPr>
            </p:nvGraphicFramePr>
            <p:xfrm>
              <a:off x="1797844" y="1516644"/>
              <a:ext cx="8596311" cy="1112520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65437">
                      <a:extLst>
                        <a:ext uri="{9D8B030D-6E8A-4147-A177-3AD203B41FA5}">
                          <a16:colId xmlns:a16="http://schemas.microsoft.com/office/drawing/2014/main" val="1822457392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625375110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8725532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(11.5)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(12.5)</a:t>
                          </a:r>
                          <a:endParaRPr lang="en-GB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48608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(45)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426" t="-106452" r="-100638" b="-12096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t="-106452" r="-425" b="-12096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6212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(55)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426" t="-209836" r="-100638" b="-229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t="-209836" r="-425" b="-229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67859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AC931E-17FB-4025-8F24-CF8566829E65}"/>
                  </a:ext>
                </a:extLst>
              </p:cNvPr>
              <p:cNvSpPr txBox="1"/>
              <p:nvPr/>
            </p:nvSpPr>
            <p:spPr>
              <a:xfrm>
                <a:off x="356266" y="2785057"/>
                <a:ext cx="10037889" cy="4247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Lower bound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GB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32.5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Upper bound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GB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–</m:t>
                    </m:r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43.5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 i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2.5 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⩽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 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–</m:t>
                      </m:r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&lt; 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43.5</m:t>
                      </m:r>
                    </m:oMath>
                  </m:oMathPara>
                </a14:m>
                <a:endParaRPr lang="en-GB" sz="28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Lower bound of </a:t>
                </a:r>
                <a:r>
                  <a:rPr lang="en-GB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–</m:t>
                    </m:r>
                  </m:oMath>
                </a14:m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 lower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upper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  <a:p>
                <a:endParaRPr lang="en-GB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Upper bound of </a:t>
                </a:r>
                <a:r>
                  <a:rPr lang="en-GB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–</m:t>
                    </m:r>
                  </m:oMath>
                </a14:m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800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= upper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lower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BAC931E-17FB-4025-8F24-CF8566829E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266" y="2785057"/>
                <a:ext cx="10037889" cy="4247317"/>
              </a:xfrm>
              <a:prstGeom prst="rect">
                <a:avLst/>
              </a:prstGeom>
              <a:blipFill rotWithShape="0">
                <a:blip r:embed="rId4"/>
                <a:stretch>
                  <a:fillRect l="-1214" t="-15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Subtraction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265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48588E3-1877-44BA-950C-F0F71A2C1A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71161105"/>
                  </p:ext>
                </p:extLst>
              </p:nvPr>
            </p:nvGraphicFramePr>
            <p:xfrm>
              <a:off x="1797844" y="1478008"/>
              <a:ext cx="8596311" cy="1112520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65437">
                      <a:extLst>
                        <a:ext uri="{9D8B030D-6E8A-4147-A177-3AD203B41FA5}">
                          <a16:colId xmlns:a16="http://schemas.microsoft.com/office/drawing/2014/main" val="1822457392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625375110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8725532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(11.5)</a:t>
                          </a: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(12.5)</a:t>
                          </a:r>
                          <a:endParaRPr lang="en-GB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48608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(45)</a:t>
                          </a: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×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11.5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517.5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×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12.5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562.5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6212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(55)</a:t>
                          </a: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×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11.5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632.5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nor/>
                                  </m:rPr>
                                  <a:rPr lang="en-GB" i="1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ab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55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×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12.5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687.5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678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48588E3-1877-44BA-950C-F0F71A2C1A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071161105"/>
                  </p:ext>
                </p:extLst>
              </p:nvPr>
            </p:nvGraphicFramePr>
            <p:xfrm>
              <a:off x="1797844" y="1478008"/>
              <a:ext cx="8596311" cy="1112520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65437">
                      <a:extLst>
                        <a:ext uri="{9D8B030D-6E8A-4147-A177-3AD203B41FA5}">
                          <a16:colId xmlns:a16="http://schemas.microsoft.com/office/drawing/2014/main" val="1822457392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625375110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8725532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(11.5)</a:t>
                          </a: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(12.5)</a:t>
                          </a:r>
                          <a:endParaRPr lang="en-GB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48608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(45)</a:t>
                          </a: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26" t="-108197" r="-100638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108197" r="-425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6212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(55)</a:t>
                          </a:r>
                        </a:p>
                      </a:txBody>
                      <a:tcPr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100426" t="-208197" r="-100638" b="-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3"/>
                          <a:stretch>
                            <a:fillRect l="-200000" t="-208197" r="-425" b="-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67859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AC931E-17FB-4025-8F24-CF8566829E65}"/>
                  </a:ext>
                </a:extLst>
              </p:cNvPr>
              <p:cNvSpPr txBox="1"/>
              <p:nvPr/>
            </p:nvSpPr>
            <p:spPr>
              <a:xfrm>
                <a:off x="432636" y="2858301"/>
                <a:ext cx="9600007" cy="42473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Lower bound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ab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517.5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Upper bound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sz="2800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ab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687.5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17.5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⩽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GB" sz="2800" b="0" i="1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ab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&lt; 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687.5</m:t>
                      </m:r>
                    </m:oMath>
                  </m:oMathPara>
                </a14:m>
                <a:endParaRPr lang="en-GB" sz="2800" b="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Lower bound of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lower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×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lower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</a:p>
              <a:p>
                <a:endParaRPr lang="en-GB" sz="2800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Upper bound of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upper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× upper bound </a:t>
                </a:r>
                <a:r>
                  <a:rPr lang="en-GB" sz="28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BAC931E-17FB-4025-8F24-CF8566829E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36" y="2858301"/>
                <a:ext cx="9600007" cy="4247317"/>
              </a:xfrm>
              <a:prstGeom prst="rect">
                <a:avLst/>
              </a:prstGeom>
              <a:blipFill rotWithShape="0">
                <a:blip r:embed="rId4"/>
                <a:stretch>
                  <a:fillRect l="-1333" t="-157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Multiplication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235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48588E3-1877-44BA-950C-F0F71A2C1A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143110"/>
                  </p:ext>
                </p:extLst>
              </p:nvPr>
            </p:nvGraphicFramePr>
            <p:xfrm>
              <a:off x="1797844" y="1465129"/>
              <a:ext cx="8596311" cy="1603185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65437">
                      <a:extLst>
                        <a:ext uri="{9D8B030D-6E8A-4147-A177-3AD203B41FA5}">
                          <a16:colId xmlns:a16="http://schemas.microsoft.com/office/drawing/2014/main" val="1822457392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625375110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8725532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(11.5)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(12.5)</a:t>
                          </a:r>
                          <a:endParaRPr lang="en-GB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486088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(45)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nor/>
                                      </m:rPr>
                                      <a:rPr lang="en-GB" i="1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a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i="1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b</m:t>
                                    </m:r>
                                  </m:den>
                                </m:f>
                                <m:r>
                                  <m:rPr>
                                    <m:nor/>
                                  </m:rPr>
                                  <a:rPr lang="en-GB" b="0" i="0" smtClean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nor/>
                                      </m:rPr>
                                      <a:rPr lang="en-GB" i="0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45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i="0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11.5</m:t>
                                    </m:r>
                                  </m:den>
                                </m:f>
                                <m:r>
                                  <a:rPr lang="en-GB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3.913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nor/>
                                      </m:rPr>
                                      <a:rPr lang="en-GB" i="1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a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i="1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b</m:t>
                                    </m:r>
                                  </m:den>
                                </m:f>
                                <m:r>
                                  <m:rPr>
                                    <m:nor/>
                                  </m:rPr>
                                  <a:rPr lang="en-GB" b="0" i="0" smtClean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nor/>
                                      </m:rPr>
                                      <a:rPr lang="en-GB" i="0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45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i="0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12.5</m:t>
                                    </m:r>
                                  </m:den>
                                </m:f>
                                <m:r>
                                  <a:rPr lang="en-GB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3.6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62127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(55)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nor/>
                                      </m:rPr>
                                      <a:rPr lang="en-GB" i="1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a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i="1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b</m:t>
                                    </m:r>
                                  </m:den>
                                </m:f>
                                <m:r>
                                  <a:rPr lang="en-GB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nor/>
                                      </m:rPr>
                                      <a:rPr lang="en-GB" i="0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55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i="0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11.5</m:t>
                                    </m:r>
                                  </m:den>
                                </m:f>
                                <m:r>
                                  <a:rPr lang="en-GB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4.782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…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nor/>
                                      </m:rPr>
                                      <a:rPr lang="en-GB" i="1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a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i="1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b</m:t>
                                    </m:r>
                                  </m:den>
                                </m:f>
                                <m:r>
                                  <m:rPr>
                                    <m:nor/>
                                  </m:rPr>
                                  <a:rPr lang="en-GB" b="0" i="0" smtClean="0"/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f>
                                  <m:fPr>
                                    <m:ctrlPr>
                                      <a:rPr lang="en-GB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m:rPr>
                                        <m:nor/>
                                      </m:rPr>
                                      <a:rPr lang="en-GB" i="0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55</m:t>
                                    </m:r>
                                  </m:num>
                                  <m:den>
                                    <m:r>
                                      <m:rPr>
                                        <m:nor/>
                                      </m:rPr>
                                      <a:rPr lang="en-GB" i="0" smtClean="0">
                                        <a:latin typeface="Arial" panose="020B0604020202020204" pitchFamily="34" charset="0"/>
                                        <a:cs typeface="Arial" panose="020B0604020202020204" pitchFamily="34" charset="0"/>
                                      </a:rPr>
                                      <m:t>12.5</m:t>
                                    </m:r>
                                  </m:den>
                                </m:f>
                                <m:r>
                                  <a:rPr lang="en-GB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=</m:t>
                                </m:r>
                                <m:r>
                                  <m:rPr>
                                    <m:nor/>
                                  </m:rPr>
                                  <a:rPr lang="en-GB" b="0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GB" i="0" smtClean="0">
                                    <a:latin typeface="Arial" panose="020B0604020202020204" pitchFamily="34" charset="0"/>
                                    <a:cs typeface="Arial" panose="020B0604020202020204" pitchFamily="34" charset="0"/>
                                  </a:rPr>
                                  <m:t>4.4</m:t>
                                </m:r>
                              </m:oMath>
                            </m:oMathPara>
                          </a14:m>
                          <a:endParaRPr lang="en-GB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67859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Content Placeholder 3">
                <a:extLst>
                  <a:ext uri="{FF2B5EF4-FFF2-40B4-BE49-F238E27FC236}">
                    <a16:creationId xmlns:a16="http://schemas.microsoft.com/office/drawing/2014/main" id="{248588E3-1877-44BA-950C-F0F71A2C1A5B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2143110"/>
                  </p:ext>
                </p:extLst>
              </p:nvPr>
            </p:nvGraphicFramePr>
            <p:xfrm>
              <a:off x="1797844" y="1465129"/>
              <a:ext cx="8596311" cy="1603185"/>
            </p:xfrm>
            <a:graphic>
              <a:graphicData uri="http://schemas.openxmlformats.org/drawingml/2006/table">
                <a:tbl>
                  <a:tblPr firstRow="1" bandRow="1">
                    <a:tableStyleId>{8A107856-5554-42FB-B03E-39F5DBC370BA}</a:tableStyleId>
                  </a:tblPr>
                  <a:tblGrid>
                    <a:gridCol w="2865437">
                      <a:extLst>
                        <a:ext uri="{9D8B030D-6E8A-4147-A177-3AD203B41FA5}">
                          <a16:colId xmlns:a16="http://schemas.microsoft.com/office/drawing/2014/main" val="1822457392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625375110"/>
                        </a:ext>
                      </a:extLst>
                    </a:gridCol>
                    <a:gridCol w="2865437">
                      <a:extLst>
                        <a:ext uri="{9D8B030D-6E8A-4147-A177-3AD203B41FA5}">
                          <a16:colId xmlns:a16="http://schemas.microsoft.com/office/drawing/2014/main" val="872553205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GB" dirty="0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(11.5)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r>
                            <a:rPr lang="en-GB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(12.5)</a:t>
                          </a:r>
                          <a:endParaRPr lang="en-GB" b="1" dirty="0"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14860881"/>
                      </a:ext>
                    </a:extLst>
                  </a:tr>
                  <a:tr h="617284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Lower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(45)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426" t="-64706" r="-100638" b="-100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t="-64706" r="-425" b="-100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340621273"/>
                      </a:ext>
                    </a:extLst>
                  </a:tr>
                  <a:tr h="615061">
                    <a:tc>
                      <a:txBody>
                        <a:bodyPr/>
                        <a:lstStyle/>
                        <a:p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Upper bound </a:t>
                          </a:r>
                          <a:r>
                            <a:rPr lang="en-GB" b="1" i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r>
                            <a:rPr lang="en-GB" b="1" dirty="0"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(55)</a:t>
                          </a:r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9BC9A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100426" t="-166337" r="-100638" b="-198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EA5B0C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200000" t="-166337" r="-425" b="-198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4467859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AC931E-17FB-4025-8F24-CF8566829E65}"/>
                  </a:ext>
                </a:extLst>
              </p:cNvPr>
              <p:cNvSpPr txBox="1"/>
              <p:nvPr/>
            </p:nvSpPr>
            <p:spPr>
              <a:xfrm>
                <a:off x="432636" y="3215873"/>
                <a:ext cx="11145471" cy="3447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Lower bound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1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1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3.6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0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GB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Upper </a:t>
                </a:r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bound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b="0" i="1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b="0" i="1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= 4.78 (2 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dp</m:t>
                    </m:r>
                    <m:r>
                      <m:rPr>
                        <m:nor/>
                      </m:rPr>
                      <a:rPr lang="en-GB" sz="2800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3.6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⩽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a</m:t>
                          </m:r>
                        </m:num>
                        <m:den>
                          <m:r>
                            <m:rPr>
                              <m:nor/>
                            </m:rPr>
                            <a:rPr lang="en-GB" sz="2800" b="0" i="1" smtClean="0">
                              <a:latin typeface="Arial" panose="020B0604020202020204" pitchFamily="34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b</m:t>
                          </m:r>
                        </m:den>
                      </m:f>
                      <m:r>
                        <m:rPr>
                          <m:nor/>
                        </m:rPr>
                        <a:rPr lang="en-GB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&lt; </m:t>
                      </m:r>
                      <m:r>
                        <m:rPr>
                          <m:nor/>
                        </m:rPr>
                        <a:rPr lang="en-GB" sz="2800" b="0" i="0" smtClean="0">
                          <a:latin typeface="Arial" panose="020B0604020202020204" pitchFamily="34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4.78</m:t>
                      </m:r>
                    </m:oMath>
                  </m:oMathPara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1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BAC931E-17FB-4025-8F24-CF8566829E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36" y="3215873"/>
                <a:ext cx="11145471" cy="3447803"/>
              </a:xfrm>
              <a:prstGeom prst="rect">
                <a:avLst/>
              </a:prstGeom>
              <a:blipFill>
                <a:blip r:embed="rId4"/>
                <a:stretch>
                  <a:fillRect l="-11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Division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6292521" y="5746731"/>
                <a:ext cx="5219121" cy="8060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Upper bound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i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  <m:r>
                      <m:rPr>
                        <m:nor/>
                      </m:rPr>
                      <a:rPr lang="en-GB" sz="2800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upper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bound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lower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bound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92521" y="5746731"/>
                <a:ext cx="5219121" cy="806054"/>
              </a:xfrm>
              <a:prstGeom prst="rect">
                <a:avLst/>
              </a:prstGeom>
              <a:blipFill>
                <a:blip r:embed="rId5"/>
                <a:stretch>
                  <a:fillRect l="-2336" b="-60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32636" y="5745796"/>
                <a:ext cx="5298245" cy="8731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Lower bound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i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GB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lower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bound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upper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bound</m:t>
                        </m:r>
                        <m:r>
                          <m:rPr>
                            <m:nor/>
                          </m:rPr>
                          <a:rPr lang="en-GB" sz="2800" i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GB" sz="2800" i="1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</m:oMath>
                </a14:m>
                <a:endParaRPr lang="en-GB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2636" y="5745796"/>
                <a:ext cx="5298245" cy="873124"/>
              </a:xfrm>
              <a:prstGeom prst="rect">
                <a:avLst/>
              </a:prstGeom>
              <a:blipFill>
                <a:blip r:embed="rId6"/>
                <a:stretch>
                  <a:fillRect l="-24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3369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11241B3-B04D-405C-8EEB-9A02B6175A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4561" y="1465016"/>
                <a:ext cx="10515600" cy="435133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You are given two numbers.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a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b="0" i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50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(to the nearest 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ten)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GB" b="0" i="1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b</m:t>
                    </m:r>
                    <m:r>
                      <a:rPr lang="en-GB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GB" i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12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(</m:t>
                    </m:r>
                    <m:r>
                      <m:rPr>
                        <m:nor/>
                      </m:rPr>
                      <a:rPr lang="en-GB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to</m:t>
                    </m:r>
                    <m:r>
                      <m:rPr>
                        <m:nor/>
                      </m:rPr>
                      <a:rPr lang="en-GB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the</m:t>
                    </m:r>
                    <m:r>
                      <m:rPr>
                        <m:nor/>
                      </m:rPr>
                      <a:rPr lang="en-GB" b="0" i="0" dirty="0" smtClean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nearest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whole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number</m:t>
                    </m:r>
                    <m:r>
                      <m:rPr>
                        <m:nor/>
                      </m:rPr>
                      <a:rPr lang="en-GB" dirty="0"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Clr>
                    <a:srgbClr val="EA5B0C"/>
                  </a:buClr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Write down the upper and lower bounds for </a:t>
                </a:r>
                <a:r>
                  <a:rPr lang="en-GB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:r>
                  <a:rPr lang="en-GB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>
                  <a:buClr>
                    <a:srgbClr val="EA5B0C"/>
                  </a:buClr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Find the combination of bounds which gives the smallest value of </a:t>
                </a:r>
                <a:r>
                  <a:rPr lang="en-GB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</a:t>
                </a:r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:r>
                  <a:rPr lang="en-GB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b.</a:t>
                </a:r>
                <a:endParaRPr lang="en-GB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Clr>
                    <a:srgbClr val="EA5B0C"/>
                  </a:buClr>
                </a:pP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Find the combination of bounds which gives the largest value of </a:t>
                </a:r>
                <a:r>
                  <a:rPr lang="en-GB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+ b.</a:t>
                </a:r>
                <a:endParaRPr lang="en-GB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buClr>
                    <a:srgbClr val="EA5B0C"/>
                  </a:buClr>
                </a:pPr>
                <a:r>
                  <a:rPr lang="en-GB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Now 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find the smallest possible values and largest possible values of </a:t>
                </a:r>
                <a:r>
                  <a:rPr lang="en-GB" i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– b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GB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ab</a:t>
                </a:r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GB" sz="2000" b="0" i="1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a</m:t>
                        </m:r>
                      </m:num>
                      <m:den>
                        <m:r>
                          <m:rPr>
                            <m:nor/>
                          </m:rPr>
                          <a:rPr lang="en-GB" sz="2000" b="0" i="1" smtClean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GB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en-GB" sz="2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211241B3-B04D-405C-8EEB-9A02B6175A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4561" y="1465016"/>
                <a:ext cx="10515600" cy="4351338"/>
              </a:xfrm>
              <a:blipFill rotWithShape="0">
                <a:blip r:embed="rId3"/>
                <a:stretch>
                  <a:fillRect l="-1159" t="-2381" r="-1391" b="-232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Investigation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37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5985" y="2441812"/>
            <a:ext cx="3224778" cy="1507593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1241B3-B04D-405C-8EEB-9A02B6175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561" y="1237654"/>
            <a:ext cx="11494532" cy="120999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school is drawing up plans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for a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new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car park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want to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make 20 car park spaces,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marking the perimeter of each space with luminous paint so that spaces can be seen in the dark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Each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spaces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will have a length of 6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metres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and a width of 4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metres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(rounded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the nearest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1210235"/>
          </a:xfrm>
          <a:prstGeom prst="rect">
            <a:avLst/>
          </a:prstGeom>
          <a:solidFill>
            <a:srgbClr val="EA5B0C"/>
          </a:solidFill>
          <a:ln>
            <a:solidFill>
              <a:srgbClr val="EA5B0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3538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school car park</a:t>
            </a: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451320"/>
              </p:ext>
            </p:extLst>
          </p:nvPr>
        </p:nvGraphicFramePr>
        <p:xfrm>
          <a:off x="2038620" y="2215568"/>
          <a:ext cx="4320000" cy="1728000"/>
        </p:xfrm>
        <a:graphic>
          <a:graphicData uri="http://schemas.openxmlformats.org/drawingml/2006/table">
            <a:tbl>
              <a:tblPr firstRow="1" firstCol="1" bandRow="1">
                <a:tableStyleId>{ED083AE6-46FA-4A59-8FB0-9F97EB10719F}</a:tableStyleId>
              </a:tblPr>
              <a:tblGrid>
                <a:gridCol w="432000">
                  <a:extLst>
                    <a:ext uri="{9D8B030D-6E8A-4147-A177-3AD203B41FA5}">
                      <a16:colId xmlns:a16="http://schemas.microsoft.com/office/drawing/2014/main" val="299394853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455554816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6225606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21243059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274899313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89668566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598518182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295913677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2123333979"/>
                    </a:ext>
                  </a:extLst>
                </a:gridCol>
                <a:gridCol w="432000">
                  <a:extLst>
                    <a:ext uri="{9D8B030D-6E8A-4147-A177-3AD203B41FA5}">
                      <a16:colId xmlns:a16="http://schemas.microsoft.com/office/drawing/2014/main" val="3241434945"/>
                    </a:ext>
                  </a:extLst>
                </a:gridCol>
              </a:tblGrid>
              <a:tr h="864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2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3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4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5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6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7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8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9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10</a:t>
                      </a:r>
                      <a:endParaRPr lang="en-GB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95238054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11</a:t>
                      </a:r>
                      <a:endParaRPr lang="en-GB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12</a:t>
                      </a:r>
                      <a:endParaRPr lang="en-GB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>
                          <a:effectLst/>
                        </a:rPr>
                        <a:t>13</a:t>
                      </a:r>
                      <a:endParaRPr lang="en-GB" sz="2000" b="1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14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15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16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17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18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19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effectLst/>
                        </a:rPr>
                        <a:t>20</a:t>
                      </a:r>
                      <a:endParaRPr lang="en-GB" sz="20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2108998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5057" y="4188282"/>
            <a:ext cx="11524036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will cost the school $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40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per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square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metre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construct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car park. What are the minimum and maximum costs of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making these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20 car park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spaces?</a:t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spcAft>
                <a:spcPts val="600"/>
              </a:spcAft>
              <a:buFont typeface="+mj-lt"/>
              <a:buAutoNum type="alphaLcParenR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Luminous paint costs $80 for every 10 </a:t>
            </a:r>
            <a:r>
              <a:rPr lang="en-US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metres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of line painted. Work out the maximum and minimum possible cost of the paint needed to mark the car park spaces.</a:t>
            </a:r>
            <a:b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lphaLcParenR"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would you advise the school to improve their planning to save money?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457081" y="4517293"/>
            <a:ext cx="2206053" cy="707886"/>
          </a:xfrm>
          <a:prstGeom prst="rect">
            <a:avLst/>
          </a:prstGeom>
          <a:solidFill>
            <a:srgbClr val="F9BC9A"/>
          </a:solidFill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Min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cost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$15400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Max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cost $23400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457081" y="5553116"/>
            <a:ext cx="2206053" cy="707886"/>
          </a:xfrm>
          <a:prstGeom prst="rect">
            <a:avLst/>
          </a:prstGeom>
          <a:solidFill>
            <a:srgbClr val="F9BC9A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Min </a:t>
            </a:r>
            <a:r>
              <a:rPr lang="en-US" dirty="0" smtClean="0"/>
              <a:t>cost $1808</a:t>
            </a:r>
            <a:endParaRPr lang="en-US" dirty="0"/>
          </a:p>
          <a:p>
            <a:r>
              <a:rPr lang="en-US" dirty="0"/>
              <a:t>Max </a:t>
            </a:r>
            <a:r>
              <a:rPr lang="en-US" dirty="0" smtClean="0"/>
              <a:t>cost $2224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96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681</Words>
  <Application>Microsoft Office PowerPoint</Application>
  <PresentationFormat>Widescreen</PresentationFormat>
  <Paragraphs>128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Cambridge Assessment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Carl Saxton</dc:creator>
  <cp:lastModifiedBy>Liz Duncombe</cp:lastModifiedBy>
  <cp:revision>19</cp:revision>
  <dcterms:created xsi:type="dcterms:W3CDTF">2018-02-19T11:22:02Z</dcterms:created>
  <dcterms:modified xsi:type="dcterms:W3CDTF">2019-07-18T10:15:42Z</dcterms:modified>
</cp:coreProperties>
</file>