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33" r:id="rId8"/>
    <p:sldId id="322" r:id="rId9"/>
    <p:sldId id="344" r:id="rId10"/>
    <p:sldId id="336" r:id="rId11"/>
    <p:sldId id="342" r:id="rId12"/>
    <p:sldId id="345" r:id="rId13"/>
    <p:sldId id="34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16T18:22:47.613" v="4070" actId="313"/>
      <pc:docMkLst>
        <pc:docMk/>
      </pc:docMkLst>
      <pc:sldChg chg="modSp mod">
        <pc:chgData name="Lizzie Gauntlett" userId="1dc7c36a1b1a647d" providerId="LiveId" clId="{C1DC5315-D282-429F-B35A-871ABF7A65E8}" dt="2026-06-16T14:28:03.900" v="2413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16T14:28:03.900" v="2413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delSp modSp mod ord">
        <pc:chgData name="Lizzie Gauntlett" userId="1dc7c36a1b1a647d" providerId="LiveId" clId="{C1DC5315-D282-429F-B35A-871ABF7A65E8}" dt="2026-06-16T14:38:18.405" v="2842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16T14:30:16.130" v="2414" actId="20577"/>
          <ac:spMkLst>
            <pc:docMk/>
            <pc:sldMk cId="2489020089" sldId="322"/>
            <ac:spMk id="2" creationId="{9DB82052-FB06-EB29-235D-D895AFE80018}"/>
          </ac:spMkLst>
        </pc:spChg>
        <pc:spChg chg="add del mod">
          <ac:chgData name="Lizzie Gauntlett" userId="1dc7c36a1b1a647d" providerId="LiveId" clId="{C1DC5315-D282-429F-B35A-871ABF7A65E8}" dt="2026-06-16T14:31:10.475" v="2445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6-16T14:53:24.665" v="3976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16T14:32:46.586" v="2589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16T14:53:24.665" v="3976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16T14:46:11.404" v="3602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16T14:46:11.404" v="3602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16T18:22:47.613" v="4070" actId="313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16T18:22:47.613" v="4070" actId="313"/>
          <ac:spMkLst>
            <pc:docMk/>
            <pc:sldMk cId="153233455" sldId="341"/>
            <ac:spMk id="4" creationId="{CC353874-58DC-AE45-C5DF-CCA75046EC71}"/>
          </ac:spMkLst>
        </pc:spChg>
      </pc:sldChg>
      <pc:sldChg chg="addSp delSp modSp mod">
        <pc:chgData name="Lizzie Gauntlett" userId="1dc7c36a1b1a647d" providerId="LiveId" clId="{C1DC5315-D282-429F-B35A-871ABF7A65E8}" dt="2026-06-16T14:47:38.997" v="3604" actId="22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6-16T14:32:14.343" v="2505" actId="20577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6-16T14:32:12.239" v="2504" actId="20577"/>
          <ac:spMkLst>
            <pc:docMk/>
            <pc:sldMk cId="258161367" sldId="342"/>
            <ac:spMk id="4" creationId="{089EF9E1-4C16-292A-D85B-36C74D7F0D46}"/>
          </ac:spMkLst>
        </pc:spChg>
      </pc:sldChg>
      <pc:sldChg chg="modSp mod">
        <pc:chgData name="Lizzie Gauntlett" userId="1dc7c36a1b1a647d" providerId="LiveId" clId="{C1DC5315-D282-429F-B35A-871ABF7A65E8}" dt="2026-06-16T14:25:48.917" v="2406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16T14:25:48.917" v="2406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16T18:18:04.921" v="3989" actId="20577"/>
        <pc:sldMkLst>
          <pc:docMk/>
          <pc:sldMk cId="3880402362" sldId="344"/>
        </pc:sldMkLst>
        <pc:spChg chg="mod">
          <ac:chgData name="Lizzie Gauntlett" userId="1dc7c36a1b1a647d" providerId="LiveId" clId="{C1DC5315-D282-429F-B35A-871ABF7A65E8}" dt="2026-06-16T14:40:11.233" v="3044" actId="27636"/>
          <ac:spMkLst>
            <pc:docMk/>
            <pc:sldMk cId="3880402362" sldId="344"/>
            <ac:spMk id="3" creationId="{BB6E8E42-1604-D969-2868-CC67FE84D35B}"/>
          </ac:spMkLst>
        </pc:spChg>
        <pc:spChg chg="mod">
          <ac:chgData name="Lizzie Gauntlett" userId="1dc7c36a1b1a647d" providerId="LiveId" clId="{C1DC5315-D282-429F-B35A-871ABF7A65E8}" dt="2026-06-16T18:18:04.921" v="3989" actId="20577"/>
          <ac:spMkLst>
            <pc:docMk/>
            <pc:sldMk cId="3880402362" sldId="344"/>
            <ac:spMk id="4" creationId="{02820223-F8F9-5229-62A0-26504D322F61}"/>
          </ac:spMkLst>
        </pc:spChg>
      </pc:sldChg>
      <pc:sldChg chg="addSp delSp modSp add mod">
        <pc:chgData name="Lizzie Gauntlett" userId="1dc7c36a1b1a647d" providerId="LiveId" clId="{C1DC5315-D282-429F-B35A-871ABF7A65E8}" dt="2026-06-16T14:51:04.519" v="3972" actId="20577"/>
        <pc:sldMkLst>
          <pc:docMk/>
          <pc:sldMk cId="1721437922" sldId="345"/>
        </pc:sldMkLst>
        <pc:spChg chg="mod">
          <ac:chgData name="Lizzie Gauntlett" userId="1dc7c36a1b1a647d" providerId="LiveId" clId="{C1DC5315-D282-429F-B35A-871ABF7A65E8}" dt="2026-06-16T14:51:04.519" v="3972" actId="20577"/>
          <ac:spMkLst>
            <pc:docMk/>
            <pc:sldMk cId="1721437922" sldId="345"/>
            <ac:spMk id="3" creationId="{8130FA3F-97AD-4333-7BC8-F37CCE8DBE07}"/>
          </ac:spMkLst>
        </pc:spChg>
        <pc:spChg chg="mod">
          <ac:chgData name="Lizzie Gauntlett" userId="1dc7c36a1b1a647d" providerId="LiveId" clId="{C1DC5315-D282-429F-B35A-871ABF7A65E8}" dt="2026-06-16T14:50:42.619" v="3959" actId="20577"/>
          <ac:spMkLst>
            <pc:docMk/>
            <pc:sldMk cId="1721437922" sldId="345"/>
            <ac:spMk id="4" creationId="{63FA1315-42EB-132A-A634-AE7A58BB6FB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6-29T09:16:29.280" v="2" actId="120"/>
      <pc:docMkLst>
        <pc:docMk/>
      </pc:docMkLst>
      <pc:sldChg chg="modSp mod">
        <pc:chgData name="Karolyn Feliciani" userId="4076af5d-4c02-40b8-bc9d-56f6c404e751" providerId="ADAL" clId="{8B2CCB7D-5049-4A78-86B5-363DE994085C}" dt="2026-06-29T09:16:17.121" v="1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8B2CCB7D-5049-4A78-86B5-363DE994085C}" dt="2026-06-29T09:16:17.121" v="1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8B2CCB7D-5049-4A78-86B5-363DE994085C}" dt="2026-06-29T09:16:29.280" v="2" actId="120"/>
        <pc:sldMkLst>
          <pc:docMk/>
          <pc:sldMk cId="1721437922" sldId="345"/>
        </pc:sldMkLst>
        <pc:spChg chg="mod">
          <ac:chgData name="Karolyn Feliciani" userId="4076af5d-4c02-40b8-bc9d-56f6c404e751" providerId="ADAL" clId="{8B2CCB7D-5049-4A78-86B5-363DE994085C}" dt="2026-06-29T09:16:29.280" v="2" actId="120"/>
          <ac:spMkLst>
            <pc:docMk/>
            <pc:sldMk cId="1721437922" sldId="345"/>
            <ac:spMk id="4" creationId="{63FA1315-42EB-132A-A634-AE7A58BB6F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YbCE1udazw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/>
            <a:r>
              <a:rPr lang="en-GB" dirty="0"/>
              <a:t>Explain the role of schemas in language development</a:t>
            </a:r>
          </a:p>
          <a:p>
            <a:pPr lvl="0"/>
            <a:r>
              <a:rPr lang="en-GB" dirty="0"/>
              <a:t>Describe assimilation and accommodation</a:t>
            </a:r>
          </a:p>
          <a:p>
            <a:r>
              <a:rPr lang="en-GB" dirty="0"/>
              <a:t>Describe language characteristics at the sensory motor and pre-operational stages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</a:t>
            </a:r>
            <a:r>
              <a:rPr lang="en-GB" dirty="0"/>
              <a:t>Why do you think young children sometimes call all animals ‘cat’ or all drinks ‘juice’?</a:t>
            </a:r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Language schemas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Watch this </a:t>
            </a:r>
            <a:r>
              <a:rPr lang="en-US" dirty="0">
                <a:hlinkClick r:id="rId3"/>
              </a:rPr>
              <a:t>short video </a:t>
            </a:r>
            <a:r>
              <a:rPr lang="en-US" dirty="0"/>
              <a:t>on the work of Piaget.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Consider about the connection between thought and language.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does thought and language change with age?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Assimilation </a:t>
            </a:r>
            <a:r>
              <a:rPr lang="en-US" sz="2800" dirty="0"/>
              <a:t>is:</a:t>
            </a:r>
            <a:r>
              <a:rPr lang="en-US" sz="2800" b="1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‘incorporating new information into an existing schema, without changing the schema’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Accommodation </a:t>
            </a:r>
            <a:r>
              <a:rPr lang="en-US" sz="2800" dirty="0"/>
              <a:t>is: </a:t>
            </a:r>
          </a:p>
          <a:p>
            <a:pPr marL="0" indent="0" algn="ctr">
              <a:buNone/>
            </a:pPr>
            <a:r>
              <a:rPr lang="en-US" sz="2800" dirty="0"/>
              <a:t>‘changing existing schema to incorporate new information’</a:t>
            </a:r>
          </a:p>
          <a:p>
            <a:pPr marL="0" indent="0" algn="ctr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12508-2889-C0CA-3ABE-7D277EC1A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6A2F3E6-9FFA-A5E8-AFF1-D05808AFC9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B6E8E42-1604-D969-2868-CC67FE84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Piaget’s stages of development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20223-F8F9-5229-62A0-26504D322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Piaget stated that there are four stages of cognitive development, and that language develops in each stage: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Sensorimotor (0-2 years)</a:t>
            </a:r>
          </a:p>
          <a:p>
            <a:pPr marL="0" indent="0">
              <a:buNone/>
            </a:pPr>
            <a:r>
              <a:rPr lang="en-US" b="1" dirty="0"/>
              <a:t>Pre-operational (2-7 years)</a:t>
            </a:r>
          </a:p>
          <a:p>
            <a:pPr marL="0" indent="0">
              <a:buNone/>
            </a:pPr>
            <a:r>
              <a:rPr lang="en-US" b="1" dirty="0"/>
              <a:t>Concrete operational (7-11 years)</a:t>
            </a:r>
          </a:p>
          <a:p>
            <a:pPr marL="0" indent="0">
              <a:buNone/>
            </a:pPr>
            <a:r>
              <a:rPr lang="en-US" b="1" dirty="0"/>
              <a:t>Formal operational (11 years +)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8040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Research activity: In pairs, search for and watch a short video of a baby interacting with a caregiver. Observe and note any verbal and non-verbal communication- these are primarily physical and / or repetitive.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Symbolic thought </a:t>
            </a:r>
            <a:r>
              <a:rPr lang="en-US" dirty="0"/>
              <a:t>is: </a:t>
            </a:r>
          </a:p>
          <a:p>
            <a:pPr marL="0" indent="0" algn="ctr">
              <a:buNone/>
            </a:pPr>
            <a:r>
              <a:rPr lang="en-US" dirty="0"/>
              <a:t>‘using words and images to represent objects and events in the world’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Egocentric</a:t>
            </a:r>
            <a:r>
              <a:rPr lang="en-US" dirty="0"/>
              <a:t> is: </a:t>
            </a:r>
          </a:p>
          <a:p>
            <a:pPr marL="0" indent="0" algn="ctr">
              <a:buNone/>
            </a:pPr>
            <a:r>
              <a:rPr lang="en-US" dirty="0"/>
              <a:t>‘the inability to see any point of view other than one’s own’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Animism</a:t>
            </a:r>
            <a:r>
              <a:rPr lang="en-US" dirty="0"/>
              <a:t> is: </a:t>
            </a:r>
          </a:p>
          <a:p>
            <a:pPr marL="0" indent="0" algn="ctr">
              <a:buNone/>
            </a:pPr>
            <a:r>
              <a:rPr lang="en-US" dirty="0"/>
              <a:t>‘the belief that non-living objects can think, feel, and behave like living beings’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E2444-D943-F788-8651-83BA2BA6D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30FA3F-97AD-4333-7BC8-F37CCE8DB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108800"/>
            <a:ext cx="9615510" cy="720000"/>
          </a:xfrm>
        </p:spPr>
        <p:txBody>
          <a:bodyPr>
            <a:noAutofit/>
          </a:bodyPr>
          <a:lstStyle/>
          <a:p>
            <a:r>
              <a:rPr lang="en-US" sz="3600" dirty="0"/>
              <a:t>Piaget’s stages of language development</a:t>
            </a:r>
            <a:endParaRPr lang="en-GB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A1315-42EB-132A-A634-AE7A58BB6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11599624" cy="45129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Working with a partner, identify and explain </a:t>
            </a:r>
            <a:r>
              <a:rPr lang="en-GB" sz="2800" b="1" dirty="0"/>
              <a:t>three</a:t>
            </a:r>
            <a:r>
              <a:rPr lang="en-GB" sz="2800" dirty="0"/>
              <a:t> features of the pre-operational stage of language development from the following scenario: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Lila is 5 years old. She uses a banana as a phone and pretends to speak to her grandmother. Lila’s dad says he is busy, and Lila says ‘but I want you to play with me!’ in an angry voice. At bedtime, Lila tells her toys ‘don’t be scared of the dark!’.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72143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Complete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of the exit ticket sentences and pass to your teacher:</a:t>
            </a:r>
          </a:p>
          <a:p>
            <a:pPr marL="0" indent="0" algn="ctr">
              <a:buNone/>
            </a:pPr>
            <a:r>
              <a:rPr lang="en-US" dirty="0"/>
              <a:t>‘Language develops in stages because…’</a:t>
            </a:r>
          </a:p>
          <a:p>
            <a:pPr marL="0" indent="0" algn="ctr">
              <a:buNone/>
            </a:pPr>
            <a:r>
              <a:rPr lang="en-US" dirty="0"/>
              <a:t>‘One thing I learned about the cognitive theory of language today is…’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7VPTP7ZE6X33-2020743336-744</_dlc_DocId>
    <_dlc_DocIdUrl xmlns="9ad1216b-cdc1-40e2-a0c2-94597fd44697">
      <Url>https://cambridgeorg.sharepoint.com/sites/cie/education/pd/Curriculum_Support/_layouts/15/DocIdRedir.aspx?ID=7VPTP7ZE6X33-2020743336-744</Url>
      <Description>7VPTP7ZE6X33-2020743336-744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f1f25e64-7226-490b-ade3-8cf84afff5d2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9ad1216b-cdc1-40e2-a0c2-94597fd44697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0E2D943C-7E12-4291-9FD7-34E6E58D35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612</TotalTime>
  <Words>372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Language schemas</vt:lpstr>
      <vt:lpstr>Key terms</vt:lpstr>
      <vt:lpstr>Piaget’s stages of development</vt:lpstr>
      <vt:lpstr>PowerPoint Presentation</vt:lpstr>
      <vt:lpstr>Key terms</vt:lpstr>
      <vt:lpstr>Piaget’s stages of language development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2026-06-29T09:16:32Z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b3ee0603-5dd4-4940-934e-7160f03ef96d</vt:lpwstr>
  </property>
</Properties>
</file>