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9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3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67A9B-2839-48DA-9A1E-245170964E61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FAB40-A95D-414C-B4F9-CA67EBF7FE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8981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591581-0ADF-470F-AAC7-05EDE80DB34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56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804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5963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/>
              <a:t>Lesson slides</a:t>
            </a:r>
            <a:br>
              <a:rPr lang="en-GB" sz="2800" b="1" dirty="0"/>
            </a:br>
            <a:r>
              <a:rPr lang="en-GB" sz="2600" dirty="0"/>
              <a:t>Topic: Exponential and L</a:t>
            </a:r>
            <a:r>
              <a:rPr lang="en-US" altLang="zh-CN" sz="2600" dirty="0" err="1"/>
              <a:t>ogarithmic</a:t>
            </a:r>
            <a:r>
              <a:rPr lang="en-US" altLang="zh-CN" sz="2600" dirty="0"/>
              <a:t> Function</a:t>
            </a:r>
            <a:br>
              <a:rPr lang="en-GB" sz="2600" dirty="0"/>
            </a:br>
            <a:r>
              <a:rPr lang="en-GB" sz="2600" dirty="0"/>
              <a:t>Lesson 1: Logarithm</a:t>
            </a:r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Version 1</a:t>
            </a:r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Summary of Exponents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E195AECD-C740-15C7-B2B3-621433714DE7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altLang="zh-CN" sz="2800" dirty="0"/>
                  <a:t>Multiplying the same base: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altLang="zh-CN" sz="2800" dirty="0">
                  <a:ea typeface="Cambria Math" panose="02040503050406030204" pitchFamily="18" charset="0"/>
                </a:endParaRPr>
              </a:p>
              <a:p>
                <a:r>
                  <a:rPr lang="en-US" altLang="zh-CN" sz="2800" dirty="0"/>
                  <a:t>Dividing the same base: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altLang="zh-CN" sz="2800" dirty="0">
                  <a:ea typeface="Cambria Math" panose="02040503050406030204" pitchFamily="18" charset="0"/>
                </a:endParaRPr>
              </a:p>
              <a:p>
                <a:r>
                  <a:rPr lang="en-US" altLang="zh-CN" sz="2800" dirty="0">
                    <a:ea typeface="Cambria Math" panose="02040503050406030204" pitchFamily="18" charset="0"/>
                  </a:rPr>
                  <a:t>Exponent of Exponent: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p>
                        </m:s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altLang="zh-CN" sz="2800" dirty="0">
                  <a:ea typeface="Cambria Math" panose="02040503050406030204" pitchFamily="18" charset="0"/>
                </a:endParaRPr>
              </a:p>
              <a:p>
                <a:r>
                  <a:rPr lang="en-US" altLang="zh-CN" sz="2800" dirty="0">
                    <a:ea typeface="Cambria Math" panose="02040503050406030204" pitchFamily="18" charset="0"/>
                  </a:rPr>
                  <a:t>Exponent of a product: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endParaRPr lang="en-US" altLang="zh-CN" sz="28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altLang="zh-CN" sz="2800" dirty="0">
                    <a:ea typeface="Cambria Math" panose="02040503050406030204" pitchFamily="18" charset="0"/>
                  </a:rPr>
                  <a:t>			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altLang="zh-CN" sz="28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𝑎𝑥</m:t>
                            </m:r>
                          </m:e>
                          <m:sup>
                            <m:r>
                              <a:rPr lang="en-US" altLang="zh-CN" sz="2800" i="1" dirty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p>
                        </m:sSup>
                        <m:r>
                          <a:rPr lang="en-US" altLang="zh-CN" sz="2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sz="2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CN" sz="28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p>
                      <m:sSupPr>
                        <m:ctrlPr>
                          <a:rPr lang="en-US" altLang="zh-CN" sz="2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8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𝑚𝑛</m:t>
                        </m:r>
                      </m:sup>
                    </m:sSup>
                  </m:oMath>
                </a14:m>
                <a:endParaRPr lang="en-US" altLang="zh-CN" sz="2800" dirty="0">
                  <a:ea typeface="Cambria Math" panose="02040503050406030204" pitchFamily="18" charset="0"/>
                </a:endParaRPr>
              </a:p>
              <a:p>
                <a:r>
                  <a:rPr lang="en-US" altLang="zh-CN" sz="2800" dirty="0"/>
                  <a:t>Zero Exponent: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altLang="zh-CN" sz="28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altLang="zh-CN" sz="280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, for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endParaRPr lang="en-US" altLang="zh-CN" sz="28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r>
                  <a:rPr lang="en-US" altLang="zh-CN" sz="2800" dirty="0"/>
                  <a:t>Negative Exponents: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p>
                        </m:sSup>
                      </m:den>
                    </m:f>
                  </m:oMath>
                </a14:m>
                <a:endParaRPr lang="en-US" altLang="zh-CN" sz="2800" dirty="0"/>
              </a:p>
              <a:p>
                <a:r>
                  <a:rPr lang="en-US" altLang="zh-CN" sz="2800" dirty="0"/>
                  <a:t>Fractional Exponents: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f>
                          <m:fPr>
                            <m:ctrlP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sup>
                    </m:sSup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f>
                              <m:fPr>
                                <m:ctrlPr>
                                  <a:rPr lang="en-US" altLang="zh-CN" sz="2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CN" sz="2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CN" sz="2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den>
                            </m:f>
                          </m:sup>
                        </m:s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altLang="zh-CN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ad>
                          <m:radPr>
                            <m:ctrlP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g>
                          <m:e>
                            <m:r>
                              <a:rPr lang="en-US" altLang="zh-CN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E195AECD-C740-15C7-B2B3-621433714D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952" t="-194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5964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id="{C24E5C7A-99C4-B819-3506-788A9AEC6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What is Logarithm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占位符 6">
                <a:extLst>
                  <a:ext uri="{FF2B5EF4-FFF2-40B4-BE49-F238E27FC236}">
                    <a16:creationId xmlns:a16="http://schemas.microsoft.com/office/drawing/2014/main" id="{F691B56A-7FB4-0274-1C06-2140DFD51388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altLang="zh-CN" sz="2800" dirty="0"/>
                  <a:t>, then 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f>
                          <m:f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sup>
                    </m:sSup>
                  </m:oMath>
                </a14:m>
                <a:endParaRPr lang="en-US" altLang="zh-CN" sz="2800" dirty="0"/>
              </a:p>
              <a:p>
                <a:r>
                  <a:rPr lang="en-US" altLang="zh-CN" sz="2800" dirty="0"/>
                  <a:t>Then, how do we represent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zh-CN" sz="2800" dirty="0"/>
                  <a:t>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altLang="zh-CN" sz="2800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altLang="zh-CN" sz="2800" dirty="0"/>
                  <a:t>?</a:t>
                </a:r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7" name="文本占位符 6">
                <a:extLst>
                  <a:ext uri="{FF2B5EF4-FFF2-40B4-BE49-F238E27FC236}">
                    <a16:creationId xmlns:a16="http://schemas.microsoft.com/office/drawing/2014/main" id="{F691B56A-7FB4-0274-1C06-2140DFD5138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9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14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AA0419-5C6E-37D7-2E7B-6DB31F01A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From Exponent to Logarithm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C104A711-4F96-177C-216C-E456B6D2D034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zh-CN" sz="28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func>
                  </m:oMath>
                </a14:m>
                <a:endParaRPr lang="en-US" altLang="zh-CN" sz="2800" dirty="0"/>
              </a:p>
              <a:p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altLang="zh-CN" sz="2800" dirty="0"/>
                  <a:t> is called </a:t>
                </a:r>
                <a:r>
                  <a:rPr lang="en-US" altLang="zh-CN" sz="2800" b="1" dirty="0">
                    <a:solidFill>
                      <a:srgbClr val="00B0F0"/>
                    </a:solidFill>
                  </a:rPr>
                  <a:t>exponential form</a:t>
                </a:r>
                <a:r>
                  <a:rPr lang="en-US" altLang="zh-CN" sz="2800" dirty="0"/>
                  <a:t> of the equation. </a:t>
                </a:r>
              </a:p>
              <a:p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zh-CN" sz="28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func>
                  </m:oMath>
                </a14:m>
                <a:r>
                  <a:rPr lang="en-US" altLang="zh-CN" sz="2800" dirty="0"/>
                  <a:t> is called </a:t>
                </a:r>
                <a:r>
                  <a:rPr lang="en-US" altLang="zh-CN" sz="2800" b="1" dirty="0">
                    <a:solidFill>
                      <a:srgbClr val="FFC000"/>
                    </a:solidFill>
                  </a:rPr>
                  <a:t>logarithmic form </a:t>
                </a:r>
                <a:r>
                  <a:rPr lang="en-US" altLang="zh-CN" sz="2800" dirty="0"/>
                  <a:t>of the equation. </a:t>
                </a:r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C104A711-4F96-177C-216C-E456B6D2D0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3143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EFF2FB-E613-FC34-3A31-BAF51690B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From Exponent to Logarithm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C5A44EC4-2A56-3F8D-7E5C-3F11C1C4F674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zh-CN" sz="28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altLang="zh-CN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altLang="zh-CN" sz="28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func>
                  </m:oMath>
                </a14:m>
                <a:endParaRPr lang="en-US" altLang="zh-CN" sz="2800" dirty="0"/>
              </a:p>
              <a:p>
                <a:r>
                  <a:rPr lang="en-US" altLang="zh-CN" sz="2800" dirty="0"/>
                  <a:t>In both exponent and logarithm, </a:t>
                </a:r>
                <a14:m>
                  <m:oMath xmlns:m="http://schemas.openxmlformats.org/officeDocument/2006/math">
                    <m:r>
                      <a:rPr lang="en-US" altLang="zh-CN" sz="280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zh-CN" sz="2800" dirty="0"/>
                  <a:t> is called </a:t>
                </a:r>
                <a:r>
                  <a:rPr lang="en-US" altLang="zh-CN" sz="2800" dirty="0">
                    <a:solidFill>
                      <a:srgbClr val="00B050"/>
                    </a:solidFill>
                  </a:rPr>
                  <a:t>base</a:t>
                </a:r>
                <a:r>
                  <a:rPr lang="en-US" altLang="zh-CN" sz="2800" dirty="0"/>
                  <a:t>.</a:t>
                </a:r>
              </a:p>
              <a:p>
                <a:r>
                  <a:rPr lang="en-US" altLang="zh-CN" sz="2800" dirty="0"/>
                  <a:t>In logarithm,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zh-CN" sz="2800" dirty="0"/>
                  <a:t> is called </a:t>
                </a:r>
                <a:r>
                  <a:rPr lang="en-US" altLang="zh-CN" sz="2800" dirty="0">
                    <a:solidFill>
                      <a:schemeClr val="accent2"/>
                    </a:solidFill>
                  </a:rPr>
                  <a:t>argument</a:t>
                </a:r>
                <a:r>
                  <a:rPr lang="en-US" altLang="zh-CN" sz="2800" dirty="0"/>
                  <a:t>. </a:t>
                </a:r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C5A44EC4-2A56-3F8D-7E5C-3F11C1C4F6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9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5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3D2E41-7612-D7FD-738C-1D10D74B4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DCE8FB63-0972-679E-E24B-FB9B248DA1B0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altLang="zh-CN" sz="2800" kern="1200" dirty="0">
                    <a:solidFill>
                      <a:srgbClr val="404040"/>
                    </a:solidFill>
                    <a:effectLst/>
                    <a:latin typeface="Calibri" panose="020F0502020204030204" pitchFamily="34" charset="0"/>
                    <a:ea typeface="+mn-ea"/>
                    <a:cs typeface="+mn-cs"/>
                  </a:rPr>
                  <a:t>Write the following exponents into logarithm</a:t>
                </a:r>
                <a:endParaRPr lang="en-US" altLang="zh-CN" sz="2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1" kern="1200" smtClean="0">
                          <a:solidFill>
                            <a:srgbClr val="404040"/>
                          </a:solidFill>
                          <a:effectLst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8</m:t>
                      </m:r>
                      <m:r>
                        <a:rPr lang="en-US" altLang="zh-CN" sz="2800" i="1" kern="1200">
                          <a:solidFill>
                            <a:srgbClr val="404040"/>
                          </a:solidFill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  <a:cs typeface="+mn-cs"/>
                        </a:rPr>
                        <m:t>=</m:t>
                      </m:r>
                      <m:sSup>
                        <m:sSupPr>
                          <m:ctrlPr>
                            <a:rPr lang="en-US" altLang="zh-CN" sz="2800" i="1" kern="1200">
                              <a:solidFill>
                                <a:srgbClr val="40404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+mn-cs"/>
                            </a:rPr>
                          </m:ctrlPr>
                        </m:sSupPr>
                        <m:e>
                          <m:r>
                            <a:rPr lang="en-US" altLang="zh-CN" sz="2800" b="0" i="1" kern="1200">
                              <a:solidFill>
                                <a:srgbClr val="40404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+mn-cs"/>
                            </a:rPr>
                            <m:t>2</m:t>
                          </m:r>
                        </m:e>
                        <m:sup>
                          <m:r>
                            <a:rPr lang="en-US" altLang="zh-CN" sz="2800" b="0" i="1" kern="1200">
                              <a:solidFill>
                                <a:srgbClr val="404040"/>
                              </a:solidFill>
                              <a:effectLst/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+mn-cs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altLang="zh-CN" sz="2800" dirty="0"/>
              </a:p>
              <a:p>
                <a:r>
                  <a:rPr lang="en-US" altLang="zh-CN" sz="2800" dirty="0"/>
                  <a:t>In this case, 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zh-CN" altLang="en-US" sz="2800" dirty="0"/>
                  <a:t> </a:t>
                </a:r>
                <a:r>
                  <a:rPr lang="en-US" altLang="zh-CN" sz="2800" dirty="0"/>
                  <a:t>is the base and 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zh-CN" altLang="en-US" sz="2800" dirty="0"/>
                  <a:t> </a:t>
                </a:r>
                <a:r>
                  <a:rPr lang="en-US" altLang="zh-CN" sz="2800" dirty="0"/>
                  <a:t>is the argument. </a:t>
                </a:r>
              </a:p>
              <a:p>
                <a:r>
                  <a:rPr lang="en-US" altLang="zh-CN" sz="2800" dirty="0"/>
                  <a:t>Therefore, this equation can be written as 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3=</m:t>
                    </m:r>
                    <m:func>
                      <m:func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zh-CN" sz="28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func>
                  </m:oMath>
                </a14:m>
                <a:r>
                  <a:rPr lang="en-US" altLang="zh-CN" sz="2800" dirty="0"/>
                  <a:t>.</a:t>
                </a:r>
                <a:endParaRPr lang="zh-CN" altLang="en-US" dirty="0"/>
              </a:p>
            </p:txBody>
          </p:sp>
        </mc:Choice>
        <mc:Fallback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DCE8FB63-0972-679E-E24B-FB9B248DA1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952" t="-183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271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8B0BDE-753D-3E6F-2849-EE5F51AF3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Basic Property of Logarithm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3FDC04AC-F3EA-6408-8EB2-656BF88E7598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altLang="zh-CN" sz="2800" dirty="0"/>
                  <a:t>Try to write the following Exponent form into Logarithm form: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altLang="zh-CN" sz="28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altLang="zh-CN" sz="28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zh-CN" altLang="en-US" dirty="0"/>
              </a:p>
            </p:txBody>
          </p:sp>
        </mc:Choice>
        <mc:Fallback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3FDC04AC-F3EA-6408-8EB2-656BF88E75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952" t="-194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1856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CFB363-DB43-F858-DEEA-F2EC79D81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Basic Property of Logarithm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678ECB52-7B26-181C-CC1F-3587DA22F705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func>
                      <m:funcPr>
                        <m:ctrlPr>
                          <a:rPr lang="en-US" altLang="zh-CN" sz="28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zh-CN" sz="28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zh-CN" sz="2800" b="0" i="0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altLang="zh-CN" sz="2800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altLang="zh-CN" sz="28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func>
                    <m:r>
                      <a:rPr lang="en-US" altLang="zh-CN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en-US" altLang="zh-CN" sz="2800" dirty="0">
                  <a:solidFill>
                    <a:schemeClr val="accent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func>
                      <m:funcPr>
                        <m:ctrlPr>
                          <a:rPr lang="en-US" altLang="zh-CN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zh-CN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zh-CN" sz="280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altLang="zh-CN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en-US" altLang="zh-CN" sz="28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func>
                    <m:r>
                      <a:rPr lang="en-US" altLang="zh-CN" sz="28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CN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altLang="zh-CN" sz="2800" b="0" i="1" dirty="0">
                  <a:solidFill>
                    <a:schemeClr val="accent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func>
                      <m:funcPr>
                        <m:ctrlPr>
                          <a:rPr lang="en-US" altLang="zh-CN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zh-CN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zh-CN" sz="280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altLang="zh-CN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altLang="zh-CN" sz="280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CN" sz="280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altLang="zh-CN" sz="2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altLang="zh-CN" sz="28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CN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en-US" altLang="zh-CN" sz="2800" dirty="0">
                  <a:solidFill>
                    <a:schemeClr val="accent1"/>
                  </a:solidFill>
                </a:endParaRPr>
              </a:p>
              <a:p>
                <a:endParaRPr lang="en-US" altLang="zh-CN" sz="2800" dirty="0"/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678ECB52-7B26-181C-CC1F-3587DA22F7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0464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C700E6-846E-908C-6E44-F3828D8BB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378741C3-5F71-F411-E169-BA1CD3F28121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altLang="zh-CN" sz="2800" dirty="0"/>
                  <a:t>Convert the argument into the exponent first. </a:t>
                </a: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zh-CN" sz="280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e>
                    </m:func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altLang="zh-CN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sSup>
                          <m:sSup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func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zh-CN" altLang="en-US" sz="2800" dirty="0"/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3" name="文本占位符 2">
                <a:extLst>
                  <a:ext uri="{FF2B5EF4-FFF2-40B4-BE49-F238E27FC236}">
                    <a16:creationId xmlns:a16="http://schemas.microsoft.com/office/drawing/2014/main" id="{378741C3-5F71-F411-E169-BA1CD3F281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952" t="-194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4441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7" ma:contentTypeDescription="Create a new document." ma:contentTypeScope="" ma:versionID="022f5e1d981b14d7005f3600e8ff7e4f">
  <xsd:schema xmlns:xsd="http://www.w3.org/2001/XMLSchema" xmlns:xs="http://www.w3.org/2001/XMLSchema" xmlns:p="http://schemas.microsoft.com/office/2006/metadata/properties" xmlns:ns2="9ad1216b-cdc1-40e2-a0c2-94597fd44697" xmlns:ns3="3fcf4a81-aca0-43b6-bff7-87efdc296efa" xmlns:ns4="7424b78e-8606-4fd1-9a19-b6b90bbc0a1b" targetNamespace="http://schemas.microsoft.com/office/2006/metadata/properties" ma:root="true" ma:fieldsID="f273b407d20b6eb33550fabe3d54ad2e" ns2:_="" ns3:_="" ns4:_="">
    <xsd:import namespace="9ad1216b-cdc1-40e2-a0c2-94597fd44697"/>
    <xsd:import namespace="3fcf4a81-aca0-43b6-bff7-87efdc296efa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lcf76f155ced4ddcb4097134ff3c332f" minOccurs="0"/>
                <xsd:element ref="ns4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cf4a81-aca0-43b6-bff7-87efdc296efa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7VPTP7ZE6X33-1933993375-2381</_dlc_DocId>
    <_dlc_DocIdUrl xmlns="9ad1216b-cdc1-40e2-a0c2-94597fd44697">
      <Url>https://cambridgeorg.sharepoint.com/sites/cie/education/pd/Curriculum_Support/_layouts/15/DocIdRedir.aspx?ID=7VPTP7ZE6X33-1933993375-2381</Url>
      <Description>7VPTP7ZE6X33-1933993375-2381</Description>
    </_dlc_DocIdUrl>
  </documentManagement>
</p:properties>
</file>

<file path=customXml/itemProps1.xml><?xml version="1.0" encoding="utf-8"?>
<ds:datastoreItem xmlns:ds="http://schemas.openxmlformats.org/officeDocument/2006/customXml" ds:itemID="{5176ED37-2AC3-4041-A380-28F8B5B4EB92}"/>
</file>

<file path=customXml/itemProps2.xml><?xml version="1.0" encoding="utf-8"?>
<ds:datastoreItem xmlns:ds="http://schemas.openxmlformats.org/officeDocument/2006/customXml" ds:itemID="{56BF3C31-B99C-476F-A166-A66546E10372}"/>
</file>

<file path=customXml/itemProps3.xml><?xml version="1.0" encoding="utf-8"?>
<ds:datastoreItem xmlns:ds="http://schemas.openxmlformats.org/officeDocument/2006/customXml" ds:itemID="{213B84CD-7CF8-4542-AC68-6C6089DA4E4D}"/>
</file>

<file path=customXml/itemProps4.xml><?xml version="1.0" encoding="utf-8"?>
<ds:datastoreItem xmlns:ds="http://schemas.openxmlformats.org/officeDocument/2006/customXml" ds:itemID="{52E7C5A4-38B8-46C7-B5D3-63719C1DA9E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</TotalTime>
  <Words>276</Words>
  <Application>Microsoft Office PowerPoint</Application>
  <PresentationFormat>宽屏</PresentationFormat>
  <Paragraphs>40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等线</vt:lpstr>
      <vt:lpstr>Arial</vt:lpstr>
      <vt:lpstr>Calibri</vt:lpstr>
      <vt:lpstr>Cambria Math</vt:lpstr>
      <vt:lpstr>Office Theme</vt:lpstr>
      <vt:lpstr>Lesson slides Topic: Exponential and Logarithmic Function Lesson 1: Logarithm</vt:lpstr>
      <vt:lpstr>Summary of Exponents</vt:lpstr>
      <vt:lpstr>What is Logarithm</vt:lpstr>
      <vt:lpstr>From Exponent to Logarithm</vt:lpstr>
      <vt:lpstr>From Exponent to Logarithm</vt:lpstr>
      <vt:lpstr>Example</vt:lpstr>
      <vt:lpstr>Basic Property of Logarithm</vt:lpstr>
      <vt:lpstr>Basic Property of Logarithm</vt:lpstr>
      <vt:lpstr>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Logarithm</dc:title>
  <dc:creator>Donnie Xia</dc:creator>
  <cp:lastModifiedBy>Zijian Xia</cp:lastModifiedBy>
  <cp:revision>57</cp:revision>
  <dcterms:created xsi:type="dcterms:W3CDTF">2018-09-18T01:23:58Z</dcterms:created>
  <dcterms:modified xsi:type="dcterms:W3CDTF">2025-04-02T06:19:31Z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_dlc_DocIdItemGuid">
    <vt:lpwstr>3e2f0dad-59b9-4a83-95c8-27073f528dc2</vt:lpwstr>
  </property>
</Properties>
</file>