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6" r:id="rId2"/>
    <p:sldId id="298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951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76" autoAdjust="0"/>
    <p:restoredTop sz="55617" autoAdjust="0"/>
  </p:normalViewPr>
  <p:slideViewPr>
    <p:cSldViewPr snapToGrid="0">
      <p:cViewPr varScale="1">
        <p:scale>
          <a:sx n="63" d="100"/>
          <a:sy n="63" d="100"/>
        </p:scale>
        <p:origin x="1878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Play video from Resource Plus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Prompts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&amp; key questions for this slide:</a:t>
            </a:r>
          </a:p>
          <a:p>
            <a:r>
              <a:rPr lang="en-GB" b="1" i="1" dirty="0"/>
              <a:t>What do we identify first?</a:t>
            </a:r>
          </a:p>
          <a:p>
            <a:r>
              <a:rPr lang="en-GB" dirty="0"/>
              <a:t>We need to determine if this is a quadratic in a function of </a:t>
            </a:r>
            <a:r>
              <a:rPr lang="en-GB" i="1" dirty="0"/>
              <a:t>x</a:t>
            </a:r>
            <a:r>
              <a:rPr lang="en-GB" dirty="0"/>
              <a:t>, so we should identify the functions of </a:t>
            </a:r>
            <a:r>
              <a:rPr lang="en-GB" i="1" dirty="0"/>
              <a:t>x</a:t>
            </a:r>
            <a:r>
              <a:rPr lang="en-GB" dirty="0"/>
              <a:t> we can see. </a:t>
            </a:r>
          </a:p>
          <a:p>
            <a:endParaRPr lang="en-GB" dirty="0"/>
          </a:p>
          <a:p>
            <a:r>
              <a:rPr lang="en-GB" b="1" i="1" dirty="0"/>
              <a:t>What do we do next?</a:t>
            </a:r>
          </a:p>
          <a:p>
            <a:r>
              <a:rPr lang="en-GB" dirty="0"/>
              <a:t>Once we have identified the functions of </a:t>
            </a:r>
            <a:r>
              <a:rPr lang="en-GB" i="1" dirty="0"/>
              <a:t>x</a:t>
            </a:r>
            <a:r>
              <a:rPr lang="en-GB" dirty="0"/>
              <a:t>, we determine if it is possible to write one as the square of the other. If it is, as it is in this case, then we have a quadratic equation in a function of </a:t>
            </a:r>
            <a:r>
              <a:rPr lang="en-GB" i="1" dirty="0"/>
              <a:t>x</a:t>
            </a:r>
            <a:r>
              <a:rPr lang="en-GB" dirty="0"/>
              <a:t>.</a:t>
            </a:r>
          </a:p>
          <a:p>
            <a:endParaRPr lang="en-GB" b="1" i="1" dirty="0"/>
          </a:p>
          <a:p>
            <a:r>
              <a:rPr lang="en-GB" b="1" i="1" dirty="0"/>
              <a:t>How can we “see” this quadratic function?</a:t>
            </a:r>
          </a:p>
          <a:p>
            <a:r>
              <a:rPr lang="en-GB" dirty="0"/>
              <a:t>If we make a substitution, using Y in the video, we can now see that the equation is a quadratic in Y.</a:t>
            </a:r>
          </a:p>
          <a:p>
            <a:endParaRPr lang="en-GB" b="1" dirty="0"/>
          </a:p>
          <a:p>
            <a:r>
              <a:rPr lang="en-GB" b="1" i="1" dirty="0"/>
              <a:t>What will be the main error students make?</a:t>
            </a:r>
          </a:p>
          <a:p>
            <a:r>
              <a:rPr lang="en-GB" dirty="0" smtClean="0"/>
              <a:t>Learners will </a:t>
            </a:r>
            <a:r>
              <a:rPr lang="en-GB" dirty="0"/>
              <a:t>forget to solve for </a:t>
            </a:r>
            <a:r>
              <a:rPr lang="en-GB" i="1" dirty="0"/>
              <a:t>x</a:t>
            </a:r>
            <a:r>
              <a:rPr lang="en-GB" dirty="0"/>
              <a:t> rather than solve for </a:t>
            </a:r>
            <a:r>
              <a:rPr lang="en-GB" i="0" dirty="0" smtClean="0"/>
              <a:t>Y</a:t>
            </a:r>
            <a:r>
              <a:rPr lang="en-GB" dirty="0" smtClean="0"/>
              <a:t>. </a:t>
            </a:r>
            <a:r>
              <a:rPr lang="en-GB" dirty="0"/>
              <a:t>You should highlight this, perhaps asking </a:t>
            </a:r>
            <a:r>
              <a:rPr lang="en-GB" dirty="0" smtClean="0"/>
              <a:t>learners why </a:t>
            </a:r>
            <a:r>
              <a:rPr lang="en-GB" dirty="0"/>
              <a:t>there is an additional line in this solution. If you are writing this out live, you could stop after the solution for </a:t>
            </a:r>
            <a:r>
              <a:rPr lang="en-GB" i="0" dirty="0" smtClean="0"/>
              <a:t>Y</a:t>
            </a:r>
            <a:r>
              <a:rPr lang="en-GB" dirty="0" smtClean="0"/>
              <a:t> </a:t>
            </a:r>
            <a:r>
              <a:rPr lang="en-GB" dirty="0"/>
              <a:t>and ask the question “Have we finished?”.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8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.cambridgeinternational.org/classroom/course/view.php?id=3487#section-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/>
              <a:t>Teacher tutorial</a:t>
            </a:r>
            <a:br>
              <a:rPr lang="en-GB" sz="2800" b="1" dirty="0"/>
            </a:br>
            <a:r>
              <a:rPr lang="en-GB" sz="2600" dirty="0"/>
              <a:t>Topic: </a:t>
            </a:r>
            <a:r>
              <a:rPr lang="en-GB" sz="2600" dirty="0" smtClean="0"/>
              <a:t>1.1 Quadratics </a:t>
            </a:r>
            <a:r>
              <a:rPr lang="en-GB" sz="2600" dirty="0"/>
              <a:t/>
            </a:r>
            <a:br>
              <a:rPr lang="en-GB" sz="2600" dirty="0"/>
            </a:br>
            <a:r>
              <a:rPr lang="en-GB" sz="2600" dirty="0"/>
              <a:t>Lesson </a:t>
            </a:r>
            <a:r>
              <a:rPr lang="en-GB" sz="2600" dirty="0" smtClean="0"/>
              <a:t>2: </a:t>
            </a:r>
            <a:r>
              <a:rPr lang="en-GB" sz="2600" dirty="0"/>
              <a:t>Solving quadratic equations</a:t>
            </a:r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/>
              <a:t>Version </a:t>
            </a:r>
            <a:r>
              <a:rPr lang="en-GB" sz="1400" b="1" dirty="0" smtClean="0"/>
              <a:t>1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Solving </a:t>
            </a:r>
            <a:r>
              <a:rPr lang="en-GB" dirty="0" smtClean="0"/>
              <a:t>quadratic </a:t>
            </a:r>
            <a:r>
              <a:rPr lang="en-GB" dirty="0"/>
              <a:t>equations in a function of </a:t>
            </a:r>
            <a:r>
              <a:rPr lang="en-GB" i="1" dirty="0" smtClean="0"/>
              <a:t>x</a:t>
            </a:r>
            <a:endParaRPr lang="en-GB" dirty="0"/>
          </a:p>
        </p:txBody>
      </p:sp>
      <p:pic>
        <p:nvPicPr>
          <p:cNvPr id="3" name="Picture 2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9654" y="1623760"/>
            <a:ext cx="4772691" cy="361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79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</TotalTime>
  <Words>214</Words>
  <Application>Microsoft Office PowerPoint</Application>
  <PresentationFormat>Widescreen</PresentationFormat>
  <Paragraphs>19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Teacher tutorial Topic: 1.1 Quadratics  Lesson 2: Solving quadratic equations</vt:lpstr>
      <vt:lpstr>Solving quadratic equations in a function of 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David Harrison</cp:lastModifiedBy>
  <cp:revision>91</cp:revision>
  <cp:lastPrinted>2018-01-14T21:28:16Z</cp:lastPrinted>
  <dcterms:created xsi:type="dcterms:W3CDTF">2018-01-14T21:11:47Z</dcterms:created>
  <dcterms:modified xsi:type="dcterms:W3CDTF">2019-02-20T15:07:08Z</dcterms:modified>
</cp:coreProperties>
</file>