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333" r:id="rId7"/>
    <p:sldId id="339" r:id="rId8"/>
    <p:sldId id="322" r:id="rId9"/>
    <p:sldId id="318" r:id="rId10"/>
    <p:sldId id="340" r:id="rId11"/>
    <p:sldId id="298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F3A253-0761-4F06-AA4A-26AA2B41871D}" v="2" dt="2026-04-01T10:03:06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undo custSel addSld delSld modSld">
      <pc:chgData name="Karolyn Feliciani" userId="4076af5d-4c02-40b8-bc9d-56f6c404e751" providerId="ADAL" clId="{099CAC30-79AE-4DCE-97A7-3B8E8A0057CB}" dt="2026-04-01T10:06:14.344" v="70" actId="20577"/>
      <pc:docMkLst>
        <pc:docMk/>
      </pc:docMkLst>
      <pc:sldChg chg="modSp mod">
        <pc:chgData name="Karolyn Feliciani" userId="4076af5d-4c02-40b8-bc9d-56f6c404e751" providerId="ADAL" clId="{099CAC30-79AE-4DCE-97A7-3B8E8A0057CB}" dt="2026-04-01T10:05:20.029" v="62" actId="120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10:05:20.029" v="62" actId="120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10:06:14.344" v="70" actId="20577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4-01T10:06:14.344" v="70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Karolyn Feliciani" userId="4076af5d-4c02-40b8-bc9d-56f6c404e751" providerId="ADAL" clId="{099CAC30-79AE-4DCE-97A7-3B8E8A0057CB}" dt="2026-04-01T10:04:28.537" v="37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099CAC30-79AE-4DCE-97A7-3B8E8A0057CB}" dt="2026-04-01T10:03:41.266" v="22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099CAC30-79AE-4DCE-97A7-3B8E8A0057CB}" dt="2026-04-01T10:03:57.577" v="26" actId="5793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099CAC30-79AE-4DCE-97A7-3B8E8A0057CB}" dt="2026-04-01T10:04:28.537" v="37" actId="20577"/>
          <ac:spMkLst>
            <pc:docMk/>
            <pc:sldMk cId="1800512821" sldId="318"/>
            <ac:spMk id="4" creationId="{9A018AB5-5AB3-1A79-2A5F-EF7EFBA72548}"/>
          </ac:spMkLst>
        </pc:spChg>
      </pc:sldChg>
      <pc:sldChg chg="modSp del mod">
        <pc:chgData name="Karolyn Feliciani" userId="4076af5d-4c02-40b8-bc9d-56f6c404e751" providerId="ADAL" clId="{099CAC30-79AE-4DCE-97A7-3B8E8A0057CB}" dt="2026-04-01T10:02:50.765" v="4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40:00.062" v="2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mod">
        <pc:chgData name="Karolyn Feliciani" userId="4076af5d-4c02-40b8-bc9d-56f6c404e751" providerId="ADAL" clId="{099CAC30-79AE-4DCE-97A7-3B8E8A0057CB}" dt="2026-04-01T10:03:25.738" v="20" actId="20577"/>
        <pc:sldMkLst>
          <pc:docMk/>
          <pc:sldMk cId="407915103" sldId="339"/>
        </pc:sldMkLst>
        <pc:spChg chg="mod">
          <ac:chgData name="Karolyn Feliciani" userId="4076af5d-4c02-40b8-bc9d-56f6c404e751" providerId="ADAL" clId="{099CAC30-79AE-4DCE-97A7-3B8E8A0057CB}" dt="2026-04-01T10:03:25.738" v="20" actId="20577"/>
          <ac:spMkLst>
            <pc:docMk/>
            <pc:sldMk cId="407915103" sldId="339"/>
            <ac:spMk id="3" creationId="{8C2FAE26-3E61-AB57-26C0-D34C92470405}"/>
          </ac:spMkLst>
        </pc:spChg>
      </pc:sldChg>
      <pc:sldChg chg="modSp mod">
        <pc:chgData name="Karolyn Feliciani" userId="4076af5d-4c02-40b8-bc9d-56f6c404e751" providerId="ADAL" clId="{099CAC30-79AE-4DCE-97A7-3B8E8A0057CB}" dt="2026-04-01T10:05:07.507" v="44" actId="255"/>
        <pc:sldMkLst>
          <pc:docMk/>
          <pc:sldMk cId="910237757" sldId="340"/>
        </pc:sldMkLst>
        <pc:spChg chg="mod">
          <ac:chgData name="Karolyn Feliciani" userId="4076af5d-4c02-40b8-bc9d-56f6c404e751" providerId="ADAL" clId="{099CAC30-79AE-4DCE-97A7-3B8E8A0057CB}" dt="2026-04-01T10:04:54.735" v="41" actId="255"/>
          <ac:spMkLst>
            <pc:docMk/>
            <pc:sldMk cId="910237757" sldId="340"/>
            <ac:spMk id="3" creationId="{0FB22DFE-E175-5F75-5E86-25FC751896DD}"/>
          </ac:spMkLst>
        </pc:spChg>
        <pc:spChg chg="mod">
          <ac:chgData name="Karolyn Feliciani" userId="4076af5d-4c02-40b8-bc9d-56f6c404e751" providerId="ADAL" clId="{099CAC30-79AE-4DCE-97A7-3B8E8A0057CB}" dt="2026-04-01T10:05:07.507" v="44" actId="255"/>
          <ac:spMkLst>
            <pc:docMk/>
            <pc:sldMk cId="910237757" sldId="340"/>
            <ac:spMk id="4" creationId="{0C5F6C75-D155-7C0E-EF50-10FFF9E57FD0}"/>
          </ac:spMkLst>
        </pc:spChg>
      </pc:sldChg>
      <pc:sldChg chg="modSp add mod">
        <pc:chgData name="Karolyn Feliciani" userId="4076af5d-4c02-40b8-bc9d-56f6c404e751" providerId="ADAL" clId="{099CAC30-79AE-4DCE-97A7-3B8E8A0057CB}" dt="2026-04-01T10:03:11.531" v="12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10:03:11.531" v="12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the key terms associated with validity and reliability</a:t>
            </a:r>
          </a:p>
          <a:p>
            <a:r>
              <a:rPr lang="en-GB" dirty="0"/>
              <a:t>Apply knowledge of validity and reliability to assessment questions</a:t>
            </a:r>
          </a:p>
          <a:p>
            <a:r>
              <a:rPr lang="en-GB" dirty="0"/>
              <a:t>Explain how validity and reliability affect research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Correct each of the following statements to make them correct: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study is valid if it gives the same results every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Objectivity means personal opinions influence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Inter-rater reliability is when different observers agree on what they see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Reliability means results are accurate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9B5A3-C109-A6D5-F592-8A651F88C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5BBBC2-EAFB-4B6A-5AB9-B6A4D359C3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FAE26-3E61-AB57-26C0-D34C9247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activity answers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6A10D-C1AE-05EB-C815-4C09E99DB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 study is </a:t>
            </a:r>
            <a:r>
              <a:rPr lang="en-US" b="1" dirty="0"/>
              <a:t>reliable</a:t>
            </a:r>
            <a:r>
              <a:rPr lang="en-US" dirty="0"/>
              <a:t> if it gives the same results every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Subjectivity</a:t>
            </a:r>
            <a:r>
              <a:rPr lang="en-US" dirty="0"/>
              <a:t> means personal opinions influence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Inter-observer</a:t>
            </a:r>
            <a:r>
              <a:rPr lang="en-US" dirty="0"/>
              <a:t> reliability is when different observers agree on what they see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Validity</a:t>
            </a:r>
            <a:r>
              <a:rPr lang="en-US" dirty="0"/>
              <a:t> means results are accurate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1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 revision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GB" dirty="0" err="1"/>
              <a:t>reate</a:t>
            </a:r>
            <a:r>
              <a:rPr lang="en-GB" dirty="0"/>
              <a:t> flashcards with definitions of each for the following terms. Use these to test yourself or your partner: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dirty="0"/>
              <a:t>Validity </a:t>
            </a:r>
          </a:p>
          <a:p>
            <a:pPr marL="0" indent="0">
              <a:buNone/>
            </a:pPr>
            <a:r>
              <a:rPr lang="en-US" b="1" dirty="0"/>
              <a:t>Reliability </a:t>
            </a:r>
          </a:p>
          <a:p>
            <a:pPr marL="0" indent="0">
              <a:buNone/>
            </a:pPr>
            <a:r>
              <a:rPr lang="en-US" b="1" dirty="0"/>
              <a:t>Subjectivity </a:t>
            </a:r>
          </a:p>
          <a:p>
            <a:pPr marL="0" indent="0">
              <a:buNone/>
            </a:pPr>
            <a:r>
              <a:rPr lang="en-US" b="1" dirty="0"/>
              <a:t>Objectivity </a:t>
            </a:r>
          </a:p>
          <a:p>
            <a:pPr marL="0" indent="0">
              <a:buNone/>
            </a:pPr>
            <a:r>
              <a:rPr lang="en-US" b="1" dirty="0"/>
              <a:t>Inter-rater reliability </a:t>
            </a:r>
          </a:p>
          <a:p>
            <a:pPr marL="0" indent="0">
              <a:buNone/>
            </a:pPr>
            <a:r>
              <a:rPr lang="en-US" b="1" dirty="0"/>
              <a:t>Inter-observer reliability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Two observers record aggressive behaviour in a playground and produce very similar results.</a:t>
            </a:r>
          </a:p>
          <a:p>
            <a:pPr marL="457200" indent="-457200">
              <a:buAutoNum type="alphaLcParenR"/>
            </a:pPr>
            <a:r>
              <a:rPr lang="en-US" dirty="0"/>
              <a:t>Name the type of reliability shown.</a:t>
            </a:r>
          </a:p>
          <a:p>
            <a:pPr marL="0" indent="0">
              <a:buNone/>
            </a:pPr>
            <a:r>
              <a:rPr lang="en-US" dirty="0"/>
              <a:t>(1 mark)</a:t>
            </a:r>
          </a:p>
          <a:p>
            <a:pPr marL="0" indent="0">
              <a:buNone/>
            </a:pPr>
            <a:r>
              <a:rPr lang="en-US" dirty="0"/>
              <a:t>b) Explain why this improves the study. (2 marks)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A teacher marks essays using her personal opinion of what makes a ‘good answer’.</a:t>
            </a:r>
          </a:p>
          <a:p>
            <a:pPr marL="457200" indent="-457200">
              <a:buAutoNum type="alphaLcParenR"/>
            </a:pPr>
            <a:r>
              <a:rPr lang="en-US" dirty="0"/>
              <a:t>Identify whether this is subjective or objective. (1 mark)</a:t>
            </a:r>
          </a:p>
          <a:p>
            <a:pPr marL="457200" indent="-457200">
              <a:buAutoNum type="alphaLcParenR"/>
            </a:pPr>
            <a:r>
              <a:rPr lang="en-US" dirty="0"/>
              <a:t>Explain how this could affect reliability. (2 marks)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6A162-F290-17E7-1CBE-7DC08927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A4CA-094D-EC04-6B88-5DDAE32A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GB" dirty="0" err="1"/>
              <a:t>ssessment</a:t>
            </a:r>
            <a:r>
              <a:rPr lang="en-GB" dirty="0"/>
              <a:t>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2DFE-E175-5F75-5E86-25FC751896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</a:t>
            </a:r>
          </a:p>
          <a:p>
            <a:pPr marL="0" indent="0">
              <a:buNone/>
            </a:pPr>
            <a:r>
              <a:rPr lang="en-US" dirty="0"/>
              <a:t>a) Inter-observer</a:t>
            </a:r>
          </a:p>
          <a:p>
            <a:pPr marL="0" indent="0">
              <a:buNone/>
            </a:pPr>
            <a:r>
              <a:rPr lang="en-US" dirty="0"/>
              <a:t>b) Shows results are consistent and not affected by individual observer bias/ which lowers reliability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F6C75-D155-7C0E-EF50-10FFF9E57FD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2. </a:t>
            </a:r>
          </a:p>
          <a:p>
            <a:pPr marL="457200" indent="-457200">
              <a:buAutoNum type="alphaLcParenR"/>
            </a:pPr>
            <a:r>
              <a:rPr lang="en-US" dirty="0"/>
              <a:t>Subjective </a:t>
            </a:r>
          </a:p>
          <a:p>
            <a:pPr marL="457200" indent="-457200">
              <a:buAutoNum type="alphaLcParenR"/>
            </a:pPr>
            <a:r>
              <a:rPr lang="en-US" dirty="0"/>
              <a:t>Personal opinions may change or be different from other markers. The same essay may receive different marks if marked again or by a different person</a:t>
            </a:r>
          </a:p>
          <a:p>
            <a:pPr marL="457200" indent="-457200">
              <a:buAutoNum type="alphaL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237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Write a short assessment question in pairs about either reliability or validity. Swap with another pair and discuss the answers.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892" y="997527"/>
            <a:ext cx="10993582" cy="5548745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Check your understanding</a:t>
            </a:r>
          </a:p>
          <a:p>
            <a:endParaRPr lang="en-GB" dirty="0"/>
          </a:p>
          <a:p>
            <a:pPr algn="l"/>
            <a:r>
              <a:rPr lang="en-US" sz="3500" dirty="0">
                <a:latin typeface="Georgia" panose="02040502050405020303" pitchFamily="18" charset="0"/>
              </a:rPr>
              <a:t>Either:</a:t>
            </a:r>
          </a:p>
          <a:p>
            <a:pPr algn="l"/>
            <a:r>
              <a:rPr lang="en-US" sz="3500" dirty="0">
                <a:latin typeface="Georgia" panose="02040502050405020303" pitchFamily="18" charset="0"/>
              </a:rPr>
              <a:t>Write a one sentence definition of validity </a:t>
            </a:r>
          </a:p>
          <a:p>
            <a:pPr algn="l"/>
            <a:r>
              <a:rPr lang="en-US" sz="3500" dirty="0">
                <a:latin typeface="Georgia" panose="02040502050405020303" pitchFamily="18" charset="0"/>
              </a:rPr>
              <a:t>or reliability.</a:t>
            </a:r>
          </a:p>
          <a:p>
            <a:pPr algn="l"/>
            <a:endParaRPr lang="en-US" sz="3500" dirty="0">
              <a:latin typeface="Georgia" panose="02040502050405020303" pitchFamily="18" charset="0"/>
            </a:endParaRPr>
          </a:p>
          <a:p>
            <a:pPr algn="l"/>
            <a:r>
              <a:rPr lang="en-US" sz="3500" dirty="0">
                <a:latin typeface="Georgia" panose="02040502050405020303" pitchFamily="18" charset="0"/>
              </a:rPr>
              <a:t>Or: </a:t>
            </a:r>
          </a:p>
          <a:p>
            <a:pPr algn="l"/>
            <a:r>
              <a:rPr lang="en-US" sz="3500" dirty="0">
                <a:latin typeface="Georgia" panose="02040502050405020303" pitchFamily="18" charset="0"/>
              </a:rPr>
              <a:t>Explain the difference between subjectivity and objectivity in one sentence.</a:t>
            </a:r>
            <a:endParaRPr lang="en-GB" sz="3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7VPTP7ZE6X33-2020743336-608</_dlc_DocId>
    <_dlc_DocIdUrl xmlns="9ad1216b-cdc1-40e2-a0c2-94597fd44697">
      <Url>https://cambridgeorg.sharepoint.com/sites/cie/education/pd/Curriculum_Support/_layouts/15/DocIdRedir.aspx?ID=7VPTP7ZE6X33-2020743336-608</Url>
      <Description>7VPTP7ZE6X33-2020743336-608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0FD36DE-96B5-4F91-8FB0-F49AE3C51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374</TotalTime>
  <Words>331</Words>
  <Application>Microsoft Office PowerPoint</Application>
  <PresentationFormat>Widescreen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Starter activity</vt:lpstr>
      <vt:lpstr>Starter activity answers</vt:lpstr>
      <vt:lpstr>Key terms revision</vt:lpstr>
      <vt:lpstr>Assessment practice</vt:lpstr>
      <vt:lpstr>Assessment practice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8</cp:revision>
  <dcterms:created xsi:type="dcterms:W3CDTF">2023-10-09T12:44:25Z</dcterms:created>
  <dcterms:modified xsi:type="dcterms:W3CDTF">2026-04-01T10:06:18Z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e02497be-f67b-4246-9c4e-2ed1a3d101ec</vt:lpwstr>
  </property>
</Properties>
</file>