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96" r:id="rId2"/>
    <p:sldId id="299" r:id="rId3"/>
    <p:sldId id="300" r:id="rId4"/>
    <p:sldId id="301" r:id="rId5"/>
    <p:sldId id="302" r:id="rId6"/>
  </p:sldIdLst>
  <p:sldSz cx="12192000" cy="6858000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1951"/>
    <a:srgbClr val="0033CC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783" autoAdjust="0"/>
    <p:restoredTop sz="81034" autoAdjust="0"/>
  </p:normalViewPr>
  <p:slideViewPr>
    <p:cSldViewPr snapToGrid="0">
      <p:cViewPr varScale="1">
        <p:scale>
          <a:sx n="91" d="100"/>
          <a:sy n="91" d="100"/>
        </p:scale>
        <p:origin x="1626" y="7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F6DA5C-4951-490A-806D-C6E233A1CCC4}" type="datetimeFigureOut">
              <a:rPr lang="en-GB" smtClean="0"/>
              <a:t>29/01/2019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821238"/>
            <a:ext cx="5510213" cy="39449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2075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591581-0ADF-470F-AAC7-05EDE80DB3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0633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591581-0ADF-470F-AAC7-05EDE80DB34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92778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591581-0ADF-470F-AAC7-05EDE80DB34F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72897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591581-0ADF-470F-AAC7-05EDE80DB34F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72897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GB" b="0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Use the factors to set up two linear equations</a:t>
                </a:r>
                <a:r>
                  <a:rPr lang="en-GB" b="1" baseline="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b="1" baseline="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When solving cot </a:t>
                </a:r>
                <a:r>
                  <a:rPr lang="el-GR" b="1" i="1" baseline="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θ</a:t>
                </a:r>
                <a:r>
                  <a:rPr lang="en-GB" b="1" i="1" baseline="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GB" b="1" i="0" baseline="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0 ensure both solutions for </a:t>
                </a:r>
                <a:r>
                  <a:rPr lang="en-GB" sz="1200" b="0" i="0" smtClean="0">
                    <a:latin typeface="Cambria Math"/>
                    <a:ea typeface="Times New Roman"/>
                    <a:cs typeface="Times New Roman"/>
                  </a:rPr>
                  <a:t>0</a:t>
                </a:r>
                <a:r>
                  <a:rPr lang="en-GB" sz="1200" i="0">
                    <a:latin typeface="Cambria Math"/>
                    <a:ea typeface="Cambria Math"/>
                    <a:cs typeface="Times New Roman"/>
                  </a:rPr>
                  <a:t>°</a:t>
                </a:r>
                <a:r>
                  <a:rPr lang="en-GB" sz="1200" b="0" i="0" smtClean="0">
                    <a:latin typeface="Cambria Math"/>
                    <a:ea typeface="Cambria Math"/>
                    <a:cs typeface="Times New Roman"/>
                  </a:rPr>
                  <a:t>≤𝜃&lt;360°</a:t>
                </a:r>
                <a:r>
                  <a:rPr lang="en-GB" sz="1200" b="0" i="0" smtClean="0">
                    <a:latin typeface="Cambria Math"/>
                    <a:ea typeface="Cambria Math"/>
                    <a:cs typeface="Times New Roman"/>
                  </a:rPr>
                  <a:t> </a:t>
                </a:r>
                <a:r>
                  <a:rPr lang="en-GB" b="1" dirty="0" smtClean="0"/>
                  <a:t>are found.</a:t>
                </a:r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b="1" dirty="0" smtClean="0"/>
                  <a:t>You may wish to practice using the CAST diagram or graphs to ensure all solutions within the required interval</a:t>
                </a:r>
                <a:r>
                  <a:rPr lang="en-GB" b="1" baseline="0" dirty="0" smtClean="0"/>
                  <a:t> are found.</a:t>
                </a:r>
                <a:endParaRPr lang="en-GB" b="1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591581-0ADF-470F-AAC7-05EDE80DB34F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72897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591581-0ADF-470F-AAC7-05EDE80DB34F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72897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439" y="451912"/>
            <a:ext cx="4046220" cy="650471"/>
          </a:xfrm>
          <a:prstGeom prst="rect">
            <a:avLst/>
          </a:prstGeom>
        </p:spPr>
      </p:pic>
      <p:pic>
        <p:nvPicPr>
          <p:cNvPr id="13" name="Picture 12"/>
          <p:cNvPicPr/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1511" y="6168533"/>
            <a:ext cx="1292225" cy="44958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836964" y="3117570"/>
            <a:ext cx="3913001" cy="273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8230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12192000" cy="900000"/>
          </a:xfrm>
          <a:prstGeom prst="rect">
            <a:avLst/>
          </a:prstGeom>
          <a:solidFill>
            <a:srgbClr val="E21951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endParaRPr lang="en-GB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11C3206-257D-4762-B461-A249DF0C7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788" y="173140"/>
            <a:ext cx="11524932" cy="55372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2800" b="1" i="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331788" y="1270000"/>
            <a:ext cx="11525250" cy="53244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998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37876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 idx="4294967295"/>
          </p:nvPr>
        </p:nvSpPr>
        <p:spPr>
          <a:xfrm>
            <a:off x="1053296" y="1733703"/>
            <a:ext cx="10803424" cy="1958619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ts val="3500"/>
              </a:lnSpc>
            </a:pPr>
            <a:r>
              <a:rPr lang="en-GB" sz="2800" b="1" dirty="0" smtClean="0"/>
              <a:t>Lesson slides</a:t>
            </a:r>
            <a:r>
              <a:rPr lang="en-GB" sz="2800" b="1" dirty="0" smtClean="0"/>
              <a:t/>
            </a:r>
            <a:br>
              <a:rPr lang="en-GB" sz="2800" b="1" dirty="0" smtClean="0"/>
            </a:br>
            <a:r>
              <a:rPr lang="en-GB" sz="2600" dirty="0" smtClean="0"/>
              <a:t>Topic: 2.3 Trigonometry</a:t>
            </a:r>
            <a:br>
              <a:rPr lang="en-GB" sz="2600" dirty="0" smtClean="0"/>
            </a:br>
            <a:r>
              <a:rPr lang="en-GB" sz="2600" dirty="0" smtClean="0"/>
              <a:t>Lesson </a:t>
            </a:r>
            <a:r>
              <a:rPr lang="en-GB" sz="2600" dirty="0"/>
              <a:t>1</a:t>
            </a:r>
            <a:r>
              <a:rPr lang="en-GB" sz="2600" dirty="0" smtClean="0"/>
              <a:t>: Solving Trigonometric Equations</a:t>
            </a:r>
            <a:endParaRPr lang="en-GB" sz="2600" dirty="0"/>
          </a:p>
        </p:txBody>
      </p:sp>
      <p:sp>
        <p:nvSpPr>
          <p:cNvPr id="9" name="Title 7"/>
          <p:cNvSpPr txBox="1">
            <a:spLocks/>
          </p:cNvSpPr>
          <p:nvPr/>
        </p:nvSpPr>
        <p:spPr>
          <a:xfrm>
            <a:off x="1053296" y="6261336"/>
            <a:ext cx="1005068" cy="266785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GB" sz="1400" b="1" dirty="0" smtClean="0"/>
              <a:t>Version 1</a:t>
            </a:r>
            <a:endParaRPr lang="en-GB" sz="1400" b="1" dirty="0"/>
          </a:p>
        </p:txBody>
      </p:sp>
    </p:spTree>
    <p:extLst>
      <p:ext uri="{BB962C8B-B14F-4D97-AF65-F5344CB8AC3E}">
        <p14:creationId xmlns:p14="http://schemas.microsoft.com/office/powerpoint/2010/main" val="4183809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Trigonometric Equations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1147483" y="1712183"/>
                <a:ext cx="9897035" cy="31085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GB" sz="2800" dirty="0" smtClean="0">
                    <a:latin typeface="Arial"/>
                    <a:ea typeface="Times New Roman"/>
                    <a:cs typeface="Times New Roman"/>
                  </a:rPr>
                  <a:t>Solve </a:t>
                </a:r>
              </a:p>
              <a:p>
                <a:pPr algn="ctr"/>
                <a:endParaRPr lang="en-GB" sz="2800" dirty="0" smtClean="0">
                  <a:latin typeface="Arial"/>
                  <a:ea typeface="Times New Roman"/>
                  <a:cs typeface="Times New Roman"/>
                </a:endParaRPr>
              </a:p>
              <a:p>
                <a:pPr algn="ctr"/>
                <a14:m>
                  <m:oMath xmlns:m="http://schemas.openxmlformats.org/officeDocument/2006/math">
                    <m:func>
                      <m:funcPr>
                        <m:ctrlPr>
                          <a:rPr lang="en-GB" sz="2800" b="0" i="1" smtClean="0">
                            <a:latin typeface="Cambria Math" panose="02040503050406030204" pitchFamily="18" charset="0"/>
                            <a:ea typeface="Times New Roman"/>
                            <a:cs typeface="Times New Roman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2800" b="0" i="0" smtClean="0">
                            <a:latin typeface="Cambria Math"/>
                            <a:ea typeface="Times New Roman"/>
                            <a:cs typeface="Times New Roman"/>
                          </a:rPr>
                          <m:t>cot</m:t>
                        </m:r>
                      </m:fName>
                      <m:e>
                        <m:r>
                          <a:rPr lang="en-GB" sz="2800" b="0" i="1" smtClean="0">
                            <a:latin typeface="Cambria Math"/>
                            <a:ea typeface="Cambria Math"/>
                            <a:cs typeface="Times New Roman"/>
                          </a:rPr>
                          <m:t>𝜃</m:t>
                        </m:r>
                        <m:func>
                          <m:funcPr>
                            <m:ctrlPr>
                              <a:rPr lang="en-GB" sz="2800" b="0" i="1" smtClean="0">
                                <a:latin typeface="Cambria Math" panose="02040503050406030204" pitchFamily="18" charset="0"/>
                                <a:ea typeface="Cambria Math"/>
                                <a:cs typeface="Times New Roman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2800" b="0" i="0" smtClean="0">
                                <a:latin typeface="Cambria Math"/>
                                <a:ea typeface="Cambria Math"/>
                                <a:cs typeface="Times New Roman"/>
                              </a:rPr>
                              <m:t>cosec</m:t>
                            </m:r>
                          </m:fName>
                          <m:e>
                            <m:r>
                              <a:rPr lang="en-GB" sz="2800" b="0" i="1" smtClean="0">
                                <a:latin typeface="Cambria Math"/>
                                <a:ea typeface="Cambria Math"/>
                                <a:cs typeface="Times New Roman"/>
                              </a:rPr>
                              <m:t>𝜃</m:t>
                            </m:r>
                            <m:r>
                              <a:rPr lang="en-GB" sz="2800" b="0" i="1" smtClean="0">
                                <a:latin typeface="Cambria Math"/>
                                <a:ea typeface="Cambria Math"/>
                                <a:cs typeface="Times New Roman"/>
                              </a:rPr>
                              <m:t>=−4</m:t>
                            </m:r>
                            <m:func>
                              <m:funcPr>
                                <m:ctrlPr>
                                  <a:rPr lang="en-GB" sz="2800" b="0" i="1" smtClean="0">
                                    <a:latin typeface="Cambria Math" panose="02040503050406030204" pitchFamily="18" charset="0"/>
                                    <a:ea typeface="Cambria Math"/>
                                    <a:cs typeface="Times New Roman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GB" sz="2800" b="0" i="0" smtClean="0">
                                    <a:latin typeface="Cambria Math"/>
                                    <a:ea typeface="Cambria Math"/>
                                    <a:cs typeface="Times New Roman"/>
                                  </a:rPr>
                                  <m:t>cot</m:t>
                                </m:r>
                              </m:fName>
                              <m:e>
                                <m:r>
                                  <a:rPr lang="en-GB" sz="2800" b="0" i="1" smtClean="0">
                                    <a:latin typeface="Cambria Math"/>
                                    <a:ea typeface="Cambria Math"/>
                                    <a:cs typeface="Times New Roman"/>
                                  </a:rPr>
                                  <m:t>𝜃</m:t>
                                </m:r>
                              </m:e>
                            </m:func>
                          </m:e>
                        </m:func>
                      </m:e>
                    </m:func>
                  </m:oMath>
                </a14:m>
                <a:r>
                  <a:rPr lang="en-GB" sz="2800" dirty="0" smtClean="0">
                    <a:latin typeface="Arial"/>
                    <a:ea typeface="Times New Roman"/>
                    <a:cs typeface="Times New Roman"/>
                  </a:rPr>
                  <a:t> </a:t>
                </a:r>
              </a:p>
              <a:p>
                <a:pPr algn="ctr"/>
                <a:endParaRPr lang="en-GB" sz="2800" dirty="0" smtClean="0">
                  <a:latin typeface="Arial"/>
                  <a:ea typeface="Times New Roman"/>
                  <a:cs typeface="Times New Roman"/>
                </a:endParaRPr>
              </a:p>
              <a:p>
                <a:pPr algn="ctr"/>
                <a:r>
                  <a:rPr lang="en-GB" sz="2800" dirty="0" smtClean="0">
                    <a:latin typeface="Arial"/>
                    <a:ea typeface="Times New Roman"/>
                    <a:cs typeface="Times New Roman"/>
                  </a:rPr>
                  <a:t>in the interval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/>
                        <a:ea typeface="Times New Roman"/>
                        <a:cs typeface="Times New Roman"/>
                      </a:rPr>
                      <m:t>0</m:t>
                    </m:r>
                    <m:r>
                      <a:rPr lang="en-GB" sz="2800" i="1">
                        <a:latin typeface="Cambria Math"/>
                        <a:ea typeface="Cambria Math"/>
                        <a:cs typeface="Times New Roman"/>
                      </a:rPr>
                      <m:t>°</m:t>
                    </m:r>
                    <m:r>
                      <a:rPr lang="en-GB" sz="2800" b="0" i="1" smtClean="0">
                        <a:latin typeface="Cambria Math"/>
                        <a:ea typeface="Cambria Math"/>
                        <a:cs typeface="Times New Roman"/>
                      </a:rPr>
                      <m:t>≤</m:t>
                    </m:r>
                    <m:r>
                      <a:rPr lang="en-GB" sz="2800" b="0" i="1" smtClean="0">
                        <a:latin typeface="Cambria Math"/>
                        <a:ea typeface="Cambria Math"/>
                        <a:cs typeface="Times New Roman"/>
                      </a:rPr>
                      <m:t>𝜃</m:t>
                    </m:r>
                    <m:r>
                      <a:rPr lang="en-GB" sz="2800" b="0" i="1" smtClean="0">
                        <a:latin typeface="Cambria Math"/>
                        <a:ea typeface="Cambria Math"/>
                        <a:cs typeface="Times New Roman"/>
                      </a:rPr>
                      <m:t>&lt;360°.</m:t>
                    </m:r>
                  </m:oMath>
                </a14:m>
                <a:endParaRPr lang="en-GB" sz="2800" b="0" dirty="0" smtClean="0">
                  <a:latin typeface="Arial"/>
                  <a:ea typeface="Cambria Math"/>
                  <a:cs typeface="Times New Roman"/>
                </a:endParaRPr>
              </a:p>
              <a:p>
                <a:pPr algn="ctr"/>
                <a:endParaRPr lang="en-GB" sz="2800" b="0" dirty="0" smtClean="0">
                  <a:latin typeface="Arial"/>
                  <a:ea typeface="Cambria Math"/>
                  <a:cs typeface="Times New Roman"/>
                </a:endParaRPr>
              </a:p>
              <a:p>
                <a:pPr algn="ctr"/>
                <a:r>
                  <a:rPr lang="en-GB" sz="2800" dirty="0">
                    <a:latin typeface="Arial"/>
                    <a:ea typeface="Times New Roman"/>
                    <a:cs typeface="Times New Roman"/>
                  </a:rPr>
                  <a:t>Give your answers to 1 decimal place.</a:t>
                </a:r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7483" y="1712183"/>
                <a:ext cx="9897035" cy="3108543"/>
              </a:xfrm>
              <a:prstGeom prst="rect">
                <a:avLst/>
              </a:prstGeom>
              <a:blipFill rotWithShape="1">
                <a:blip r:embed="rId3"/>
                <a:stretch>
                  <a:fillRect t="-1961" b="-451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37595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Trigonometric Equations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331200" y="1270800"/>
                <a:ext cx="11654116" cy="397031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sz="2800" i="1">
                              <a:latin typeface="Cambria Math" panose="02040503050406030204" pitchFamily="18" charset="0"/>
                              <a:ea typeface="Times New Roman"/>
                              <a:cs typeface="Times New Roman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sz="2800">
                              <a:latin typeface="Cambria Math"/>
                              <a:ea typeface="Times New Roman"/>
                              <a:cs typeface="Times New Roman"/>
                            </a:rPr>
                            <m:t>cot</m:t>
                          </m:r>
                        </m:fName>
                        <m:e>
                          <m:r>
                            <a:rPr lang="en-GB" sz="2800" i="1">
                              <a:latin typeface="Cambria Math"/>
                              <a:ea typeface="Cambria Math"/>
                              <a:cs typeface="Times New Roman"/>
                            </a:rPr>
                            <m:t>𝜃</m:t>
                          </m:r>
                          <m:func>
                            <m:funcPr>
                              <m:ctrlPr>
                                <a:rPr lang="en-GB" sz="2800" i="1">
                                  <a:latin typeface="Cambria Math" panose="02040503050406030204" pitchFamily="18" charset="0"/>
                                  <a:ea typeface="Cambria Math"/>
                                  <a:cs typeface="Times New Roman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 sz="2800">
                                  <a:latin typeface="Cambria Math"/>
                                  <a:ea typeface="Cambria Math"/>
                                  <a:cs typeface="Times New Roman"/>
                                </a:rPr>
                                <m:t>cosec</m:t>
                              </m:r>
                            </m:fName>
                            <m:e>
                              <m:r>
                                <a:rPr lang="en-GB" sz="2800" i="1">
                                  <a:latin typeface="Cambria Math"/>
                                  <a:ea typeface="Cambria Math"/>
                                  <a:cs typeface="Times New Roman"/>
                                </a:rPr>
                                <m:t>𝜃</m:t>
                              </m:r>
                              <m:r>
                                <a:rPr lang="en-GB" sz="2800" i="1">
                                  <a:latin typeface="Cambria Math"/>
                                  <a:ea typeface="Cambria Math"/>
                                  <a:cs typeface="Times New Roman"/>
                                </a:rPr>
                                <m:t>=−4</m:t>
                              </m:r>
                              <m:func>
                                <m:funcPr>
                                  <m:ctrlPr>
                                    <a:rPr lang="en-GB" sz="2800" i="1">
                                      <a:latin typeface="Cambria Math" panose="02040503050406030204" pitchFamily="18" charset="0"/>
                                      <a:ea typeface="Cambria Math"/>
                                      <a:cs typeface="Times New Roman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GB" sz="2800">
                                      <a:latin typeface="Cambria Math"/>
                                      <a:ea typeface="Cambria Math"/>
                                      <a:cs typeface="Times New Roman"/>
                                    </a:rPr>
                                    <m:t>cot</m:t>
                                  </m:r>
                                </m:fName>
                                <m:e>
                                  <m:r>
                                    <a:rPr lang="en-GB" sz="2800" i="1">
                                      <a:latin typeface="Cambria Math"/>
                                      <a:ea typeface="Cambria Math"/>
                                      <a:cs typeface="Times New Roman"/>
                                    </a:rPr>
                                    <m:t>𝜃</m:t>
                                  </m:r>
                                </m:e>
                              </m:func>
                            </m:e>
                          </m:func>
                        </m:e>
                      </m:func>
                    </m:oMath>
                  </m:oMathPara>
                </a14:m>
                <a:endParaRPr lang="en-GB" sz="28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GB" sz="28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GB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Rearrange to make the equation equal to zero</a:t>
                </a:r>
              </a:p>
              <a:p>
                <a:endParaRPr lang="en-GB" sz="28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14:m>
                  <m:oMath xmlns:m="http://schemas.openxmlformats.org/officeDocument/2006/math">
                    <m:func>
                      <m:funcPr>
                        <m:ctrlPr>
                          <a:rPr lang="en-GB" sz="2800" i="1">
                            <a:latin typeface="Cambria Math" panose="02040503050406030204" pitchFamily="18" charset="0"/>
                            <a:ea typeface="Times New Roman"/>
                            <a:cs typeface="Times New Roman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2800">
                            <a:latin typeface="Cambria Math"/>
                            <a:ea typeface="Times New Roman"/>
                            <a:cs typeface="Times New Roman"/>
                          </a:rPr>
                          <m:t>cot</m:t>
                        </m:r>
                      </m:fName>
                      <m:e>
                        <m:r>
                          <a:rPr lang="en-GB" sz="2800" i="1">
                            <a:latin typeface="Cambria Math"/>
                            <a:ea typeface="Cambria Math"/>
                            <a:cs typeface="Times New Roman"/>
                          </a:rPr>
                          <m:t>𝜃</m:t>
                        </m:r>
                        <m:func>
                          <m:funcPr>
                            <m:ctrlPr>
                              <a:rPr lang="en-GB" sz="2800" i="1">
                                <a:latin typeface="Cambria Math" panose="02040503050406030204" pitchFamily="18" charset="0"/>
                                <a:ea typeface="Cambria Math"/>
                                <a:cs typeface="Times New Roman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2800">
                                <a:latin typeface="Cambria Math"/>
                                <a:ea typeface="Cambria Math"/>
                                <a:cs typeface="Times New Roman"/>
                              </a:rPr>
                              <m:t>cosec</m:t>
                            </m:r>
                          </m:fName>
                          <m:e>
                            <m:r>
                              <a:rPr lang="en-GB" sz="2800" i="1">
                                <a:latin typeface="Cambria Math"/>
                                <a:ea typeface="Cambria Math"/>
                                <a:cs typeface="Times New Roman"/>
                              </a:rPr>
                              <m:t>𝜃</m:t>
                            </m:r>
                            <m:r>
                              <a:rPr lang="en-GB" sz="2800" b="0" i="1" smtClean="0">
                                <a:latin typeface="Cambria Math"/>
                                <a:ea typeface="Cambria Math"/>
                                <a:cs typeface="Times New Roman"/>
                              </a:rPr>
                              <m:t>+</m:t>
                            </m:r>
                            <m:r>
                              <a:rPr lang="en-GB" sz="2800" i="1">
                                <a:latin typeface="Cambria Math"/>
                                <a:ea typeface="Cambria Math"/>
                                <a:cs typeface="Times New Roman"/>
                              </a:rPr>
                              <m:t>4</m:t>
                            </m:r>
                            <m:func>
                              <m:funcPr>
                                <m:ctrlPr>
                                  <a:rPr lang="en-GB" sz="2800" i="1">
                                    <a:latin typeface="Cambria Math" panose="02040503050406030204" pitchFamily="18" charset="0"/>
                                    <a:ea typeface="Cambria Math"/>
                                    <a:cs typeface="Times New Roman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GB" sz="2800">
                                    <a:latin typeface="Cambria Math"/>
                                    <a:ea typeface="Cambria Math"/>
                                    <a:cs typeface="Times New Roman"/>
                                  </a:rPr>
                                  <m:t>cot</m:t>
                                </m:r>
                              </m:fName>
                              <m:e>
                                <m:r>
                                  <a:rPr lang="en-GB" sz="2800" i="1">
                                    <a:latin typeface="Cambria Math"/>
                                    <a:ea typeface="Cambria Math"/>
                                    <a:cs typeface="Times New Roman"/>
                                  </a:rPr>
                                  <m:t>𝜃</m:t>
                                </m:r>
                              </m:e>
                            </m:func>
                          </m:e>
                        </m:func>
                      </m:e>
                    </m:func>
                  </m:oMath>
                </a14:m>
                <a:r>
                  <a:rPr lang="en-GB" sz="2800" dirty="0" smtClean="0"/>
                  <a:t>=0</a:t>
                </a:r>
              </a:p>
              <a:p>
                <a:endParaRPr lang="en-GB" sz="2800" dirty="0" smtClean="0"/>
              </a:p>
              <a:p>
                <a:r>
                  <a:rPr lang="en-GB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Factorise</a:t>
                </a:r>
                <a:endParaRPr lang="en-GB" sz="2800" dirty="0"/>
              </a:p>
              <a:p>
                <a:endParaRPr lang="en-GB" sz="28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sz="2800" b="0" i="1" smtClean="0">
                              <a:latin typeface="Cambria Math" panose="02040503050406030204" pitchFamily="18" charset="0"/>
                              <a:ea typeface="Times New Roman"/>
                              <a:cs typeface="Times New Roman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sz="2800" i="0" smtClean="0">
                              <a:latin typeface="Cambria Math"/>
                              <a:ea typeface="Times New Roman"/>
                              <a:cs typeface="Times New Roman"/>
                            </a:rPr>
                            <m:t>cot</m:t>
                          </m:r>
                        </m:fName>
                        <m:e>
                          <m:r>
                            <a:rPr lang="en-GB" sz="2800" i="1" smtClean="0">
                              <a:latin typeface="Cambria Math"/>
                              <a:ea typeface="Cambria Math"/>
                              <a:cs typeface="Times New Roman"/>
                            </a:rPr>
                            <m:t>𝜃</m:t>
                          </m:r>
                          <m:r>
                            <a:rPr lang="en-GB" sz="2800" b="0" i="1" smtClean="0">
                              <a:latin typeface="Cambria Math"/>
                              <a:ea typeface="Cambria Math"/>
                              <a:cs typeface="Times New Roman"/>
                            </a:rPr>
                            <m:t>(</m:t>
                          </m:r>
                          <m:func>
                            <m:funcPr>
                              <m:ctrlPr>
                                <a:rPr lang="en-GB" sz="2800" b="0" i="1" smtClean="0">
                                  <a:latin typeface="Cambria Math" panose="02040503050406030204" pitchFamily="18" charset="0"/>
                                  <a:ea typeface="Cambria Math"/>
                                  <a:cs typeface="Times New Roman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 sz="2800" b="0" i="0" smtClean="0">
                                  <a:latin typeface="Cambria Math"/>
                                  <a:ea typeface="Cambria Math"/>
                                  <a:cs typeface="Times New Roman"/>
                                </a:rPr>
                                <m:t>cosec</m:t>
                              </m:r>
                            </m:fName>
                            <m:e>
                              <m:r>
                                <a:rPr lang="en-GB" sz="2800" b="0" i="1" smtClean="0">
                                  <a:latin typeface="Cambria Math"/>
                                  <a:ea typeface="Cambria Math"/>
                                  <a:cs typeface="Times New Roman"/>
                                </a:rPr>
                                <m:t>𝜃</m:t>
                              </m:r>
                              <m:r>
                                <a:rPr lang="en-GB" sz="2800" b="0" i="1" smtClean="0">
                                  <a:latin typeface="Cambria Math"/>
                                  <a:ea typeface="Cambria Math"/>
                                  <a:cs typeface="Times New Roman"/>
                                </a:rPr>
                                <m:t>+4)</m:t>
                              </m:r>
                            </m:e>
                          </m:func>
                        </m:e>
                      </m:func>
                      <m:r>
                        <m:rPr>
                          <m:nor/>
                        </m:rPr>
                        <a:rPr lang="en-GB" sz="2800" dirty="0"/>
                        <m:t>=0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1200" y="1270800"/>
                <a:ext cx="11654116" cy="3970318"/>
              </a:xfrm>
              <a:prstGeom prst="rect">
                <a:avLst/>
              </a:prstGeom>
              <a:blipFill rotWithShape="1">
                <a:blip r:embed="rId3"/>
                <a:stretch>
                  <a:fillRect l="-104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79872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Trigonometric Equations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i="1" smtClean="0">
                              <a:latin typeface="Cambria Math" panose="02040503050406030204" pitchFamily="18" charset="0"/>
                              <a:ea typeface="Times New Roman"/>
                              <a:cs typeface="Times New Roman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>
                              <a:latin typeface="Cambria Math"/>
                              <a:ea typeface="Times New Roman"/>
                              <a:cs typeface="Times New Roman"/>
                            </a:rPr>
                            <m:t>cot</m:t>
                          </m:r>
                        </m:fName>
                        <m:e>
                          <m:r>
                            <a:rPr lang="en-GB" i="1">
                              <a:latin typeface="Cambria Math"/>
                              <a:ea typeface="Cambria Math"/>
                              <a:cs typeface="Times New Roman"/>
                            </a:rPr>
                            <m:t>𝜃</m:t>
                          </m:r>
                          <m:r>
                            <a:rPr lang="en-GB" i="1">
                              <a:latin typeface="Cambria Math"/>
                              <a:ea typeface="Cambria Math"/>
                              <a:cs typeface="Times New Roman"/>
                            </a:rPr>
                            <m:t>(</m:t>
                          </m:r>
                          <m:func>
                            <m:funcPr>
                              <m:ctrlPr>
                                <a:rPr lang="en-GB" i="1">
                                  <a:latin typeface="Cambria Math" panose="02040503050406030204" pitchFamily="18" charset="0"/>
                                  <a:ea typeface="Cambria Math"/>
                                  <a:cs typeface="Times New Roman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>
                                  <a:latin typeface="Cambria Math"/>
                                  <a:ea typeface="Cambria Math"/>
                                  <a:cs typeface="Times New Roman"/>
                                </a:rPr>
                                <m:t>cosec</m:t>
                              </m:r>
                            </m:fName>
                            <m:e>
                              <m:r>
                                <a:rPr lang="en-GB" i="1">
                                  <a:latin typeface="Cambria Math"/>
                                  <a:ea typeface="Cambria Math"/>
                                  <a:cs typeface="Times New Roman"/>
                                </a:rPr>
                                <m:t>𝜃</m:t>
                              </m:r>
                              <m:r>
                                <a:rPr lang="en-GB" b="0" i="1" smtClean="0">
                                  <a:latin typeface="Cambria Math"/>
                                  <a:ea typeface="Cambria Math"/>
                                  <a:cs typeface="Times New Roman"/>
                                </a:rPr>
                                <m:t>+</m:t>
                              </m:r>
                              <m:r>
                                <a:rPr lang="en-GB" i="1">
                                  <a:latin typeface="Cambria Math"/>
                                  <a:ea typeface="Cambria Math"/>
                                  <a:cs typeface="Times New Roman"/>
                                </a:rPr>
                                <m:t>4)</m:t>
                              </m:r>
                            </m:e>
                          </m:func>
                        </m:e>
                      </m:func>
                      <m:r>
                        <m:rPr>
                          <m:nor/>
                        </m:rPr>
                        <a:rPr lang="en-GB" b="0" i="0" smtClean="0">
                          <a:latin typeface="Cambria Math"/>
                          <a:ea typeface="Cambria Math"/>
                          <a:cs typeface="Times New Roman"/>
                        </a:rPr>
                        <m:t>= 0</m:t>
                      </m:r>
                    </m:oMath>
                  </m:oMathPara>
                </a14:m>
                <a:endParaRPr lang="en-GB" dirty="0"/>
              </a:p>
              <a:p>
                <a:pPr marL="0" indent="0">
                  <a:buNone/>
                </a:pPr>
                <a:endParaRPr lang="en-GB" dirty="0" smtClean="0"/>
              </a:p>
              <a:p>
                <a:pPr marL="0" indent="0">
                  <a:buNone/>
                </a:pPr>
                <a:r>
                  <a:rPr lang="en-GB" dirty="0"/>
                  <a:t>M</a:t>
                </a:r>
                <a:r>
                  <a:rPr lang="en-GB" dirty="0" smtClean="0"/>
                  <a:t>ake each factor equal to zero</a:t>
                </a:r>
              </a:p>
              <a:p>
                <a:pPr marL="0" indent="0">
                  <a:buNone/>
                </a:pPr>
                <a:endParaRPr lang="en-GB" dirty="0"/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i="0" smtClean="0">
                            <a:latin typeface="Cambria Math"/>
                          </a:rPr>
                          <m:t>cot</m:t>
                        </m:r>
                      </m:fName>
                      <m:e>
                        <m:r>
                          <a:rPr lang="en-GB" i="1" smtClean="0">
                            <a:latin typeface="Cambria Math"/>
                            <a:ea typeface="Cambria Math"/>
                          </a:rPr>
                          <m:t>𝜃</m:t>
                        </m:r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=0</m:t>
                        </m:r>
                      </m:e>
                    </m:func>
                  </m:oMath>
                </a14:m>
                <a:r>
                  <a:rPr lang="en-GB" dirty="0" smtClean="0"/>
                  <a:t> or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GB" b="0" i="1" smtClean="0">
                            <a:latin typeface="Cambria Math" panose="02040503050406030204" pitchFamily="18" charset="0"/>
                            <a:ea typeface="Cambria Math"/>
                            <a:cs typeface="Times New Roman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b="0" i="0" smtClean="0">
                            <a:latin typeface="Cambria Math"/>
                            <a:ea typeface="Cambria Math"/>
                            <a:cs typeface="Times New Roman"/>
                          </a:rPr>
                          <m:t>cosec</m:t>
                        </m:r>
                      </m:fName>
                      <m:e>
                        <m:r>
                          <a:rPr lang="en-GB" b="0" i="1" smtClean="0">
                            <a:latin typeface="Cambria Math"/>
                            <a:ea typeface="Cambria Math"/>
                            <a:cs typeface="Times New Roman"/>
                          </a:rPr>
                          <m:t>𝜃</m:t>
                        </m:r>
                        <m:r>
                          <a:rPr lang="en-GB" b="0" i="1" smtClean="0">
                            <a:latin typeface="Cambria Math"/>
                            <a:ea typeface="Cambria Math"/>
                            <a:cs typeface="Times New Roman"/>
                          </a:rPr>
                          <m:t>+4=0</m:t>
                        </m:r>
                      </m:e>
                    </m:func>
                  </m:oMath>
                </a14:m>
                <a:endParaRPr lang="en-GB" dirty="0" smtClean="0"/>
              </a:p>
              <a:p>
                <a:pPr marL="0" indent="0" algn="ctr">
                  <a:buNone/>
                </a:pPr>
                <a:endParaRPr lang="en-GB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>
                            <a:latin typeface="Cambria Math"/>
                          </a:rPr>
                          <m:t>cot</m:t>
                        </m:r>
                      </m:fName>
                      <m:e>
                        <m:r>
                          <a:rPr lang="en-GB" i="1">
                            <a:latin typeface="Cambria Math"/>
                            <a:ea typeface="Cambria Math"/>
                          </a:rPr>
                          <m:t>𝜃</m:t>
                        </m:r>
                        <m:r>
                          <a:rPr lang="en-GB" i="1">
                            <a:latin typeface="Cambria Math"/>
                            <a:ea typeface="Cambria Math"/>
                          </a:rPr>
                          <m:t>=0</m:t>
                        </m:r>
                      </m:e>
                    </m:func>
                  </m:oMath>
                </a14:m>
                <a:r>
                  <a:rPr lang="en-GB" dirty="0" smtClean="0"/>
                  <a:t> gives answers of 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en-GB" i="1" smtClean="0">
                        <a:latin typeface="Cambria Math"/>
                        <a:ea typeface="Cambria Math"/>
                      </a:rPr>
                      <m:t>𝜃</m:t>
                    </m:r>
                    <m:r>
                      <a:rPr lang="en-GB" b="0" i="1" smtClean="0">
                        <a:latin typeface="Cambria Math"/>
                        <a:ea typeface="Cambria Math"/>
                      </a:rPr>
                      <m:t>=90° </m:t>
                    </m:r>
                  </m:oMath>
                </a14:m>
                <a:r>
                  <a:rPr lang="en-GB" dirty="0" smtClean="0"/>
                  <a:t>or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  <a:ea typeface="Cambria Math"/>
                      </a:rPr>
                      <m:t>2</m:t>
                    </m:r>
                    <m:r>
                      <a:rPr lang="en-GB" b="0" i="1" dirty="0" smtClean="0">
                        <a:latin typeface="Cambria Math"/>
                        <a:ea typeface="Cambria Math"/>
                      </a:rPr>
                      <m:t>7</m:t>
                    </m:r>
                    <m:r>
                      <a:rPr lang="en-GB" i="1">
                        <a:latin typeface="Cambria Math"/>
                        <a:ea typeface="Cambria Math"/>
                      </a:rPr>
                      <m:t>0° </m:t>
                    </m:r>
                  </m:oMath>
                </a14:m>
                <a:endParaRPr lang="en-GB" dirty="0" smtClean="0"/>
              </a:p>
              <a:p>
                <a:pPr marL="0" indent="0">
                  <a:buNone/>
                </a:pPr>
                <a:endParaRPr lang="en-GB" dirty="0"/>
              </a:p>
              <a:p>
                <a:pPr marL="0" indent="0">
                  <a:buNone/>
                </a:pPr>
                <a:endParaRPr lang="en-GB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 rotWithShape="1">
                <a:blip r:embed="rId3"/>
                <a:stretch>
                  <a:fillRect l="-10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86759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Trigonometric Equations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en-GB" i="1" smtClean="0">
                            <a:latin typeface="Cambria Math" panose="02040503050406030204" pitchFamily="18" charset="0"/>
                            <a:ea typeface="Cambria Math"/>
                            <a:cs typeface="Times New Roman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>
                            <a:latin typeface="Cambria Math"/>
                            <a:ea typeface="Cambria Math"/>
                            <a:cs typeface="Times New Roman"/>
                          </a:rPr>
                          <m:t>cosec</m:t>
                        </m:r>
                      </m:fName>
                      <m:e>
                        <m:r>
                          <a:rPr lang="en-GB" i="1">
                            <a:latin typeface="Cambria Math"/>
                            <a:ea typeface="Cambria Math"/>
                            <a:cs typeface="Times New Roman"/>
                          </a:rPr>
                          <m:t>𝜃</m:t>
                        </m:r>
                        <m:r>
                          <a:rPr lang="en-GB" i="1">
                            <a:latin typeface="Cambria Math"/>
                            <a:ea typeface="Cambria Math"/>
                            <a:cs typeface="Times New Roman"/>
                          </a:rPr>
                          <m:t>+4=0</m:t>
                        </m:r>
                      </m:e>
                    </m:func>
                  </m:oMath>
                </a14:m>
                <a:r>
                  <a:rPr lang="en-GB" dirty="0"/>
                  <a:t> gives </a:t>
                </a:r>
                <a:endParaRPr lang="en-GB" dirty="0" smtClean="0"/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en-GB" i="1">
                            <a:latin typeface="Cambria Math" panose="02040503050406030204" pitchFamily="18" charset="0"/>
                            <a:ea typeface="Cambria Math"/>
                            <a:cs typeface="Times New Roman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>
                            <a:latin typeface="Cambria Math"/>
                            <a:ea typeface="Cambria Math"/>
                            <a:cs typeface="Times New Roman"/>
                          </a:rPr>
                          <m:t>cosec</m:t>
                        </m:r>
                      </m:fName>
                      <m:e>
                        <m:r>
                          <a:rPr lang="en-GB" i="1">
                            <a:latin typeface="Cambria Math"/>
                            <a:ea typeface="Cambria Math"/>
                            <a:cs typeface="Times New Roman"/>
                          </a:rPr>
                          <m:t>𝜃</m:t>
                        </m:r>
                        <m:r>
                          <a:rPr lang="en-GB" i="1">
                            <a:latin typeface="Cambria Math"/>
                            <a:ea typeface="Cambria Math"/>
                            <a:cs typeface="Times New Roman"/>
                          </a:rPr>
                          <m:t>=−4</m:t>
                        </m:r>
                      </m:e>
                    </m:func>
                  </m:oMath>
                </a14:m>
                <a:r>
                  <a:rPr lang="en-GB" dirty="0"/>
                  <a:t> or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GB" i="1">
                            <a:latin typeface="Cambria Math" panose="02040503050406030204" pitchFamily="18" charset="0"/>
                            <a:ea typeface="Cambria Math"/>
                            <a:cs typeface="Times New Roman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>
                            <a:latin typeface="Cambria Math"/>
                            <a:ea typeface="Cambria Math"/>
                            <a:cs typeface="Times New Roman"/>
                          </a:rPr>
                          <m:t>sin</m:t>
                        </m:r>
                      </m:fName>
                      <m:e>
                        <m:r>
                          <a:rPr lang="en-GB" i="1">
                            <a:latin typeface="Cambria Math"/>
                            <a:ea typeface="Cambria Math"/>
                            <a:cs typeface="Times New Roman"/>
                          </a:rPr>
                          <m:t>𝜃</m:t>
                        </m:r>
                        <m:r>
                          <a:rPr lang="en-GB" i="1">
                            <a:latin typeface="Cambria Math"/>
                            <a:ea typeface="Cambria Math"/>
                            <a:cs typeface="Times New Roman"/>
                          </a:rPr>
                          <m:t>=−</m:t>
                        </m:r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  <a:ea typeface="Cambria Math"/>
                                <a:cs typeface="Times New Roman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/>
                                <a:ea typeface="Cambria Math"/>
                                <a:cs typeface="Times New Roman"/>
                              </a:rPr>
                              <m:t>1</m:t>
                            </m:r>
                          </m:num>
                          <m:den>
                            <m:r>
                              <a:rPr lang="en-GB" i="1">
                                <a:latin typeface="Cambria Math"/>
                                <a:ea typeface="Cambria Math"/>
                                <a:cs typeface="Times New Roman"/>
                              </a:rPr>
                              <m:t>4</m:t>
                            </m:r>
                          </m:den>
                        </m:f>
                      </m:e>
                    </m:func>
                  </m:oMath>
                </a14:m>
                <a:endParaRPr lang="en-GB" dirty="0" smtClean="0"/>
              </a:p>
              <a:p>
                <a:pPr marL="0" indent="0">
                  <a:buNone/>
                </a:pPr>
                <a:r>
                  <a:rPr lang="en-GB" dirty="0" smtClean="0"/>
                  <a:t>Using a calculator gives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>
                          <a:latin typeface="Cambria Math"/>
                          <a:ea typeface="Cambria Math"/>
                          <a:cs typeface="Times New Roman"/>
                        </a:rPr>
                        <m:t>𝜃</m:t>
                      </m:r>
                      <m:r>
                        <a:rPr lang="en-GB" b="0" i="1" smtClean="0">
                          <a:latin typeface="Cambria Math"/>
                          <a:ea typeface="Cambria Math"/>
                          <a:cs typeface="Times New Roman"/>
                        </a:rPr>
                        <m:t>=</m:t>
                      </m:r>
                      <m:func>
                        <m:funcPr>
                          <m:ctrlPr>
                            <a:rPr lang="en-GB" b="0" i="1" smtClean="0">
                              <a:latin typeface="Cambria Math" panose="02040503050406030204" pitchFamily="18" charset="0"/>
                              <a:ea typeface="Cambria Math"/>
                              <a:cs typeface="Times New Roman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  <a:ea typeface="Cambria Math"/>
                                  <a:cs typeface="Times New Roman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GB">
                                  <a:latin typeface="Cambria Math"/>
                                  <a:ea typeface="Cambria Math"/>
                                  <a:cs typeface="Times New Roman"/>
                                </a:rPr>
                                <m:t>sin</m:t>
                              </m:r>
                            </m:e>
                            <m:sup>
                              <m:r>
                                <a:rPr lang="en-GB" b="0" i="1" smtClean="0">
                                  <a:latin typeface="Cambria Math"/>
                                  <a:ea typeface="Cambria Math"/>
                                  <a:cs typeface="Times New Roman"/>
                                </a:rPr>
                                <m:t>−1</m:t>
                              </m:r>
                            </m:sup>
                          </m:sSup>
                        </m:fName>
                        <m:e>
                          <m:d>
                            <m:d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  <a:ea typeface="Cambria Math"/>
                                  <a:cs typeface="Times New Roman"/>
                                </a:rPr>
                              </m:ctrlPr>
                            </m:dPr>
                            <m:e>
                              <m:r>
                                <a:rPr lang="en-GB" i="1">
                                  <a:latin typeface="Cambria Math"/>
                                  <a:ea typeface="Cambria Math"/>
                                  <a:cs typeface="Times New Roman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  <a:ea typeface="Cambria Math"/>
                                      <a:cs typeface="Times New Roman"/>
                                    </a:rPr>
                                  </m:ctrlPr>
                                </m:fPr>
                                <m:num>
                                  <m:r>
                                    <a:rPr lang="en-GB" i="1">
                                      <a:latin typeface="Cambria Math"/>
                                      <a:ea typeface="Cambria Math"/>
                                      <a:cs typeface="Times New Roman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i="1">
                                      <a:latin typeface="Cambria Math"/>
                                      <a:ea typeface="Cambria Math"/>
                                      <a:cs typeface="Times New Roman"/>
                                    </a:rPr>
                                    <m:t>4</m:t>
                                  </m:r>
                                </m:den>
                              </m:f>
                            </m:e>
                          </m:d>
                        </m:e>
                      </m:func>
                      <m:r>
                        <a:rPr lang="en-GB" b="0" i="1" smtClean="0">
                          <a:latin typeface="Cambria Math"/>
                          <a:ea typeface="Cambria Math"/>
                          <a:cs typeface="Times New Roman"/>
                        </a:rPr>
                        <m:t>=−14.477…</m:t>
                      </m:r>
                    </m:oMath>
                  </m:oMathPara>
                </a14:m>
                <a:endParaRPr lang="en-GB" dirty="0" smtClean="0"/>
              </a:p>
              <a:p>
                <a:pPr marL="0" indent="0" algn="ctr">
                  <a:buNone/>
                </a:pPr>
                <a:r>
                  <a:rPr lang="en-GB" dirty="0" smtClean="0"/>
                  <a:t>Using the CAST diagram or sine graph gives 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en-GB" i="1">
                        <a:latin typeface="Cambria Math"/>
                        <a:ea typeface="Cambria Math"/>
                        <a:cs typeface="Times New Roman"/>
                      </a:rPr>
                      <m:t>𝜃</m:t>
                    </m:r>
                    <m:r>
                      <a:rPr lang="en-GB" i="1">
                        <a:latin typeface="Cambria Math"/>
                        <a:ea typeface="Cambria Math"/>
                        <a:cs typeface="Times New Roman"/>
                      </a:rPr>
                      <m:t>=</m:t>
                    </m:r>
                  </m:oMath>
                </a14:m>
                <a:r>
                  <a:rPr lang="en-GB" dirty="0"/>
                  <a:t>194.477… or 345.522… </a:t>
                </a:r>
                <a:endParaRPr lang="en-GB" dirty="0" smtClean="0"/>
              </a:p>
              <a:p>
                <a:pPr marL="0" indent="0" algn="ctr">
                  <a:buNone/>
                </a:pPr>
                <a:r>
                  <a:rPr lang="en-GB" dirty="0" smtClean="0"/>
                  <a:t>So to 1 decimal place all the solutions are 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en-GB" i="1">
                        <a:latin typeface="Cambria Math"/>
                        <a:ea typeface="Cambria Math"/>
                        <a:cs typeface="Times New Roman"/>
                      </a:rPr>
                      <m:t>𝜃</m:t>
                    </m:r>
                    <m:r>
                      <a:rPr lang="en-GB" i="1">
                        <a:latin typeface="Cambria Math"/>
                        <a:ea typeface="Cambria Math"/>
                        <a:cs typeface="Times New Roman"/>
                      </a:rPr>
                      <m:t>=90.0°</m:t>
                    </m:r>
                    <m:r>
                      <a:rPr lang="en-GB" b="0" i="0" smtClean="0">
                        <a:latin typeface="Cambria Math"/>
                        <a:ea typeface="Cambria Math"/>
                      </a:rPr>
                      <m:t>,</m:t>
                    </m:r>
                  </m:oMath>
                </a14:m>
                <a:r>
                  <a:rPr lang="en-GB" dirty="0" smtClean="0"/>
                  <a:t> </a:t>
                </a:r>
                <a14:m>
                  <m:oMath xmlns:m="http://schemas.openxmlformats.org/officeDocument/2006/math">
                    <m:r>
                      <a:rPr lang="en-GB" i="1" dirty="0">
                        <a:latin typeface="Cambria Math"/>
                        <a:ea typeface="Cambria Math"/>
                      </a:rPr>
                      <m:t>27</m:t>
                    </m:r>
                    <m:r>
                      <a:rPr lang="en-GB" i="1">
                        <a:latin typeface="Cambria Math"/>
                        <a:ea typeface="Cambria Math"/>
                      </a:rPr>
                      <m:t>0</m:t>
                    </m:r>
                    <m:r>
                      <a:rPr lang="en-GB" b="0" i="1" smtClean="0">
                        <a:latin typeface="Cambria Math"/>
                        <a:ea typeface="Cambria Math"/>
                      </a:rPr>
                      <m:t>.0</m:t>
                    </m:r>
                    <m:r>
                      <a:rPr lang="en-GB" i="1">
                        <a:latin typeface="Cambria Math"/>
                        <a:ea typeface="Cambria Math"/>
                      </a:rPr>
                      <m:t>°</m:t>
                    </m:r>
                    <m:r>
                      <a:rPr lang="en-GB" b="0" i="1" smtClean="0">
                        <a:latin typeface="Cambria Math"/>
                        <a:ea typeface="Cambria Math"/>
                      </a:rPr>
                      <m:t>,</m:t>
                    </m:r>
                  </m:oMath>
                </a14:m>
                <a:r>
                  <a:rPr lang="en-GB" dirty="0" smtClean="0"/>
                  <a:t>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  <a:ea typeface="Cambria Math"/>
                      </a:rPr>
                      <m:t>1</m:t>
                    </m:r>
                    <m:r>
                      <a:rPr lang="en-GB" b="0" i="1" dirty="0" smtClean="0">
                        <a:latin typeface="Cambria Math"/>
                        <a:ea typeface="Cambria Math"/>
                      </a:rPr>
                      <m:t>94.5</m:t>
                    </m:r>
                    <m:r>
                      <a:rPr lang="en-GB" i="1">
                        <a:latin typeface="Cambria Math"/>
                        <a:ea typeface="Cambria Math"/>
                      </a:rPr>
                      <m:t>°</m:t>
                    </m:r>
                    <m:r>
                      <a:rPr lang="en-GB" b="0" i="0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en-GB" b="0" i="1" smtClean="0">
                        <a:latin typeface="Cambria Math"/>
                        <a:ea typeface="Cambria Math"/>
                      </a:rPr>
                      <m:t>,345.5</m:t>
                    </m:r>
                    <m:r>
                      <a:rPr lang="en-GB" i="1">
                        <a:latin typeface="Cambria Math"/>
                        <a:ea typeface="Cambria Math"/>
                      </a:rPr>
                      <m:t>°</m:t>
                    </m:r>
                  </m:oMath>
                </a14:m>
                <a:endParaRPr lang="en-GB" dirty="0" smtClean="0"/>
              </a:p>
              <a:p>
                <a:pPr marL="0" indent="0" algn="ctr">
                  <a:buNone/>
                </a:pPr>
                <a:endParaRPr lang="en-GB" sz="1050" dirty="0" smtClean="0"/>
              </a:p>
              <a:p>
                <a:pPr marL="0" indent="0" algn="ctr">
                  <a:buNone/>
                </a:pPr>
                <a:r>
                  <a:rPr lang="en-GB" dirty="0" smtClean="0"/>
                  <a:t>(No other solutions should be given, even outside the given range.)</a:t>
                </a:r>
                <a:endParaRPr lang="en-GB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 rotWithShape="1">
                <a:blip r:embed="rId3"/>
                <a:stretch>
                  <a:fillRect l="-1058" t="-1945" b="-35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00099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Red Violet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1399</TotalTime>
  <Words>18</Words>
  <Application>Microsoft Office PowerPoint</Application>
  <PresentationFormat>Widescreen</PresentationFormat>
  <Paragraphs>45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Cambria Math</vt:lpstr>
      <vt:lpstr>Times New Roman</vt:lpstr>
      <vt:lpstr>Office Theme</vt:lpstr>
      <vt:lpstr>Lesson slides Topic: 2.3 Trigonometry Lesson 1: Solving Trigonometric Equations</vt:lpstr>
      <vt:lpstr>Trigonometric Equations</vt:lpstr>
      <vt:lpstr>Trigonometric Equations</vt:lpstr>
      <vt:lpstr>Trigonometric Equations</vt:lpstr>
      <vt:lpstr>Trigonometric Equations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went wrong?</dc:title>
  <dc:creator>Lois Lindemann</dc:creator>
  <cp:lastModifiedBy>David Harrison</cp:lastModifiedBy>
  <cp:revision>116</cp:revision>
  <cp:lastPrinted>2018-01-14T21:28:16Z</cp:lastPrinted>
  <dcterms:created xsi:type="dcterms:W3CDTF">2018-01-14T21:11:47Z</dcterms:created>
  <dcterms:modified xsi:type="dcterms:W3CDTF">2019-01-29T17:11:24Z</dcterms:modified>
</cp:coreProperties>
</file>