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96" r:id="rId2"/>
    <p:sldId id="299" r:id="rId3"/>
    <p:sldId id="303" r:id="rId4"/>
    <p:sldId id="307" r:id="rId5"/>
    <p:sldId id="308" r:id="rId6"/>
    <p:sldId id="304" r:id="rId7"/>
    <p:sldId id="309" r:id="rId8"/>
    <p:sldId id="310" r:id="rId9"/>
    <p:sldId id="311" r:id="rId10"/>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1951"/>
    <a:srgbClr val="0033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2" autoAdjust="0"/>
    <p:restoredTop sz="73540" autoAdjust="0"/>
  </p:normalViewPr>
  <p:slideViewPr>
    <p:cSldViewPr snapToGrid="0">
      <p:cViewPr varScale="1">
        <p:scale>
          <a:sx n="85" d="100"/>
          <a:sy n="85" d="100"/>
        </p:scale>
        <p:origin x="1530" y="7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02F6DA5C-4951-490A-806D-C6E233A1CCC4}" type="datetimeFigureOut">
              <a:rPr lang="en-GB" smtClean="0"/>
              <a:t>08/02/2019</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8975" y="4821238"/>
            <a:ext cx="5510213" cy="39449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EC591581-0ADF-470F-AAC7-05EDE80DB34F}" type="slidenum">
              <a:rPr lang="en-GB" smtClean="0"/>
              <a:t>‹#›</a:t>
            </a:fld>
            <a:endParaRPr lang="en-GB"/>
          </a:p>
        </p:txBody>
      </p:sp>
    </p:spTree>
    <p:extLst>
      <p:ext uri="{BB962C8B-B14F-4D97-AF65-F5344CB8AC3E}">
        <p14:creationId xmlns:p14="http://schemas.microsoft.com/office/powerpoint/2010/main" val="620633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Add topic title and relevant lesson number and title in the spaces</a:t>
            </a:r>
            <a:r>
              <a:rPr lang="en-GB" baseline="0" dirty="0" smtClean="0">
                <a:latin typeface="Arial" panose="020B0604020202020204" pitchFamily="34" charset="0"/>
                <a:cs typeface="Arial" panose="020B0604020202020204" pitchFamily="34" charset="0"/>
              </a:rPr>
              <a:t> above</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C591581-0ADF-470F-AAC7-05EDE80DB34F}" type="slidenum">
              <a:rPr lang="en-GB" smtClean="0"/>
              <a:t>1</a:t>
            </a:fld>
            <a:endParaRPr lang="en-GB"/>
          </a:p>
        </p:txBody>
      </p:sp>
    </p:spTree>
    <p:extLst>
      <p:ext uri="{BB962C8B-B14F-4D97-AF65-F5344CB8AC3E}">
        <p14:creationId xmlns:p14="http://schemas.microsoft.com/office/powerpoint/2010/main" val="3069277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latin typeface="Arial" panose="020B0604020202020204" pitchFamily="34" charset="0"/>
                    <a:cs typeface="Arial" panose="020B0604020202020204" pitchFamily="34" charset="0"/>
                  </a:rPr>
                  <a:t>Prompts &amp; key questions for this slide:</a:t>
                </a:r>
              </a:p>
              <a:p>
                <a:r>
                  <a:rPr lang="en-GB" dirty="0" smtClean="0"/>
                  <a:t>The diagram shows two strings tied to a light ring and passing over smooth pulleys.  Masses A and C are then suspended from the free end</a:t>
                </a:r>
                <a:r>
                  <a:rPr lang="en-GB" baseline="0" dirty="0" smtClean="0"/>
                  <a:t> of these strings.  A third string is attached to the ring and mass B is hung directly below.  The whole system is mounted on a vertical board.</a:t>
                </a:r>
              </a:p>
              <a:p>
                <a:r>
                  <a:rPr lang="en-GB" baseline="0" dirty="0" smtClean="0"/>
                  <a:t>Good results can be achieved if the pulleys are smooth and the mass of the system is enough to counteract the effect of the friction.</a:t>
                </a:r>
              </a:p>
              <a:p>
                <a:r>
                  <a:rPr lang="en-GB" baseline="0" dirty="0" smtClean="0"/>
                  <a:t>You may want to start with 100g on B and 60g each on A and C.  </a:t>
                </a:r>
              </a:p>
              <a:p>
                <a:r>
                  <a:rPr lang="en-GB" baseline="0" dirty="0" smtClean="0"/>
                  <a:t>Pose the question to learners, what would happen to the angle if we reduced the mass of B by 10g?  Gather predictions and then carry out this.  You may want to use a protractor and measure the angle.  The relationship will follow the rule of B = 2Acos(</a:t>
                </a:r>
                <a14:m>
                  <m:oMath xmlns:m="http://schemas.openxmlformats.org/officeDocument/2006/math">
                    <m:f>
                      <m:fPr>
                        <m:ctrlPr>
                          <a:rPr lang="en-GB" i="1" baseline="0" smtClean="0">
                            <a:latin typeface="Cambria Math" panose="02040503050406030204" pitchFamily="18" charset="0"/>
                          </a:rPr>
                        </m:ctrlPr>
                      </m:fPr>
                      <m:num>
                        <m:r>
                          <a:rPr lang="en-GB" b="0" i="1" baseline="0" smtClean="0">
                            <a:latin typeface="Cambria Math" panose="02040503050406030204" pitchFamily="18" charset="0"/>
                          </a:rPr>
                          <m:t>1</m:t>
                        </m:r>
                      </m:num>
                      <m:den>
                        <m:r>
                          <a:rPr lang="en-GB" b="0" i="1" baseline="0" smtClean="0">
                            <a:latin typeface="Cambria Math" panose="02040503050406030204" pitchFamily="18" charset="0"/>
                          </a:rPr>
                          <m:t>2</m:t>
                        </m:r>
                      </m:den>
                    </m:f>
                    <m:r>
                      <a:rPr lang="en-GB" i="1" baseline="0" smtClean="0">
                        <a:latin typeface="Cambria Math" panose="02040503050406030204" pitchFamily="18" charset="0"/>
                        <a:ea typeface="Cambria Math" panose="02040503050406030204" pitchFamily="18" charset="0"/>
                      </a:rPr>
                      <m:t>𝛼</m:t>
                    </m:r>
                  </m:oMath>
                </a14:m>
                <a:r>
                  <a:rPr lang="en-GB" baseline="0" dirty="0" smtClean="0"/>
                  <a:t>) if the masses at A and C are the same.</a:t>
                </a:r>
              </a:p>
              <a:p>
                <a:r>
                  <a:rPr lang="en-GB" baseline="0" dirty="0" smtClean="0"/>
                  <a:t>Once learners can clearly predict the effect of changing the mass of B, start asking them what will happen if you change one of the masses at either A or C.  You must ensure that the sum of two masses is always more than the third.  </a:t>
                </a:r>
                <a:r>
                  <a:rPr lang="en-GB" baseline="0" dirty="0" err="1" smtClean="0"/>
                  <a:t>Eg</a:t>
                </a:r>
                <a:r>
                  <a:rPr lang="en-GB" baseline="0" dirty="0" smtClean="0"/>
                  <a:t>. A + B &gt;C, or A + C &gt; B.  If a single mass is greater than the total of the other two then it will accelerate downwards.</a:t>
                </a:r>
              </a:p>
              <a:p>
                <a:endParaRPr lang="en-GB"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latin typeface="Arial" panose="020B0604020202020204" pitchFamily="34" charset="0"/>
                    <a:cs typeface="Arial" panose="020B0604020202020204" pitchFamily="34" charset="0"/>
                  </a:rPr>
                  <a:t>Prompts &amp; key questions for this slide:</a:t>
                </a:r>
              </a:p>
              <a:p>
                <a:r>
                  <a:rPr lang="en-GB" dirty="0" smtClean="0"/>
                  <a:t>The diagram shows two strings tied to a light ring and passing over smooth pulleys.  Masses A and C are then suspended from the free end</a:t>
                </a:r>
                <a:r>
                  <a:rPr lang="en-GB" baseline="0" dirty="0" smtClean="0"/>
                  <a:t> of these strings.  A third string is attached to the ring and mass B is hung directly below.  The whole system is mounted on a vertical board.</a:t>
                </a:r>
              </a:p>
              <a:p>
                <a:r>
                  <a:rPr lang="en-GB" baseline="0" dirty="0" smtClean="0"/>
                  <a:t>Good results can be achieved if the pulleys are smooth and the mass of the system is enough to counteract the effect of the friction.</a:t>
                </a:r>
              </a:p>
              <a:p>
                <a:r>
                  <a:rPr lang="en-GB" baseline="0" dirty="0" smtClean="0"/>
                  <a:t>You may want to start with 100g on B and 60g each on A and C.  </a:t>
                </a:r>
              </a:p>
              <a:p>
                <a:r>
                  <a:rPr lang="en-GB" baseline="0" dirty="0" smtClean="0"/>
                  <a:t>Pose the question to learners, what would happen to the angle if we reduced the mass of B by 10g?  Gather predictions and then carry out this.  You may want to use a protractor and measure the angle.  The relationship will follow the rule of B = 2Acos(</a:t>
                </a:r>
                <a:r>
                  <a:rPr lang="en-GB" b="0" i="0" baseline="0" smtClean="0">
                    <a:latin typeface="Cambria Math" panose="02040503050406030204" pitchFamily="18" charset="0"/>
                  </a:rPr>
                  <a:t>1/2</a:t>
                </a:r>
                <a:r>
                  <a:rPr lang="en-GB" b="0" i="0" baseline="0" smtClean="0">
                    <a:latin typeface="Cambria Math" panose="02040503050406030204" pitchFamily="18" charset="0"/>
                    <a:ea typeface="Cambria Math" panose="02040503050406030204" pitchFamily="18" charset="0"/>
                  </a:rPr>
                  <a:t> </a:t>
                </a:r>
                <a:r>
                  <a:rPr lang="en-GB" i="0" baseline="0" smtClean="0">
                    <a:latin typeface="Cambria Math" panose="02040503050406030204" pitchFamily="18" charset="0"/>
                    <a:ea typeface="Cambria Math" panose="02040503050406030204" pitchFamily="18" charset="0"/>
                  </a:rPr>
                  <a:t>𝛼</a:t>
                </a:r>
                <a:r>
                  <a:rPr lang="en-GB" baseline="0" dirty="0" smtClean="0"/>
                  <a:t>) if the masses at A and C are the same.</a:t>
                </a:r>
              </a:p>
              <a:p>
                <a:r>
                  <a:rPr lang="en-GB" baseline="0" dirty="0" smtClean="0"/>
                  <a:t>Once learners can clearly predict the effect of changing the mass of B, start asking them what will happen if you change one of the masses at either A or C.  You must ensure that the sum of two masses is always more than the third.  </a:t>
                </a:r>
                <a:r>
                  <a:rPr lang="en-GB" baseline="0" dirty="0" err="1" smtClean="0"/>
                  <a:t>Eg</a:t>
                </a:r>
                <a:r>
                  <a:rPr lang="en-GB" baseline="0" dirty="0" smtClean="0"/>
                  <a:t>. A + B &gt;C, or A + C &gt; B.  If a single mass is greater than the total of the other two then it will accelerate downwards.</a:t>
                </a:r>
              </a:p>
              <a:p>
                <a:endParaRPr lang="en-GB" dirty="0"/>
              </a:p>
            </p:txBody>
          </p:sp>
        </mc:Fallback>
      </mc:AlternateContent>
      <p:sp>
        <p:nvSpPr>
          <p:cNvPr id="4" name="Slide Number Placeholder 3"/>
          <p:cNvSpPr>
            <a:spLocks noGrp="1"/>
          </p:cNvSpPr>
          <p:nvPr>
            <p:ph type="sldNum" sz="quarter" idx="10"/>
          </p:nvPr>
        </p:nvSpPr>
        <p:spPr/>
        <p:txBody>
          <a:bodyPr/>
          <a:lstStyle/>
          <a:p>
            <a:fld id="{EC591581-0ADF-470F-AAC7-05EDE80DB34F}" type="slidenum">
              <a:rPr lang="en-GB" smtClean="0"/>
              <a:t>2</a:t>
            </a:fld>
            <a:endParaRPr lang="en-GB"/>
          </a:p>
        </p:txBody>
      </p:sp>
    </p:spTree>
    <p:extLst>
      <p:ext uri="{BB962C8B-B14F-4D97-AF65-F5344CB8AC3E}">
        <p14:creationId xmlns:p14="http://schemas.microsoft.com/office/powerpoint/2010/main" val="153321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latin typeface="Arial" panose="020B0604020202020204" pitchFamily="34" charset="0"/>
                    <a:cs typeface="Arial" panose="020B0604020202020204" pitchFamily="34" charset="0"/>
                  </a:rPr>
                  <a:t>Prompts &amp; key questions for this slide:</a:t>
                </a:r>
              </a:p>
              <a:p>
                <a:r>
                  <a:rPr lang="en-GB" dirty="0" smtClean="0"/>
                  <a:t>We are using the sa</a:t>
                </a:r>
                <a:r>
                  <a:rPr lang="en-GB" baseline="0" dirty="0" smtClean="0"/>
                  <a:t>me method to resolve each force into its x and y components as we were using in the previous lesson.  This time the important point is that because we know the system is in equilibrium, there will be no resultant force and therefore </a:t>
                </a:r>
                <a14:m>
                  <m:oMath xmlns:m="http://schemas.openxmlformats.org/officeDocument/2006/math">
                    <m:sSub>
                      <m:sSubPr>
                        <m:ctrlPr>
                          <a:rPr lang="en-GB" i="1" baseline="0" smtClean="0">
                            <a:latin typeface="Cambria Math" panose="02040503050406030204" pitchFamily="18" charset="0"/>
                          </a:rPr>
                        </m:ctrlPr>
                      </m:sSubPr>
                      <m:e>
                        <m:r>
                          <a:rPr lang="en-GB" b="0" i="1" baseline="0" smtClean="0">
                            <a:latin typeface="Cambria Math" panose="02040503050406030204" pitchFamily="18" charset="0"/>
                          </a:rPr>
                          <m:t>𝐹</m:t>
                        </m:r>
                      </m:e>
                      <m:sub>
                        <m:r>
                          <a:rPr lang="en-GB" b="0" i="1" baseline="0" smtClean="0">
                            <a:latin typeface="Cambria Math" panose="02040503050406030204" pitchFamily="18" charset="0"/>
                          </a:rPr>
                          <m:t>𝑥</m:t>
                        </m:r>
                      </m:sub>
                    </m:sSub>
                  </m:oMath>
                </a14:m>
                <a:r>
                  <a:rPr lang="en-GB" i="0" dirty="0" smtClean="0"/>
                  <a:t> = 0 and </a:t>
                </a:r>
                <a14:m>
                  <m:oMath xmlns:m="http://schemas.openxmlformats.org/officeDocument/2006/math">
                    <m:sSub>
                      <m:sSubPr>
                        <m:ctrlPr>
                          <a:rPr lang="en-GB" i="1" baseline="0" smtClean="0">
                            <a:latin typeface="Cambria Math" panose="02040503050406030204" pitchFamily="18" charset="0"/>
                          </a:rPr>
                        </m:ctrlPr>
                      </m:sSubPr>
                      <m:e>
                        <m:r>
                          <a:rPr lang="en-GB" b="0" i="1" baseline="0" smtClean="0">
                            <a:latin typeface="Cambria Math" panose="02040503050406030204" pitchFamily="18" charset="0"/>
                          </a:rPr>
                          <m:t>𝐹</m:t>
                        </m:r>
                      </m:e>
                      <m:sub>
                        <m:r>
                          <a:rPr lang="en-GB" b="0" i="1" baseline="0" smtClean="0">
                            <a:latin typeface="Cambria Math" panose="02040503050406030204" pitchFamily="18" charset="0"/>
                          </a:rPr>
                          <m:t>𝑦</m:t>
                        </m:r>
                      </m:sub>
                    </m:sSub>
                  </m:oMath>
                </a14:m>
                <a:r>
                  <a:rPr lang="en-GB" i="0" dirty="0" smtClean="0"/>
                  <a:t> = 0 .  This means that we can create two separate equations which</a:t>
                </a:r>
                <a:r>
                  <a:rPr lang="en-GB" i="0" baseline="0" dirty="0" smtClean="0"/>
                  <a:t> may have either one or two unknowns and then solve them.</a:t>
                </a:r>
                <a:endParaRPr lang="en-GB" i="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latin typeface="Arial" panose="020B0604020202020204" pitchFamily="34" charset="0"/>
                    <a:cs typeface="Arial" panose="020B0604020202020204" pitchFamily="34" charset="0"/>
                  </a:rPr>
                  <a:t>Prompts &amp; key questions for this slide:</a:t>
                </a:r>
              </a:p>
              <a:p>
                <a:r>
                  <a:rPr lang="en-GB" dirty="0" smtClean="0"/>
                  <a:t>We are using the sa</a:t>
                </a:r>
                <a:r>
                  <a:rPr lang="en-GB" baseline="0" dirty="0" smtClean="0"/>
                  <a:t>me method to resolve each force into its x and y components as we were using in the previous lesson.  This time the important point is that because we know the system is in equilibrium, there will be no resultant force and therefore </a:t>
                </a:r>
                <a:r>
                  <a:rPr lang="en-GB" b="0" i="0" baseline="0" smtClean="0">
                    <a:latin typeface="Cambria Math" panose="02040503050406030204" pitchFamily="18" charset="0"/>
                  </a:rPr>
                  <a:t>𝐹_𝑥</a:t>
                </a:r>
                <a:r>
                  <a:rPr lang="en-GB" i="0" dirty="0" smtClean="0"/>
                  <a:t> = 0 and </a:t>
                </a:r>
                <a:r>
                  <a:rPr lang="en-GB" b="0" i="0" baseline="0" smtClean="0">
                    <a:latin typeface="Cambria Math" panose="02040503050406030204" pitchFamily="18" charset="0"/>
                  </a:rPr>
                  <a:t>𝐹</a:t>
                </a:r>
                <a:r>
                  <a:rPr lang="en-GB" b="0" i="0" baseline="0" smtClean="0">
                    <a:latin typeface="Cambria Math" panose="02040503050406030204" pitchFamily="18" charset="0"/>
                  </a:rPr>
                  <a:t>_𝑦</a:t>
                </a:r>
                <a:r>
                  <a:rPr lang="en-GB" i="0" dirty="0" smtClean="0"/>
                  <a:t> = 0 </a:t>
                </a:r>
                <a:r>
                  <a:rPr lang="en-GB" i="0" dirty="0" smtClean="0"/>
                  <a:t>.  This means that we can create two separate equations which</a:t>
                </a:r>
                <a:r>
                  <a:rPr lang="en-GB" i="0" baseline="0" dirty="0" smtClean="0"/>
                  <a:t> may have either one or two unknowns and then solve them.</a:t>
                </a:r>
                <a:endParaRPr lang="en-GB" i="0" dirty="0"/>
              </a:p>
            </p:txBody>
          </p:sp>
        </mc:Fallback>
      </mc:AlternateContent>
      <p:sp>
        <p:nvSpPr>
          <p:cNvPr id="4" name="Slide Number Placeholder 3"/>
          <p:cNvSpPr>
            <a:spLocks noGrp="1"/>
          </p:cNvSpPr>
          <p:nvPr>
            <p:ph type="sldNum" sz="quarter" idx="10"/>
          </p:nvPr>
        </p:nvSpPr>
        <p:spPr/>
        <p:txBody>
          <a:bodyPr/>
          <a:lstStyle/>
          <a:p>
            <a:fld id="{EC591581-0ADF-470F-AAC7-05EDE80DB34F}" type="slidenum">
              <a:rPr lang="en-GB" smtClean="0"/>
              <a:t>3</a:t>
            </a:fld>
            <a:endParaRPr lang="en-GB"/>
          </a:p>
        </p:txBody>
      </p:sp>
    </p:spTree>
    <p:extLst>
      <p:ext uri="{BB962C8B-B14F-4D97-AF65-F5344CB8AC3E}">
        <p14:creationId xmlns:p14="http://schemas.microsoft.com/office/powerpoint/2010/main" val="3293252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latin typeface="Arial" panose="020B0604020202020204" pitchFamily="34" charset="0"/>
                <a:cs typeface="Arial" panose="020B0604020202020204" pitchFamily="34" charset="0"/>
              </a:rPr>
              <a:t>Prompts &amp; key questions for this slide:</a:t>
            </a:r>
          </a:p>
          <a:p>
            <a:r>
              <a:rPr lang="en-GB" dirty="0" smtClean="0"/>
              <a:t>When we resolve parallel to the x axis we see that there is only one unknown and therefore we can rearrange the equation and find the value of Q.</a:t>
            </a:r>
            <a:endParaRPr lang="en-GB" i="0" dirty="0"/>
          </a:p>
        </p:txBody>
      </p:sp>
      <p:sp>
        <p:nvSpPr>
          <p:cNvPr id="4" name="Slide Number Placeholder 3"/>
          <p:cNvSpPr>
            <a:spLocks noGrp="1"/>
          </p:cNvSpPr>
          <p:nvPr>
            <p:ph type="sldNum" sz="quarter" idx="10"/>
          </p:nvPr>
        </p:nvSpPr>
        <p:spPr/>
        <p:txBody>
          <a:bodyPr/>
          <a:lstStyle/>
          <a:p>
            <a:fld id="{EC591581-0ADF-470F-AAC7-05EDE80DB34F}" type="slidenum">
              <a:rPr lang="en-GB" smtClean="0"/>
              <a:t>4</a:t>
            </a:fld>
            <a:endParaRPr lang="en-GB"/>
          </a:p>
        </p:txBody>
      </p:sp>
    </p:spTree>
    <p:extLst>
      <p:ext uri="{BB962C8B-B14F-4D97-AF65-F5344CB8AC3E}">
        <p14:creationId xmlns:p14="http://schemas.microsoft.com/office/powerpoint/2010/main" val="3483807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latin typeface="Arial" panose="020B0604020202020204" pitchFamily="34" charset="0"/>
                <a:cs typeface="Arial" panose="020B0604020202020204" pitchFamily="34" charset="0"/>
              </a:rPr>
              <a:t>Prompts &amp; key questions for this slide:</a:t>
            </a:r>
          </a:p>
          <a:p>
            <a:r>
              <a:rPr lang="en-GB" dirty="0" smtClean="0"/>
              <a:t>When we resolve parallel to the y axis we see that there is both P and Q that are unknown, but we can substitute the value found</a:t>
            </a:r>
            <a:r>
              <a:rPr lang="en-GB" baseline="0" dirty="0" smtClean="0"/>
              <a:t> for Q when we resolved parallel to the x axis.</a:t>
            </a:r>
            <a:endParaRPr lang="en-GB" i="0" dirty="0"/>
          </a:p>
        </p:txBody>
      </p:sp>
      <p:sp>
        <p:nvSpPr>
          <p:cNvPr id="4" name="Slide Number Placeholder 3"/>
          <p:cNvSpPr>
            <a:spLocks noGrp="1"/>
          </p:cNvSpPr>
          <p:nvPr>
            <p:ph type="sldNum" sz="quarter" idx="10"/>
          </p:nvPr>
        </p:nvSpPr>
        <p:spPr/>
        <p:txBody>
          <a:bodyPr/>
          <a:lstStyle/>
          <a:p>
            <a:fld id="{EC591581-0ADF-470F-AAC7-05EDE80DB34F}" type="slidenum">
              <a:rPr lang="en-GB" smtClean="0"/>
              <a:t>5</a:t>
            </a:fld>
            <a:endParaRPr lang="en-GB"/>
          </a:p>
        </p:txBody>
      </p:sp>
    </p:spTree>
    <p:extLst>
      <p:ext uri="{BB962C8B-B14F-4D97-AF65-F5344CB8AC3E}">
        <p14:creationId xmlns:p14="http://schemas.microsoft.com/office/powerpoint/2010/main" val="1910823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latin typeface="Arial" panose="020B0604020202020204" pitchFamily="34" charset="0"/>
                <a:cs typeface="Arial" panose="020B0604020202020204" pitchFamily="34" charset="0"/>
              </a:rPr>
              <a:t>Prompts &amp; key questions for this slide:</a:t>
            </a:r>
          </a:p>
          <a:p>
            <a:r>
              <a:rPr lang="en-GB" dirty="0" smtClean="0"/>
              <a:t>In this example only one force is unknown,</a:t>
            </a:r>
            <a:r>
              <a:rPr lang="en-GB" baseline="0" dirty="0" smtClean="0"/>
              <a:t> but this time we do not know the angle of the unknown force.</a:t>
            </a:r>
            <a:endParaRPr lang="en-GB" sz="1200" kern="1200" dirty="0" smtClean="0">
              <a:solidFill>
                <a:schemeClr val="tx1"/>
              </a:solidFill>
              <a:effectLst/>
              <a:latin typeface="+mn-lt"/>
              <a:ea typeface="+mn-ea"/>
              <a:cs typeface="+mn-cs"/>
            </a:endParaRPr>
          </a:p>
          <a:p>
            <a:endParaRPr lang="en-GB" i="0" dirty="0"/>
          </a:p>
        </p:txBody>
      </p:sp>
      <p:sp>
        <p:nvSpPr>
          <p:cNvPr id="4" name="Slide Number Placeholder 3"/>
          <p:cNvSpPr>
            <a:spLocks noGrp="1"/>
          </p:cNvSpPr>
          <p:nvPr>
            <p:ph type="sldNum" sz="quarter" idx="10"/>
          </p:nvPr>
        </p:nvSpPr>
        <p:spPr/>
        <p:txBody>
          <a:bodyPr/>
          <a:lstStyle/>
          <a:p>
            <a:fld id="{EC591581-0ADF-470F-AAC7-05EDE80DB34F}" type="slidenum">
              <a:rPr lang="en-GB" smtClean="0"/>
              <a:t>6</a:t>
            </a:fld>
            <a:endParaRPr lang="en-GB"/>
          </a:p>
        </p:txBody>
      </p:sp>
    </p:spTree>
    <p:extLst>
      <p:ext uri="{BB962C8B-B14F-4D97-AF65-F5344CB8AC3E}">
        <p14:creationId xmlns:p14="http://schemas.microsoft.com/office/powerpoint/2010/main" val="1949391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latin typeface="Arial" panose="020B0604020202020204" pitchFamily="34" charset="0"/>
                <a:cs typeface="Arial" panose="020B0604020202020204" pitchFamily="34" charset="0"/>
              </a:rPr>
              <a:t>Prompts &amp; key questions for this slide:</a:t>
            </a:r>
          </a:p>
          <a:p>
            <a:r>
              <a:rPr lang="en-GB" dirty="0" smtClean="0"/>
              <a:t>Again we need to resolve</a:t>
            </a:r>
            <a:r>
              <a:rPr lang="en-GB" baseline="0" dirty="0" smtClean="0"/>
              <a:t> horizontally and vertically, but this time both equations have two unknowns.  By rearranging the vertical equation we can substitute it into the horizontal equation.</a:t>
            </a:r>
            <a:endParaRPr lang="en-GB" sz="1200" kern="1200" dirty="0" smtClean="0">
              <a:solidFill>
                <a:schemeClr val="tx1"/>
              </a:solidFill>
              <a:effectLst/>
              <a:latin typeface="+mn-lt"/>
              <a:ea typeface="+mn-ea"/>
              <a:cs typeface="+mn-cs"/>
            </a:endParaRPr>
          </a:p>
          <a:p>
            <a:endParaRPr lang="en-GB" i="0" dirty="0"/>
          </a:p>
        </p:txBody>
      </p:sp>
      <p:sp>
        <p:nvSpPr>
          <p:cNvPr id="4" name="Slide Number Placeholder 3"/>
          <p:cNvSpPr>
            <a:spLocks noGrp="1"/>
          </p:cNvSpPr>
          <p:nvPr>
            <p:ph type="sldNum" sz="quarter" idx="10"/>
          </p:nvPr>
        </p:nvSpPr>
        <p:spPr/>
        <p:txBody>
          <a:bodyPr/>
          <a:lstStyle/>
          <a:p>
            <a:fld id="{EC591581-0ADF-470F-AAC7-05EDE80DB34F}" type="slidenum">
              <a:rPr lang="en-GB" smtClean="0"/>
              <a:t>7</a:t>
            </a:fld>
            <a:endParaRPr lang="en-GB"/>
          </a:p>
        </p:txBody>
      </p:sp>
    </p:spTree>
    <p:extLst>
      <p:ext uri="{BB962C8B-B14F-4D97-AF65-F5344CB8AC3E}">
        <p14:creationId xmlns:p14="http://schemas.microsoft.com/office/powerpoint/2010/main" val="1653915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latin typeface="Arial" panose="020B0604020202020204" pitchFamily="34" charset="0"/>
                <a:cs typeface="Arial" panose="020B0604020202020204" pitchFamily="34" charset="0"/>
              </a:rPr>
              <a:t>Prompts &amp; key questions for this slide:</a:t>
            </a:r>
          </a:p>
          <a:p>
            <a:r>
              <a:rPr lang="en-GB" dirty="0" smtClean="0"/>
              <a:t>Again we need to resolve</a:t>
            </a:r>
            <a:r>
              <a:rPr lang="en-GB" baseline="0" dirty="0" smtClean="0"/>
              <a:t> horizontally and vertically, but this time both equations have two unknowns.  By rearranging the vertical equation we can substitute it into the horizontal equation.</a:t>
            </a:r>
            <a:endParaRPr lang="en-GB" sz="1200" kern="1200" dirty="0" smtClean="0">
              <a:solidFill>
                <a:schemeClr val="tx1"/>
              </a:solidFill>
              <a:effectLst/>
              <a:latin typeface="+mn-lt"/>
              <a:ea typeface="+mn-ea"/>
              <a:cs typeface="+mn-cs"/>
            </a:endParaRPr>
          </a:p>
          <a:p>
            <a:endParaRPr lang="en-GB" i="0" dirty="0"/>
          </a:p>
        </p:txBody>
      </p:sp>
      <p:sp>
        <p:nvSpPr>
          <p:cNvPr id="4" name="Slide Number Placeholder 3"/>
          <p:cNvSpPr>
            <a:spLocks noGrp="1"/>
          </p:cNvSpPr>
          <p:nvPr>
            <p:ph type="sldNum" sz="quarter" idx="10"/>
          </p:nvPr>
        </p:nvSpPr>
        <p:spPr/>
        <p:txBody>
          <a:bodyPr/>
          <a:lstStyle/>
          <a:p>
            <a:fld id="{EC591581-0ADF-470F-AAC7-05EDE80DB34F}" type="slidenum">
              <a:rPr lang="en-GB" smtClean="0"/>
              <a:t>8</a:t>
            </a:fld>
            <a:endParaRPr lang="en-GB"/>
          </a:p>
        </p:txBody>
      </p:sp>
    </p:spTree>
    <p:extLst>
      <p:ext uri="{BB962C8B-B14F-4D97-AF65-F5344CB8AC3E}">
        <p14:creationId xmlns:p14="http://schemas.microsoft.com/office/powerpoint/2010/main" val="866550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latin typeface="Arial" panose="020B0604020202020204" pitchFamily="34" charset="0"/>
                <a:cs typeface="Arial" panose="020B0604020202020204" pitchFamily="34" charset="0"/>
              </a:rPr>
              <a:t>Prompts &amp; key questions for this slide:</a:t>
            </a:r>
          </a:p>
          <a:p>
            <a:r>
              <a:rPr lang="en-GB" dirty="0" smtClean="0"/>
              <a:t>Again we need to resolve</a:t>
            </a:r>
            <a:r>
              <a:rPr lang="en-GB" baseline="0" dirty="0" smtClean="0"/>
              <a:t> horizontally and vertically, but this time both equations have two unknowns.  By rearranging the vertical equation we can substitute it into the horizontal equation.</a:t>
            </a:r>
            <a:endParaRPr lang="en-GB" sz="1200" kern="1200" dirty="0" smtClean="0">
              <a:solidFill>
                <a:schemeClr val="tx1"/>
              </a:solidFill>
              <a:effectLst/>
              <a:latin typeface="+mn-lt"/>
              <a:ea typeface="+mn-ea"/>
              <a:cs typeface="+mn-cs"/>
            </a:endParaRPr>
          </a:p>
          <a:p>
            <a:endParaRPr lang="en-GB" i="0" dirty="0"/>
          </a:p>
        </p:txBody>
      </p:sp>
      <p:sp>
        <p:nvSpPr>
          <p:cNvPr id="4" name="Slide Number Placeholder 3"/>
          <p:cNvSpPr>
            <a:spLocks noGrp="1"/>
          </p:cNvSpPr>
          <p:nvPr>
            <p:ph type="sldNum" sz="quarter" idx="10"/>
          </p:nvPr>
        </p:nvSpPr>
        <p:spPr/>
        <p:txBody>
          <a:bodyPr/>
          <a:lstStyle/>
          <a:p>
            <a:fld id="{EC591581-0ADF-470F-AAC7-05EDE80DB34F}" type="slidenum">
              <a:rPr lang="en-GB" smtClean="0"/>
              <a:t>9</a:t>
            </a:fld>
            <a:endParaRPr lang="en-GB"/>
          </a:p>
        </p:txBody>
      </p:sp>
    </p:spTree>
    <p:extLst>
      <p:ext uri="{BB962C8B-B14F-4D97-AF65-F5344CB8AC3E}">
        <p14:creationId xmlns:p14="http://schemas.microsoft.com/office/powerpoint/2010/main" val="31008677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439" y="451912"/>
            <a:ext cx="4046220" cy="650471"/>
          </a:xfrm>
          <a:prstGeom prst="rect">
            <a:avLst/>
          </a:prstGeom>
        </p:spPr>
      </p:pic>
      <p:pic>
        <p:nvPicPr>
          <p:cNvPr id="13" name="Picture 12"/>
          <p:cNvPicPr/>
          <p:nvPr userDrawn="1"/>
        </p:nvPicPr>
        <p:blipFill>
          <a:blip r:embed="rId3" cstate="print">
            <a:extLst>
              <a:ext uri="{28A0092B-C50C-407E-A947-70E740481C1C}">
                <a14:useLocalDpi xmlns:a14="http://schemas.microsoft.com/office/drawing/2010/main" val="0"/>
              </a:ext>
            </a:extLst>
          </a:blip>
          <a:stretch>
            <a:fillRect/>
          </a:stretch>
        </p:blipFill>
        <p:spPr>
          <a:xfrm>
            <a:off x="10371511" y="6168533"/>
            <a:ext cx="1292225" cy="449580"/>
          </a:xfrm>
          <a:prstGeom prst="rect">
            <a:avLst/>
          </a:prstGeom>
        </p:spPr>
      </p:pic>
      <p:pic>
        <p:nvPicPr>
          <p:cNvPr id="14" name="Picture 13"/>
          <p:cNvPicPr>
            <a:picLocks noChangeAspect="1"/>
          </p:cNvPicPr>
          <p:nvPr userDrawn="1"/>
        </p:nvPicPr>
        <p:blipFill>
          <a:blip r:embed="rId4"/>
          <a:stretch>
            <a:fillRect/>
          </a:stretch>
        </p:blipFill>
        <p:spPr>
          <a:xfrm>
            <a:off x="7836964" y="3117570"/>
            <a:ext cx="3913001" cy="2736000"/>
          </a:xfrm>
          <a:prstGeom prst="rect">
            <a:avLst/>
          </a:prstGeom>
        </p:spPr>
      </p:pic>
    </p:spTree>
    <p:extLst>
      <p:ext uri="{BB962C8B-B14F-4D97-AF65-F5344CB8AC3E}">
        <p14:creationId xmlns:p14="http://schemas.microsoft.com/office/powerpoint/2010/main" val="1108230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0"/>
            <a:ext cx="12192000" cy="900000"/>
          </a:xfrm>
          <a:prstGeom prst="rect">
            <a:avLst/>
          </a:prstGeom>
          <a:solidFill>
            <a:srgbClr val="E21951"/>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a:endParaRPr lang="en-GB" sz="2800" b="1" dirty="0" smtClean="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B11C3206-257D-4762-B461-A249DF0C704C}"/>
              </a:ext>
            </a:extLst>
          </p:cNvPr>
          <p:cNvSpPr>
            <a:spLocks noGrp="1"/>
          </p:cNvSpPr>
          <p:nvPr>
            <p:ph type="title"/>
          </p:nvPr>
        </p:nvSpPr>
        <p:spPr>
          <a:xfrm>
            <a:off x="331788" y="173140"/>
            <a:ext cx="11524932" cy="553720"/>
          </a:xfrm>
          <a:prstGeom prst="rect">
            <a:avLst/>
          </a:prstGeom>
        </p:spPr>
        <p:txBody>
          <a:bodyPr anchor="b">
            <a:normAutofit/>
          </a:bodyPr>
          <a:lstStyle>
            <a:lvl1pPr>
              <a:defRPr sz="2800" b="1" i="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331788" y="1270000"/>
            <a:ext cx="11525250" cy="5324475"/>
          </a:xfrm>
          <a:prstGeom prst="rect">
            <a:avLst/>
          </a:prstGeo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49982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7876781"/>
      </p:ext>
    </p:extLst>
  </p:cSld>
  <p:clrMap bg1="lt1" tx1="dk1" bg2="lt2" tx2="dk2" accent1="accent1" accent2="accent2" accent3="accent3" accent4="accent4" accent5="accent5" accent6="accent6" hlink="hlink" folHlink="folHlink"/>
  <p:sldLayoutIdLst>
    <p:sldLayoutId id="2147483654"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1053296" y="1733703"/>
            <a:ext cx="10803424" cy="1958619"/>
          </a:xfrm>
          <a:prstGeom prst="rect">
            <a:avLst/>
          </a:prstGeom>
        </p:spPr>
        <p:txBody>
          <a:bodyPr>
            <a:noAutofit/>
          </a:bodyPr>
          <a:lstStyle/>
          <a:p>
            <a:pPr>
              <a:lnSpc>
                <a:spcPts val="3500"/>
              </a:lnSpc>
            </a:pPr>
            <a:r>
              <a:rPr lang="en-GB" sz="2800" b="1" dirty="0" smtClean="0"/>
              <a:t>Teacher tutorial</a:t>
            </a:r>
            <a:br>
              <a:rPr lang="en-GB" sz="2800" b="1" dirty="0" smtClean="0"/>
            </a:br>
            <a:r>
              <a:rPr lang="en-GB" sz="2600" dirty="0" smtClean="0"/>
              <a:t>Topic: 4.1 Forces and Equilibrium</a:t>
            </a:r>
            <a:br>
              <a:rPr lang="en-GB" sz="2600" dirty="0" smtClean="0"/>
            </a:br>
            <a:r>
              <a:rPr lang="en-GB" sz="2600" dirty="0" smtClean="0"/>
              <a:t>Lesson 2: Forces in Equilibrium</a:t>
            </a:r>
            <a:endParaRPr lang="en-GB" sz="2600" dirty="0"/>
          </a:p>
        </p:txBody>
      </p:sp>
      <p:sp>
        <p:nvSpPr>
          <p:cNvPr id="9" name="Title 7"/>
          <p:cNvSpPr txBox="1">
            <a:spLocks/>
          </p:cNvSpPr>
          <p:nvPr/>
        </p:nvSpPr>
        <p:spPr>
          <a:xfrm>
            <a:off x="1053296" y="6261336"/>
            <a:ext cx="1005068" cy="26678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1400" b="1" dirty="0" smtClean="0"/>
              <a:t>Version 1</a:t>
            </a:r>
            <a:endParaRPr lang="en-GB" sz="1400" b="1" dirty="0"/>
          </a:p>
        </p:txBody>
      </p:sp>
    </p:spTree>
    <p:extLst>
      <p:ext uri="{BB962C8B-B14F-4D97-AF65-F5344CB8AC3E}">
        <p14:creationId xmlns:p14="http://schemas.microsoft.com/office/powerpoint/2010/main" val="4183809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31788" y="986397"/>
            <a:ext cx="7178255" cy="5324475"/>
          </a:xfrm>
        </p:spPr>
        <p:txBody>
          <a:bodyPr/>
          <a:lstStyle/>
          <a:p>
            <a:r>
              <a:rPr lang="en-GB" dirty="0" smtClean="0"/>
              <a:t>How can we investigate equilibrium?</a:t>
            </a:r>
            <a:endParaRPr lang="en-GB" dirty="0"/>
          </a:p>
        </p:txBody>
      </p:sp>
      <p:sp>
        <p:nvSpPr>
          <p:cNvPr id="2" name="Title 1"/>
          <p:cNvSpPr>
            <a:spLocks noGrp="1"/>
          </p:cNvSpPr>
          <p:nvPr>
            <p:ph type="title"/>
          </p:nvPr>
        </p:nvSpPr>
        <p:spPr/>
        <p:txBody>
          <a:bodyPr/>
          <a:lstStyle/>
          <a:p>
            <a:r>
              <a:rPr lang="en-GB" dirty="0" smtClean="0"/>
              <a:t>Forces around a point experiment</a:t>
            </a:r>
            <a:endParaRPr lang="en-GB" dirty="0"/>
          </a:p>
        </p:txBody>
      </p:sp>
      <p:sp>
        <p:nvSpPr>
          <p:cNvPr id="5" name="Rectangle 4"/>
          <p:cNvSpPr/>
          <p:nvPr/>
        </p:nvSpPr>
        <p:spPr>
          <a:xfrm>
            <a:off x="2725271" y="1864659"/>
            <a:ext cx="5773270" cy="35679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3334871" y="2008094"/>
            <a:ext cx="4769223" cy="252804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p:cNvSpPr/>
          <p:nvPr/>
        </p:nvSpPr>
        <p:spPr>
          <a:xfrm>
            <a:off x="3714750" y="2171700"/>
            <a:ext cx="450850" cy="45085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867150" y="1864659"/>
            <a:ext cx="133350" cy="532466"/>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7258050" y="2171700"/>
            <a:ext cx="450850" cy="45085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7410450" y="1864659"/>
            <a:ext cx="133350" cy="532466"/>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5539964" y="3143250"/>
            <a:ext cx="180975" cy="1809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Connector 21"/>
          <p:cNvCxnSpPr>
            <a:stCxn id="12" idx="1"/>
            <a:endCxn id="8" idx="7"/>
          </p:cNvCxnSpPr>
          <p:nvPr/>
        </p:nvCxnSpPr>
        <p:spPr>
          <a:xfrm flipH="1" flipV="1">
            <a:off x="4099575" y="2237725"/>
            <a:ext cx="1466892" cy="932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2" idx="7"/>
            <a:endCxn id="19" idx="1"/>
          </p:cNvCxnSpPr>
          <p:nvPr/>
        </p:nvCxnSpPr>
        <p:spPr>
          <a:xfrm flipV="1">
            <a:off x="5694436" y="2237725"/>
            <a:ext cx="1629639" cy="932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2" idx="4"/>
          </p:cNvCxnSpPr>
          <p:nvPr/>
        </p:nvCxnSpPr>
        <p:spPr>
          <a:xfrm>
            <a:off x="5630452" y="3324225"/>
            <a:ext cx="3041" cy="1009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8" idx="2"/>
          </p:cNvCxnSpPr>
          <p:nvPr/>
        </p:nvCxnSpPr>
        <p:spPr>
          <a:xfrm>
            <a:off x="3714750" y="2397125"/>
            <a:ext cx="0" cy="1832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9" idx="6"/>
          </p:cNvCxnSpPr>
          <p:nvPr/>
        </p:nvCxnSpPr>
        <p:spPr>
          <a:xfrm>
            <a:off x="7708900" y="2397125"/>
            <a:ext cx="0" cy="1936750"/>
          </a:xfrm>
          <a:prstGeom prst="line">
            <a:avLst/>
          </a:prstGeom>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3638550" y="4229750"/>
            <a:ext cx="161925" cy="475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2" name="Rounded Rectangle 31"/>
          <p:cNvSpPr/>
          <p:nvPr/>
        </p:nvSpPr>
        <p:spPr>
          <a:xfrm>
            <a:off x="5539964" y="4270918"/>
            <a:ext cx="161925" cy="475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3" name="Rounded Rectangle 32"/>
          <p:cNvSpPr/>
          <p:nvPr/>
        </p:nvSpPr>
        <p:spPr>
          <a:xfrm>
            <a:off x="7627937" y="4218015"/>
            <a:ext cx="161925" cy="475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4" name="Freeform 33"/>
          <p:cNvSpPr/>
          <p:nvPr/>
        </p:nvSpPr>
        <p:spPr>
          <a:xfrm>
            <a:off x="5383709" y="2955337"/>
            <a:ext cx="493486" cy="116195"/>
          </a:xfrm>
          <a:custGeom>
            <a:avLst/>
            <a:gdLst>
              <a:gd name="connsiteX0" fmla="*/ 0 w 493486"/>
              <a:gd name="connsiteY0" fmla="*/ 101681 h 116195"/>
              <a:gd name="connsiteX1" fmla="*/ 232229 w 493486"/>
              <a:gd name="connsiteY1" fmla="*/ 81 h 116195"/>
              <a:gd name="connsiteX2" fmla="*/ 493486 w 493486"/>
              <a:gd name="connsiteY2" fmla="*/ 116195 h 116195"/>
            </a:gdLst>
            <a:ahLst/>
            <a:cxnLst>
              <a:cxn ang="0">
                <a:pos x="connsiteX0" y="connsiteY0"/>
              </a:cxn>
              <a:cxn ang="0">
                <a:pos x="connsiteX1" y="connsiteY1"/>
              </a:cxn>
              <a:cxn ang="0">
                <a:pos x="connsiteX2" y="connsiteY2"/>
              </a:cxn>
            </a:cxnLst>
            <a:rect l="l" t="t" r="r" b="b"/>
            <a:pathLst>
              <a:path w="493486" h="116195">
                <a:moveTo>
                  <a:pt x="0" y="101681"/>
                </a:moveTo>
                <a:cubicBezTo>
                  <a:pt x="74990" y="49671"/>
                  <a:pt x="149981" y="-2338"/>
                  <a:pt x="232229" y="81"/>
                </a:cubicBezTo>
                <a:cubicBezTo>
                  <a:pt x="314477" y="2500"/>
                  <a:pt x="403981" y="59347"/>
                  <a:pt x="493486" y="116195"/>
                </a:cubicBezTo>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5" name="TextBox 34"/>
              <p:cNvSpPr txBox="1"/>
              <p:nvPr/>
            </p:nvSpPr>
            <p:spPr>
              <a:xfrm>
                <a:off x="5531448" y="2667320"/>
                <a:ext cx="19774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𝛼</m:t>
                      </m:r>
                    </m:oMath>
                  </m:oMathPara>
                </a14:m>
                <a:endParaRPr lang="en-GB" dirty="0"/>
              </a:p>
            </p:txBody>
          </p:sp>
        </mc:Choice>
        <mc:Fallback xmlns="">
          <p:sp>
            <p:nvSpPr>
              <p:cNvPr id="35" name="TextBox 34"/>
              <p:cNvSpPr txBox="1">
                <a:spLocks noRot="1" noChangeAspect="1" noMove="1" noResize="1" noEditPoints="1" noAdjustHandles="1" noChangeArrowheads="1" noChangeShapeType="1" noTextEdit="1"/>
              </p:cNvSpPr>
              <p:nvPr/>
            </p:nvSpPr>
            <p:spPr>
              <a:xfrm>
                <a:off x="5531448" y="2667320"/>
                <a:ext cx="197746" cy="276999"/>
              </a:xfrm>
              <a:prstGeom prst="rect">
                <a:avLst/>
              </a:prstGeom>
              <a:blipFill>
                <a:blip r:embed="rId3"/>
                <a:stretch>
                  <a:fillRect l="-18182" r="-12121"/>
                </a:stretch>
              </a:blipFill>
            </p:spPr>
            <p:txBody>
              <a:bodyPr/>
              <a:lstStyle/>
              <a:p>
                <a:r>
                  <a:rPr lang="en-GB">
                    <a:noFill/>
                  </a:rPr>
                  <a:t> </a:t>
                </a:r>
              </a:p>
            </p:txBody>
          </p:sp>
        </mc:Fallback>
      </mc:AlternateContent>
      <p:cxnSp>
        <p:nvCxnSpPr>
          <p:cNvPr id="37" name="Straight Connector 36"/>
          <p:cNvCxnSpPr/>
          <p:nvPr/>
        </p:nvCxnSpPr>
        <p:spPr>
          <a:xfrm flipV="1">
            <a:off x="7510044" y="1864659"/>
            <a:ext cx="1619442" cy="596847"/>
          </a:xfrm>
          <a:prstGeom prst="line">
            <a:avLst/>
          </a:prstGeom>
        </p:spPr>
        <p:style>
          <a:lnRef idx="1">
            <a:schemeClr val="dk1"/>
          </a:lnRef>
          <a:fillRef idx="0">
            <a:schemeClr val="dk1"/>
          </a:fillRef>
          <a:effectRef idx="0">
            <a:schemeClr val="dk1"/>
          </a:effectRef>
          <a:fontRef idx="minor">
            <a:schemeClr val="tx1"/>
          </a:fontRef>
        </p:style>
      </p:cxnSp>
      <p:sp>
        <p:nvSpPr>
          <p:cNvPr id="39" name="TextBox 38"/>
          <p:cNvSpPr txBox="1"/>
          <p:nvPr/>
        </p:nvSpPr>
        <p:spPr>
          <a:xfrm>
            <a:off x="9147919" y="1638762"/>
            <a:ext cx="752257" cy="369332"/>
          </a:xfrm>
          <a:prstGeom prst="rect">
            <a:avLst/>
          </a:prstGeom>
          <a:noFill/>
        </p:spPr>
        <p:txBody>
          <a:bodyPr wrap="none" rtlCol="0">
            <a:spAutoFit/>
          </a:bodyPr>
          <a:lstStyle/>
          <a:p>
            <a:r>
              <a:rPr lang="en-GB" dirty="0" smtClean="0"/>
              <a:t>pulley</a:t>
            </a:r>
            <a:endParaRPr lang="en-GB" dirty="0"/>
          </a:p>
        </p:txBody>
      </p:sp>
      <p:cxnSp>
        <p:nvCxnSpPr>
          <p:cNvPr id="40" name="Straight Connector 39"/>
          <p:cNvCxnSpPr/>
          <p:nvPr/>
        </p:nvCxnSpPr>
        <p:spPr>
          <a:xfrm flipV="1">
            <a:off x="8423230" y="2757741"/>
            <a:ext cx="1619442" cy="596847"/>
          </a:xfrm>
          <a:prstGeom prst="line">
            <a:avLst/>
          </a:prstGeom>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10061105" y="2531844"/>
            <a:ext cx="1297401" cy="923330"/>
          </a:xfrm>
          <a:prstGeom prst="rect">
            <a:avLst/>
          </a:prstGeom>
          <a:noFill/>
        </p:spPr>
        <p:txBody>
          <a:bodyPr wrap="square" rtlCol="0">
            <a:spAutoFit/>
          </a:bodyPr>
          <a:lstStyle/>
          <a:p>
            <a:r>
              <a:rPr lang="en-GB" dirty="0" smtClean="0"/>
              <a:t>Vertical support board</a:t>
            </a:r>
            <a:endParaRPr lang="en-GB" dirty="0"/>
          </a:p>
        </p:txBody>
      </p:sp>
      <p:cxnSp>
        <p:nvCxnSpPr>
          <p:cNvPr id="42" name="Straight Connector 41"/>
          <p:cNvCxnSpPr/>
          <p:nvPr/>
        </p:nvCxnSpPr>
        <p:spPr>
          <a:xfrm>
            <a:off x="7946732" y="4082815"/>
            <a:ext cx="1389729" cy="188103"/>
          </a:xfrm>
          <a:prstGeom prst="line">
            <a:avLst/>
          </a:prstGeom>
        </p:spPr>
        <p:style>
          <a:lnRef idx="1">
            <a:schemeClr val="dk1"/>
          </a:lnRef>
          <a:fillRef idx="0">
            <a:schemeClr val="dk1"/>
          </a:fillRef>
          <a:effectRef idx="0">
            <a:schemeClr val="dk1"/>
          </a:effectRef>
          <a:fontRef idx="minor">
            <a:schemeClr val="tx1"/>
          </a:fontRef>
        </p:style>
      </p:cxnSp>
      <p:sp>
        <p:nvSpPr>
          <p:cNvPr id="43" name="TextBox 42"/>
          <p:cNvSpPr txBox="1"/>
          <p:nvPr/>
        </p:nvSpPr>
        <p:spPr>
          <a:xfrm>
            <a:off x="9427244" y="4082815"/>
            <a:ext cx="2458430" cy="369332"/>
          </a:xfrm>
          <a:prstGeom prst="rect">
            <a:avLst/>
          </a:prstGeom>
          <a:noFill/>
        </p:spPr>
        <p:txBody>
          <a:bodyPr wrap="none" rtlCol="0">
            <a:spAutoFit/>
          </a:bodyPr>
          <a:lstStyle/>
          <a:p>
            <a:r>
              <a:rPr lang="en-GB" dirty="0" smtClean="0"/>
              <a:t>Paper attached to board</a:t>
            </a:r>
            <a:endParaRPr lang="en-GB" dirty="0"/>
          </a:p>
        </p:txBody>
      </p:sp>
      <p:sp>
        <p:nvSpPr>
          <p:cNvPr id="45" name="TextBox 44"/>
          <p:cNvSpPr txBox="1"/>
          <p:nvPr/>
        </p:nvSpPr>
        <p:spPr>
          <a:xfrm>
            <a:off x="3307673" y="4715106"/>
            <a:ext cx="857927" cy="369332"/>
          </a:xfrm>
          <a:prstGeom prst="rect">
            <a:avLst/>
          </a:prstGeom>
          <a:noFill/>
        </p:spPr>
        <p:txBody>
          <a:bodyPr wrap="none" rtlCol="0">
            <a:spAutoFit/>
          </a:bodyPr>
          <a:lstStyle/>
          <a:p>
            <a:r>
              <a:rPr lang="en-GB" dirty="0" smtClean="0"/>
              <a:t>Mass A</a:t>
            </a:r>
            <a:endParaRPr lang="en-GB" dirty="0"/>
          </a:p>
        </p:txBody>
      </p:sp>
      <p:sp>
        <p:nvSpPr>
          <p:cNvPr id="46" name="TextBox 45"/>
          <p:cNvSpPr txBox="1"/>
          <p:nvPr/>
        </p:nvSpPr>
        <p:spPr>
          <a:xfrm>
            <a:off x="5161422" y="4781070"/>
            <a:ext cx="857927" cy="369332"/>
          </a:xfrm>
          <a:prstGeom prst="rect">
            <a:avLst/>
          </a:prstGeom>
          <a:noFill/>
        </p:spPr>
        <p:txBody>
          <a:bodyPr wrap="none" rtlCol="0">
            <a:spAutoFit/>
          </a:bodyPr>
          <a:lstStyle/>
          <a:p>
            <a:r>
              <a:rPr lang="en-GB" dirty="0" smtClean="0"/>
              <a:t>Mass B</a:t>
            </a:r>
            <a:endParaRPr lang="en-GB" dirty="0"/>
          </a:p>
        </p:txBody>
      </p:sp>
      <p:sp>
        <p:nvSpPr>
          <p:cNvPr id="47" name="TextBox 46"/>
          <p:cNvSpPr txBox="1"/>
          <p:nvPr/>
        </p:nvSpPr>
        <p:spPr>
          <a:xfrm>
            <a:off x="7229477" y="4740506"/>
            <a:ext cx="857927" cy="369332"/>
          </a:xfrm>
          <a:prstGeom prst="rect">
            <a:avLst/>
          </a:prstGeom>
          <a:noFill/>
        </p:spPr>
        <p:txBody>
          <a:bodyPr wrap="none" rtlCol="0">
            <a:spAutoFit/>
          </a:bodyPr>
          <a:lstStyle/>
          <a:p>
            <a:r>
              <a:rPr lang="en-GB" dirty="0" smtClean="0"/>
              <a:t>Mass C</a:t>
            </a:r>
            <a:endParaRPr lang="en-GB" dirty="0"/>
          </a:p>
        </p:txBody>
      </p:sp>
    </p:spTree>
    <p:extLst>
      <p:ext uri="{BB962C8B-B14F-4D97-AF65-F5344CB8AC3E}">
        <p14:creationId xmlns:p14="http://schemas.microsoft.com/office/powerpoint/2010/main" val="17460824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10132" y="1104650"/>
            <a:ext cx="4906429" cy="5324475"/>
          </a:xfrm>
        </p:spPr>
        <p:txBody>
          <a:bodyPr/>
          <a:lstStyle/>
          <a:p>
            <a:pPr marL="0" indent="0">
              <a:lnSpc>
                <a:spcPct val="100000"/>
              </a:lnSpc>
              <a:buNone/>
            </a:pPr>
            <a:r>
              <a:rPr lang="en-GB" sz="2400" dirty="0" smtClean="0"/>
              <a:t>The given forces act on a particle at O which is in equilibrium. By resolving in two directions, find P and Q.</a:t>
            </a:r>
            <a:endParaRPr lang="en-GB" sz="2400" dirty="0"/>
          </a:p>
        </p:txBody>
      </p:sp>
      <p:sp>
        <p:nvSpPr>
          <p:cNvPr id="2" name="Title 1"/>
          <p:cNvSpPr>
            <a:spLocks noGrp="1"/>
          </p:cNvSpPr>
          <p:nvPr>
            <p:ph type="title"/>
          </p:nvPr>
        </p:nvSpPr>
        <p:spPr/>
        <p:txBody>
          <a:bodyPr/>
          <a:lstStyle/>
          <a:p>
            <a:r>
              <a:rPr lang="en-GB" dirty="0" smtClean="0"/>
              <a:t>Finding missing forces in equilibrium</a:t>
            </a:r>
            <a:endParaRPr lang="en-GB" dirty="0"/>
          </a:p>
        </p:txBody>
      </p:sp>
      <p:grpSp>
        <p:nvGrpSpPr>
          <p:cNvPr id="15" name="Group 14"/>
          <p:cNvGrpSpPr/>
          <p:nvPr/>
        </p:nvGrpSpPr>
        <p:grpSpPr>
          <a:xfrm>
            <a:off x="5216562" y="1452283"/>
            <a:ext cx="5794545" cy="4356846"/>
            <a:chOff x="0" y="0"/>
            <a:chExt cx="1687700" cy="1625227"/>
          </a:xfrm>
        </p:grpSpPr>
        <p:cxnSp>
          <p:nvCxnSpPr>
            <p:cNvPr id="28" name="Straight Connector 27"/>
            <p:cNvCxnSpPr/>
            <p:nvPr/>
          </p:nvCxnSpPr>
          <p:spPr>
            <a:xfrm flipV="1">
              <a:off x="740821" y="101600"/>
              <a:ext cx="0" cy="1523627"/>
            </a:xfrm>
            <a:prstGeom prst="line">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flipV="1">
              <a:off x="767715" y="128493"/>
              <a:ext cx="0" cy="1535430"/>
            </a:xfrm>
            <a:prstGeom prst="line">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 Box 2"/>
                <p:cNvSpPr txBox="1">
                  <a:spLocks noChangeArrowheads="1"/>
                </p:cNvSpPr>
                <p:nvPr/>
              </p:nvSpPr>
              <p:spPr bwMode="auto">
                <a:xfrm>
                  <a:off x="471879" y="0"/>
                  <a:ext cx="412115" cy="267123"/>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n-GB" sz="2800" i="1">
                            <a:effectLst/>
                            <a:latin typeface="Cambria Math" panose="02040503050406030204" pitchFamily="18" charset="0"/>
                            <a:ea typeface="MS Mincho"/>
                            <a:cs typeface="Times New Roman" panose="02020603050405020304" pitchFamily="18" charset="0"/>
                          </a:rPr>
                          <m:t>𝑦</m:t>
                        </m:r>
                      </m:oMath>
                    </m:oMathPara>
                  </a14:m>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31" name="Text Box 2"/>
                <p:cNvSpPr txBox="1">
                  <a:spLocks noRot="1" noChangeAspect="1" noMove="1" noResize="1" noEditPoints="1" noAdjustHandles="1" noChangeArrowheads="1" noChangeShapeType="1" noTextEdit="1"/>
                </p:cNvSpPr>
                <p:nvPr/>
              </p:nvSpPr>
              <p:spPr bwMode="auto">
                <a:xfrm>
                  <a:off x="471879" y="0"/>
                  <a:ext cx="412115" cy="267123"/>
                </a:xfrm>
                <a:prstGeom prst="rect">
                  <a:avLst/>
                </a:prstGeom>
                <a:blipFill>
                  <a:blip r:embed="rId4"/>
                  <a:stretch>
                    <a:fillRect/>
                  </a:stretch>
                </a:blipFill>
                <a:ln w="9525">
                  <a:noFill/>
                  <a:miter lim="800000"/>
                  <a:headEnd/>
                  <a:tailEn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 Box 2"/>
                <p:cNvSpPr txBox="1">
                  <a:spLocks noChangeArrowheads="1"/>
                </p:cNvSpPr>
                <p:nvPr/>
              </p:nvSpPr>
              <p:spPr bwMode="auto">
                <a:xfrm>
                  <a:off x="1275585" y="850835"/>
                  <a:ext cx="412115" cy="267123"/>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n-GB" sz="2800" i="1">
                            <a:effectLst/>
                            <a:latin typeface="Cambria Math" panose="02040503050406030204" pitchFamily="18" charset="0"/>
                            <a:ea typeface="MS Mincho"/>
                            <a:cs typeface="Times New Roman" panose="02020603050405020304" pitchFamily="18" charset="0"/>
                          </a:rPr>
                          <m:t>𝑥</m:t>
                        </m:r>
                      </m:oMath>
                    </m:oMathPara>
                  </a14:m>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33" name="Text Box 2"/>
                <p:cNvSpPr txBox="1">
                  <a:spLocks noRot="1" noChangeAspect="1" noMove="1" noResize="1" noEditPoints="1" noAdjustHandles="1" noChangeArrowheads="1" noChangeShapeType="1" noTextEdit="1"/>
                </p:cNvSpPr>
                <p:nvPr/>
              </p:nvSpPr>
              <p:spPr bwMode="auto">
                <a:xfrm>
                  <a:off x="1275585" y="850835"/>
                  <a:ext cx="412115" cy="267123"/>
                </a:xfrm>
                <a:prstGeom prst="rect">
                  <a:avLst/>
                </a:prstGeom>
                <a:blipFill>
                  <a:blip r:embed="rId5"/>
                  <a:stretch>
                    <a:fillRect/>
                  </a:stretch>
                </a:blipFill>
                <a:ln w="9525">
                  <a:noFill/>
                  <a:miter lim="800000"/>
                  <a:headEnd/>
                  <a:tailEnd/>
                </a:ln>
              </p:spPr>
              <p:txBody>
                <a:bodyPr/>
                <a:lstStyle/>
                <a:p>
                  <a:r>
                    <a:rPr lang="en-GB">
                      <a:noFill/>
                    </a:rPr>
                    <a:t> </a:t>
                  </a:r>
                </a:p>
              </p:txBody>
            </p:sp>
          </mc:Fallback>
        </mc:AlternateContent>
      </p:grpSp>
      <p:cxnSp>
        <p:nvCxnSpPr>
          <p:cNvPr id="8" name="Straight Arrow Connector 7"/>
          <p:cNvCxnSpPr/>
          <p:nvPr/>
        </p:nvCxnSpPr>
        <p:spPr>
          <a:xfrm flipV="1">
            <a:off x="7760095" y="2540000"/>
            <a:ext cx="716248" cy="13148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760094" y="3854803"/>
            <a:ext cx="1243985" cy="72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093460" y="3840687"/>
            <a:ext cx="1666634" cy="8657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8" name="Text Box 2"/>
          <p:cNvSpPr txBox="1">
            <a:spLocks noChangeArrowheads="1"/>
          </p:cNvSpPr>
          <p:nvPr/>
        </p:nvSpPr>
        <p:spPr bwMode="auto">
          <a:xfrm>
            <a:off x="8005879" y="3368485"/>
            <a:ext cx="1016000" cy="425501"/>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2000" dirty="0" smtClean="0">
                <a:effectLst/>
                <a:latin typeface="Calibri" panose="020F0502020204030204" pitchFamily="34" charset="0"/>
                <a:ea typeface="Times New Roman" panose="02020603050405020304" pitchFamily="18" charset="0"/>
                <a:cs typeface="Times New Roman" panose="02020603050405020304" pitchFamily="18" charset="0"/>
              </a:rPr>
              <a:t>60</a:t>
            </a:r>
            <a:r>
              <a:rPr lang="en-GB" sz="2000" baseline="30000" dirty="0" smtClean="0">
                <a:effectLst/>
                <a:latin typeface="Calibri" panose="020F0502020204030204" pitchFamily="34" charset="0"/>
                <a:ea typeface="Times New Roman" panose="02020603050405020304" pitchFamily="18" charset="0"/>
                <a:cs typeface="Times New Roman" panose="02020603050405020304" pitchFamily="18" charset="0"/>
              </a:rPr>
              <a:t>o</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0" name="Text Box 2"/>
          <p:cNvSpPr txBox="1">
            <a:spLocks noChangeArrowheads="1"/>
          </p:cNvSpPr>
          <p:nvPr/>
        </p:nvSpPr>
        <p:spPr bwMode="auto">
          <a:xfrm>
            <a:off x="6669598" y="3793986"/>
            <a:ext cx="1016000" cy="425501"/>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2000" dirty="0" smtClean="0">
                <a:effectLst/>
                <a:latin typeface="Calibri" panose="020F0502020204030204" pitchFamily="34" charset="0"/>
                <a:ea typeface="Times New Roman" panose="02020603050405020304" pitchFamily="18" charset="0"/>
                <a:cs typeface="Times New Roman" panose="02020603050405020304" pitchFamily="18" charset="0"/>
              </a:rPr>
              <a:t>30</a:t>
            </a:r>
            <a:r>
              <a:rPr lang="en-GB" sz="2000" baseline="30000" dirty="0" smtClean="0">
                <a:effectLst/>
                <a:latin typeface="Calibri" panose="020F0502020204030204" pitchFamily="34" charset="0"/>
                <a:ea typeface="Times New Roman" panose="02020603050405020304" pitchFamily="18" charset="0"/>
                <a:cs typeface="Times New Roman" panose="02020603050405020304" pitchFamily="18" charset="0"/>
              </a:rPr>
              <a:t>o</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1" name="Freeform 40"/>
          <p:cNvSpPr/>
          <p:nvPr/>
        </p:nvSpPr>
        <p:spPr>
          <a:xfrm rot="20394186">
            <a:off x="7101790" y="3864877"/>
            <a:ext cx="90975" cy="304800"/>
          </a:xfrm>
          <a:custGeom>
            <a:avLst/>
            <a:gdLst>
              <a:gd name="connsiteX0" fmla="*/ 90975 w 90975"/>
              <a:gd name="connsiteY0" fmla="*/ 0 h 304800"/>
              <a:gd name="connsiteX1" fmla="*/ 1328 w 90975"/>
              <a:gd name="connsiteY1" fmla="*/ 161364 h 304800"/>
              <a:gd name="connsiteX2" fmla="*/ 1328 w 90975"/>
              <a:gd name="connsiteY2" fmla="*/ 161364 h 304800"/>
              <a:gd name="connsiteX3" fmla="*/ 1328 w 90975"/>
              <a:gd name="connsiteY3" fmla="*/ 304800 h 304800"/>
            </a:gdLst>
            <a:ahLst/>
            <a:cxnLst>
              <a:cxn ang="0">
                <a:pos x="connsiteX0" y="connsiteY0"/>
              </a:cxn>
              <a:cxn ang="0">
                <a:pos x="connsiteX1" y="connsiteY1"/>
              </a:cxn>
              <a:cxn ang="0">
                <a:pos x="connsiteX2" y="connsiteY2"/>
              </a:cxn>
              <a:cxn ang="0">
                <a:pos x="connsiteX3" y="connsiteY3"/>
              </a:cxn>
            </a:cxnLst>
            <a:rect l="l" t="t" r="r" b="b"/>
            <a:pathLst>
              <a:path w="90975" h="304800">
                <a:moveTo>
                  <a:pt x="90975" y="0"/>
                </a:moveTo>
                <a:lnTo>
                  <a:pt x="1328" y="161364"/>
                </a:lnTo>
                <a:lnTo>
                  <a:pt x="1328" y="161364"/>
                </a:lnTo>
                <a:cubicBezTo>
                  <a:pt x="1328" y="185270"/>
                  <a:pt x="-1660" y="277906"/>
                  <a:pt x="1328" y="3048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7921806" y="3575176"/>
            <a:ext cx="107576" cy="286871"/>
          </a:xfrm>
          <a:custGeom>
            <a:avLst/>
            <a:gdLst>
              <a:gd name="connsiteX0" fmla="*/ 107576 w 107576"/>
              <a:gd name="connsiteY0" fmla="*/ 286871 h 286871"/>
              <a:gd name="connsiteX1" fmla="*/ 71717 w 107576"/>
              <a:gd name="connsiteY1" fmla="*/ 107576 h 286871"/>
              <a:gd name="connsiteX2" fmla="*/ 0 w 107576"/>
              <a:gd name="connsiteY2" fmla="*/ 0 h 286871"/>
            </a:gdLst>
            <a:ahLst/>
            <a:cxnLst>
              <a:cxn ang="0">
                <a:pos x="connsiteX0" y="connsiteY0"/>
              </a:cxn>
              <a:cxn ang="0">
                <a:pos x="connsiteX1" y="connsiteY1"/>
              </a:cxn>
              <a:cxn ang="0">
                <a:pos x="connsiteX2" y="connsiteY2"/>
              </a:cxn>
            </a:cxnLst>
            <a:rect l="l" t="t" r="r" b="b"/>
            <a:pathLst>
              <a:path w="107576" h="286871">
                <a:moveTo>
                  <a:pt x="107576" y="286871"/>
                </a:moveTo>
                <a:cubicBezTo>
                  <a:pt x="98611" y="221129"/>
                  <a:pt x="89646" y="155388"/>
                  <a:pt x="71717" y="107576"/>
                </a:cubicBezTo>
                <a:cubicBezTo>
                  <a:pt x="53788" y="59764"/>
                  <a:pt x="26894" y="29882"/>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8448267" y="2264918"/>
            <a:ext cx="555812" cy="369332"/>
          </a:xfrm>
          <a:prstGeom prst="rect">
            <a:avLst/>
          </a:prstGeom>
          <a:noFill/>
        </p:spPr>
        <p:txBody>
          <a:bodyPr wrap="square" rtlCol="0">
            <a:spAutoFit/>
          </a:bodyPr>
          <a:lstStyle/>
          <a:p>
            <a:r>
              <a:rPr lang="en-GB" dirty="0" smtClean="0"/>
              <a:t>7N</a:t>
            </a:r>
            <a:endParaRPr lang="en-GB" dirty="0"/>
          </a:p>
        </p:txBody>
      </p:sp>
      <p:sp>
        <p:nvSpPr>
          <p:cNvPr id="44" name="TextBox 43"/>
          <p:cNvSpPr txBox="1"/>
          <p:nvPr/>
        </p:nvSpPr>
        <p:spPr>
          <a:xfrm>
            <a:off x="6010381" y="4668256"/>
            <a:ext cx="555812" cy="369332"/>
          </a:xfrm>
          <a:prstGeom prst="rect">
            <a:avLst/>
          </a:prstGeom>
          <a:noFill/>
        </p:spPr>
        <p:txBody>
          <a:bodyPr wrap="square" rtlCol="0">
            <a:spAutoFit/>
          </a:bodyPr>
          <a:lstStyle/>
          <a:p>
            <a:r>
              <a:rPr lang="en-GB" dirty="0" smtClean="0"/>
              <a:t>Q</a:t>
            </a:r>
            <a:endParaRPr lang="en-GB" dirty="0"/>
          </a:p>
        </p:txBody>
      </p:sp>
      <p:sp>
        <p:nvSpPr>
          <p:cNvPr id="45" name="TextBox 44"/>
          <p:cNvSpPr txBox="1"/>
          <p:nvPr/>
        </p:nvSpPr>
        <p:spPr>
          <a:xfrm>
            <a:off x="8902711" y="3832611"/>
            <a:ext cx="706157" cy="369332"/>
          </a:xfrm>
          <a:prstGeom prst="rect">
            <a:avLst/>
          </a:prstGeom>
          <a:noFill/>
        </p:spPr>
        <p:txBody>
          <a:bodyPr wrap="square" rtlCol="0">
            <a:spAutoFit/>
          </a:bodyPr>
          <a:lstStyle/>
          <a:p>
            <a:r>
              <a:rPr lang="en-GB" dirty="0" smtClean="0"/>
              <a:t>10N</a:t>
            </a:r>
            <a:endParaRPr lang="en-GB" dirty="0"/>
          </a:p>
        </p:txBody>
      </p:sp>
      <p:sp>
        <p:nvSpPr>
          <p:cNvPr id="46" name="TextBox 45"/>
          <p:cNvSpPr txBox="1"/>
          <p:nvPr/>
        </p:nvSpPr>
        <p:spPr>
          <a:xfrm>
            <a:off x="9918300" y="1267617"/>
            <a:ext cx="1413088" cy="1384995"/>
          </a:xfrm>
          <a:prstGeom prst="rect">
            <a:avLst/>
          </a:prstGeom>
          <a:noFill/>
        </p:spPr>
        <p:txBody>
          <a:bodyPr wrap="square" rtlCol="0">
            <a:spAutoFit/>
          </a:bodyPr>
          <a:lstStyle/>
          <a:p>
            <a:r>
              <a:rPr lang="en-GB" sz="2800" dirty="0" smtClean="0"/>
              <a:t>A = 12N</a:t>
            </a:r>
          </a:p>
          <a:p>
            <a:r>
              <a:rPr lang="en-GB" sz="2800" dirty="0" smtClean="0"/>
              <a:t>B = 8N</a:t>
            </a:r>
          </a:p>
          <a:p>
            <a:r>
              <a:rPr lang="en-GB" sz="2800" dirty="0" smtClean="0"/>
              <a:t>C = 12N</a:t>
            </a:r>
            <a:endParaRPr lang="en-GB" sz="2800" dirty="0"/>
          </a:p>
        </p:txBody>
      </p:sp>
      <p:cxnSp>
        <p:nvCxnSpPr>
          <p:cNvPr id="21" name="Straight Arrow Connector 20"/>
          <p:cNvCxnSpPr/>
          <p:nvPr/>
        </p:nvCxnSpPr>
        <p:spPr>
          <a:xfrm flipH="1" flipV="1">
            <a:off x="7760094" y="2440741"/>
            <a:ext cx="12719" cy="14213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473570" y="2256075"/>
            <a:ext cx="555812" cy="369332"/>
          </a:xfrm>
          <a:prstGeom prst="rect">
            <a:avLst/>
          </a:prstGeom>
          <a:noFill/>
        </p:spPr>
        <p:txBody>
          <a:bodyPr wrap="square" rtlCol="0">
            <a:spAutoFit/>
          </a:bodyPr>
          <a:lstStyle/>
          <a:p>
            <a:r>
              <a:rPr lang="en-GB" dirty="0" smtClean="0"/>
              <a:t>P</a:t>
            </a:r>
            <a:endParaRPr lang="en-GB" dirty="0"/>
          </a:p>
        </p:txBody>
      </p:sp>
      <p:sp>
        <p:nvSpPr>
          <p:cNvPr id="27" name="TextBox 26"/>
          <p:cNvSpPr txBox="1"/>
          <p:nvPr/>
        </p:nvSpPr>
        <p:spPr>
          <a:xfrm>
            <a:off x="7712141" y="3806696"/>
            <a:ext cx="555812" cy="369332"/>
          </a:xfrm>
          <a:prstGeom prst="rect">
            <a:avLst/>
          </a:prstGeom>
          <a:noFill/>
        </p:spPr>
        <p:txBody>
          <a:bodyPr wrap="square" rtlCol="0">
            <a:spAutoFit/>
          </a:bodyPr>
          <a:lstStyle/>
          <a:p>
            <a:r>
              <a:rPr lang="en-GB" dirty="0"/>
              <a:t>O</a:t>
            </a:r>
          </a:p>
        </p:txBody>
      </p:sp>
    </p:spTree>
    <p:extLst>
      <p:ext uri="{BB962C8B-B14F-4D97-AF65-F5344CB8AC3E}">
        <p14:creationId xmlns:p14="http://schemas.microsoft.com/office/powerpoint/2010/main" val="261720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310132" y="1104650"/>
                <a:ext cx="4906429" cy="5324475"/>
              </a:xfrm>
            </p:spPr>
            <p:txBody>
              <a:bodyPr/>
              <a:lstStyle/>
              <a:p>
                <a:pPr marL="0" indent="0">
                  <a:lnSpc>
                    <a:spcPct val="150000"/>
                  </a:lnSpc>
                  <a:buNone/>
                </a:pPr>
                <a:r>
                  <a:rPr lang="en-GB" sz="2400" dirty="0" smtClean="0"/>
                  <a:t>Resolving parallel to the </a:t>
                </a:r>
                <a:r>
                  <a:rPr lang="en-GB" sz="2400" i="1" dirty="0" smtClean="0"/>
                  <a:t>x</a:t>
                </a:r>
                <a:r>
                  <a:rPr lang="en-GB" sz="2400" dirty="0" smtClean="0"/>
                  <a:t> axis:</a:t>
                </a:r>
              </a:p>
              <a:p>
                <a:pPr marL="0" indent="0">
                  <a:lnSpc>
                    <a:spcPct val="150000"/>
                  </a:lnSpc>
                  <a:buNone/>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10+7</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cos</m:t>
                          </m:r>
                        </m:fName>
                        <m:e>
                          <m:r>
                            <a:rPr lang="en-GB" sz="2400" b="0" i="1" smtClean="0">
                              <a:latin typeface="Cambria Math" panose="02040503050406030204" pitchFamily="18" charset="0"/>
                            </a:rPr>
                            <m:t>60</m:t>
                          </m:r>
                        </m:e>
                      </m:func>
                      <m:r>
                        <a:rPr lang="en-GB" sz="2400" b="0" i="1" smtClean="0">
                          <a:latin typeface="Cambria Math" panose="02040503050406030204" pitchFamily="18" charset="0"/>
                        </a:rPr>
                        <m:t>−</m:t>
                      </m:r>
                      <m:r>
                        <a:rPr lang="en-GB" sz="2400" b="0" i="1" smtClean="0">
                          <a:latin typeface="Cambria Math" panose="02040503050406030204" pitchFamily="18" charset="0"/>
                        </a:rPr>
                        <m:t>𝑄</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cos</m:t>
                          </m:r>
                        </m:fName>
                        <m:e>
                          <m:r>
                            <a:rPr lang="en-GB" sz="2400" b="0" i="1" smtClean="0">
                              <a:latin typeface="Cambria Math" panose="02040503050406030204" pitchFamily="18" charset="0"/>
                            </a:rPr>
                            <m:t>30=0</m:t>
                          </m:r>
                        </m:e>
                      </m:func>
                    </m:oMath>
                  </m:oMathPara>
                </a14:m>
                <a:endParaRPr lang="en-GB" sz="2400" dirty="0" smtClean="0"/>
              </a:p>
              <a:p>
                <a:pPr marL="0" indent="0">
                  <a:lnSpc>
                    <a:spcPct val="150000"/>
                  </a:lnSpc>
                  <a:buNone/>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𝑄</m:t>
                      </m:r>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10+7</m:t>
                          </m:r>
                          <m:func>
                            <m:funcPr>
                              <m:ctrlPr>
                                <a:rPr lang="en-GB" sz="2400" i="1">
                                  <a:latin typeface="Cambria Math" panose="02040503050406030204" pitchFamily="18" charset="0"/>
                                </a:rPr>
                              </m:ctrlPr>
                            </m:funcPr>
                            <m:fName>
                              <m:r>
                                <m:rPr>
                                  <m:sty m:val="p"/>
                                </m:rPr>
                                <a:rPr lang="en-GB" sz="2400">
                                  <a:latin typeface="Cambria Math" panose="02040503050406030204" pitchFamily="18" charset="0"/>
                                </a:rPr>
                                <m:t>cos</m:t>
                              </m:r>
                            </m:fName>
                            <m:e>
                              <m:r>
                                <a:rPr lang="en-GB" sz="2400" i="1">
                                  <a:latin typeface="Cambria Math" panose="02040503050406030204" pitchFamily="18" charset="0"/>
                                </a:rPr>
                                <m:t>60</m:t>
                              </m:r>
                            </m:e>
                          </m:func>
                        </m:num>
                        <m:den>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cos</m:t>
                              </m:r>
                            </m:fName>
                            <m:e>
                              <m:r>
                                <a:rPr lang="en-GB" sz="2400" b="0" i="1" smtClean="0">
                                  <a:latin typeface="Cambria Math" panose="02040503050406030204" pitchFamily="18" charset="0"/>
                                </a:rPr>
                                <m:t>30</m:t>
                              </m:r>
                            </m:e>
                          </m:func>
                        </m:den>
                      </m:f>
                    </m:oMath>
                  </m:oMathPara>
                </a14:m>
                <a:endParaRPr lang="en-GB" sz="2400" dirty="0" smtClean="0"/>
              </a:p>
              <a:p>
                <a:pPr marL="0" indent="0">
                  <a:lnSpc>
                    <a:spcPct val="150000"/>
                  </a:lnSpc>
                  <a:buNone/>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𝑄</m:t>
                      </m:r>
                      <m:r>
                        <a:rPr lang="en-GB" sz="2400" b="0" i="1" smtClean="0">
                          <a:latin typeface="Cambria Math" panose="02040503050406030204" pitchFamily="18" charset="0"/>
                        </a:rPr>
                        <m:t>=9</m:t>
                      </m:r>
                      <m:rad>
                        <m:radPr>
                          <m:degHide m:val="on"/>
                          <m:ctrlPr>
                            <a:rPr lang="en-GB" sz="2400" b="0" i="1" smtClean="0">
                              <a:latin typeface="Cambria Math" panose="02040503050406030204" pitchFamily="18" charset="0"/>
                            </a:rPr>
                          </m:ctrlPr>
                        </m:radPr>
                        <m:deg/>
                        <m:e>
                          <m:r>
                            <a:rPr lang="en-GB" sz="2400" b="0" i="1" smtClean="0">
                              <a:latin typeface="Cambria Math" panose="02040503050406030204" pitchFamily="18" charset="0"/>
                            </a:rPr>
                            <m:t>3</m:t>
                          </m:r>
                        </m:e>
                      </m:rad>
                      <m:r>
                        <m:rPr>
                          <m:sty m:val="p"/>
                        </m:rPr>
                        <a:rPr lang="en-GB" sz="2400" b="0" i="0" smtClean="0">
                          <a:latin typeface="Cambria Math" panose="02040503050406030204" pitchFamily="18" charset="0"/>
                        </a:rPr>
                        <m:t>N</m:t>
                      </m:r>
                    </m:oMath>
                  </m:oMathPara>
                </a14:m>
                <a:endParaRPr lang="en-GB" sz="24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310132" y="1104650"/>
                <a:ext cx="4906429" cy="5324475"/>
              </a:xfrm>
              <a:blipFill rotWithShape="1">
                <a:blip r:embed="rId3"/>
                <a:stretch>
                  <a:fillRect l="-1988"/>
                </a:stretch>
              </a:blipFill>
            </p:spPr>
            <p:txBody>
              <a:bodyPr/>
              <a:lstStyle/>
              <a:p>
                <a:r>
                  <a:rPr lang="en-GB">
                    <a:noFill/>
                  </a:rPr>
                  <a:t> </a:t>
                </a:r>
              </a:p>
            </p:txBody>
          </p:sp>
        </mc:Fallback>
      </mc:AlternateContent>
      <p:sp>
        <p:nvSpPr>
          <p:cNvPr id="2" name="Title 1"/>
          <p:cNvSpPr>
            <a:spLocks noGrp="1"/>
          </p:cNvSpPr>
          <p:nvPr>
            <p:ph type="title"/>
          </p:nvPr>
        </p:nvSpPr>
        <p:spPr/>
        <p:txBody>
          <a:bodyPr/>
          <a:lstStyle/>
          <a:p>
            <a:r>
              <a:rPr lang="en-GB" dirty="0" smtClean="0"/>
              <a:t>Finding missing forces in equilibrium</a:t>
            </a:r>
            <a:endParaRPr lang="en-GB" dirty="0"/>
          </a:p>
        </p:txBody>
      </p:sp>
      <p:grpSp>
        <p:nvGrpSpPr>
          <p:cNvPr id="15" name="Group 14"/>
          <p:cNvGrpSpPr/>
          <p:nvPr/>
        </p:nvGrpSpPr>
        <p:grpSpPr>
          <a:xfrm>
            <a:off x="5216562" y="1452283"/>
            <a:ext cx="5794545" cy="4356846"/>
            <a:chOff x="0" y="0"/>
            <a:chExt cx="1687700" cy="1625227"/>
          </a:xfrm>
        </p:grpSpPr>
        <p:cxnSp>
          <p:nvCxnSpPr>
            <p:cNvPr id="28" name="Straight Connector 27"/>
            <p:cNvCxnSpPr/>
            <p:nvPr/>
          </p:nvCxnSpPr>
          <p:spPr>
            <a:xfrm flipV="1">
              <a:off x="740821" y="101600"/>
              <a:ext cx="0" cy="1523627"/>
            </a:xfrm>
            <a:prstGeom prst="line">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flipV="1">
              <a:off x="767715" y="128493"/>
              <a:ext cx="0" cy="1535430"/>
            </a:xfrm>
            <a:prstGeom prst="line">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 Box 2"/>
                <p:cNvSpPr txBox="1">
                  <a:spLocks noChangeArrowheads="1"/>
                </p:cNvSpPr>
                <p:nvPr/>
              </p:nvSpPr>
              <p:spPr bwMode="auto">
                <a:xfrm>
                  <a:off x="471879" y="0"/>
                  <a:ext cx="412115" cy="267123"/>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n-GB" sz="2800" i="1">
                            <a:effectLst/>
                            <a:latin typeface="Cambria Math" panose="02040503050406030204" pitchFamily="18" charset="0"/>
                            <a:ea typeface="MS Mincho"/>
                            <a:cs typeface="Times New Roman" panose="02020603050405020304" pitchFamily="18" charset="0"/>
                          </a:rPr>
                          <m:t>𝑦</m:t>
                        </m:r>
                      </m:oMath>
                    </m:oMathPara>
                  </a14:m>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31" name="Text Box 2"/>
                <p:cNvSpPr txBox="1">
                  <a:spLocks noRot="1" noChangeAspect="1" noMove="1" noResize="1" noEditPoints="1" noAdjustHandles="1" noChangeArrowheads="1" noChangeShapeType="1" noTextEdit="1"/>
                </p:cNvSpPr>
                <p:nvPr/>
              </p:nvSpPr>
              <p:spPr bwMode="auto">
                <a:xfrm>
                  <a:off x="471879" y="0"/>
                  <a:ext cx="412115" cy="267123"/>
                </a:xfrm>
                <a:prstGeom prst="rect">
                  <a:avLst/>
                </a:prstGeom>
                <a:blipFill>
                  <a:blip r:embed="rId4"/>
                  <a:stretch>
                    <a:fillRect/>
                  </a:stretch>
                </a:blipFill>
                <a:ln w="9525">
                  <a:noFill/>
                  <a:miter lim="800000"/>
                  <a:headEnd/>
                  <a:tailEn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 Box 2"/>
                <p:cNvSpPr txBox="1">
                  <a:spLocks noChangeArrowheads="1"/>
                </p:cNvSpPr>
                <p:nvPr/>
              </p:nvSpPr>
              <p:spPr bwMode="auto">
                <a:xfrm>
                  <a:off x="1275585" y="850835"/>
                  <a:ext cx="412115" cy="267123"/>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n-GB" sz="2800" i="1">
                            <a:effectLst/>
                            <a:latin typeface="Cambria Math" panose="02040503050406030204" pitchFamily="18" charset="0"/>
                            <a:ea typeface="MS Mincho"/>
                            <a:cs typeface="Times New Roman" panose="02020603050405020304" pitchFamily="18" charset="0"/>
                          </a:rPr>
                          <m:t>𝑥</m:t>
                        </m:r>
                      </m:oMath>
                    </m:oMathPara>
                  </a14:m>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33" name="Text Box 2"/>
                <p:cNvSpPr txBox="1">
                  <a:spLocks noRot="1" noChangeAspect="1" noMove="1" noResize="1" noEditPoints="1" noAdjustHandles="1" noChangeArrowheads="1" noChangeShapeType="1" noTextEdit="1"/>
                </p:cNvSpPr>
                <p:nvPr/>
              </p:nvSpPr>
              <p:spPr bwMode="auto">
                <a:xfrm>
                  <a:off x="1275585" y="850835"/>
                  <a:ext cx="412115" cy="267123"/>
                </a:xfrm>
                <a:prstGeom prst="rect">
                  <a:avLst/>
                </a:prstGeom>
                <a:blipFill>
                  <a:blip r:embed="rId5"/>
                  <a:stretch>
                    <a:fillRect/>
                  </a:stretch>
                </a:blipFill>
                <a:ln w="9525">
                  <a:noFill/>
                  <a:miter lim="800000"/>
                  <a:headEnd/>
                  <a:tailEnd/>
                </a:ln>
              </p:spPr>
              <p:txBody>
                <a:bodyPr/>
                <a:lstStyle/>
                <a:p>
                  <a:r>
                    <a:rPr lang="en-GB">
                      <a:noFill/>
                    </a:rPr>
                    <a:t> </a:t>
                  </a:r>
                </a:p>
              </p:txBody>
            </p:sp>
          </mc:Fallback>
        </mc:AlternateContent>
      </p:grpSp>
      <p:cxnSp>
        <p:nvCxnSpPr>
          <p:cNvPr id="8" name="Straight Arrow Connector 7"/>
          <p:cNvCxnSpPr/>
          <p:nvPr/>
        </p:nvCxnSpPr>
        <p:spPr>
          <a:xfrm flipV="1">
            <a:off x="7760095" y="2540000"/>
            <a:ext cx="716248" cy="13148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760094" y="3854803"/>
            <a:ext cx="1243985" cy="72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093460" y="3840687"/>
            <a:ext cx="1666634" cy="8657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8" name="Text Box 2"/>
          <p:cNvSpPr txBox="1">
            <a:spLocks noChangeArrowheads="1"/>
          </p:cNvSpPr>
          <p:nvPr/>
        </p:nvSpPr>
        <p:spPr bwMode="auto">
          <a:xfrm>
            <a:off x="8005879" y="3368485"/>
            <a:ext cx="1016000" cy="425501"/>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2000" dirty="0" smtClean="0">
                <a:effectLst/>
                <a:latin typeface="Calibri" panose="020F0502020204030204" pitchFamily="34" charset="0"/>
                <a:ea typeface="Times New Roman" panose="02020603050405020304" pitchFamily="18" charset="0"/>
                <a:cs typeface="Times New Roman" panose="02020603050405020304" pitchFamily="18" charset="0"/>
              </a:rPr>
              <a:t>60</a:t>
            </a:r>
            <a:r>
              <a:rPr lang="en-GB" sz="2000" baseline="30000" dirty="0" smtClean="0">
                <a:effectLst/>
                <a:latin typeface="Calibri" panose="020F0502020204030204" pitchFamily="34" charset="0"/>
                <a:ea typeface="Times New Roman" panose="02020603050405020304" pitchFamily="18" charset="0"/>
                <a:cs typeface="Times New Roman" panose="02020603050405020304" pitchFamily="18" charset="0"/>
              </a:rPr>
              <a:t>o</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0" name="Text Box 2"/>
          <p:cNvSpPr txBox="1">
            <a:spLocks noChangeArrowheads="1"/>
          </p:cNvSpPr>
          <p:nvPr/>
        </p:nvSpPr>
        <p:spPr bwMode="auto">
          <a:xfrm>
            <a:off x="6669598" y="3793986"/>
            <a:ext cx="1016000" cy="425501"/>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2000" dirty="0" smtClean="0">
                <a:effectLst/>
                <a:latin typeface="Calibri" panose="020F0502020204030204" pitchFamily="34" charset="0"/>
                <a:ea typeface="Times New Roman" panose="02020603050405020304" pitchFamily="18" charset="0"/>
                <a:cs typeface="Times New Roman" panose="02020603050405020304" pitchFamily="18" charset="0"/>
              </a:rPr>
              <a:t>30</a:t>
            </a:r>
            <a:r>
              <a:rPr lang="en-GB" sz="2000" baseline="30000" dirty="0" smtClean="0">
                <a:effectLst/>
                <a:latin typeface="Calibri" panose="020F0502020204030204" pitchFamily="34" charset="0"/>
                <a:ea typeface="Times New Roman" panose="02020603050405020304" pitchFamily="18" charset="0"/>
                <a:cs typeface="Times New Roman" panose="02020603050405020304" pitchFamily="18" charset="0"/>
              </a:rPr>
              <a:t>o</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1" name="Freeform 40"/>
          <p:cNvSpPr/>
          <p:nvPr/>
        </p:nvSpPr>
        <p:spPr>
          <a:xfrm rot="20394186">
            <a:off x="7101790" y="3864877"/>
            <a:ext cx="90975" cy="304800"/>
          </a:xfrm>
          <a:custGeom>
            <a:avLst/>
            <a:gdLst>
              <a:gd name="connsiteX0" fmla="*/ 90975 w 90975"/>
              <a:gd name="connsiteY0" fmla="*/ 0 h 304800"/>
              <a:gd name="connsiteX1" fmla="*/ 1328 w 90975"/>
              <a:gd name="connsiteY1" fmla="*/ 161364 h 304800"/>
              <a:gd name="connsiteX2" fmla="*/ 1328 w 90975"/>
              <a:gd name="connsiteY2" fmla="*/ 161364 h 304800"/>
              <a:gd name="connsiteX3" fmla="*/ 1328 w 90975"/>
              <a:gd name="connsiteY3" fmla="*/ 304800 h 304800"/>
            </a:gdLst>
            <a:ahLst/>
            <a:cxnLst>
              <a:cxn ang="0">
                <a:pos x="connsiteX0" y="connsiteY0"/>
              </a:cxn>
              <a:cxn ang="0">
                <a:pos x="connsiteX1" y="connsiteY1"/>
              </a:cxn>
              <a:cxn ang="0">
                <a:pos x="connsiteX2" y="connsiteY2"/>
              </a:cxn>
              <a:cxn ang="0">
                <a:pos x="connsiteX3" y="connsiteY3"/>
              </a:cxn>
            </a:cxnLst>
            <a:rect l="l" t="t" r="r" b="b"/>
            <a:pathLst>
              <a:path w="90975" h="304800">
                <a:moveTo>
                  <a:pt x="90975" y="0"/>
                </a:moveTo>
                <a:lnTo>
                  <a:pt x="1328" y="161364"/>
                </a:lnTo>
                <a:lnTo>
                  <a:pt x="1328" y="161364"/>
                </a:lnTo>
                <a:cubicBezTo>
                  <a:pt x="1328" y="185270"/>
                  <a:pt x="-1660" y="277906"/>
                  <a:pt x="1328" y="3048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7921806" y="3575176"/>
            <a:ext cx="107576" cy="286871"/>
          </a:xfrm>
          <a:custGeom>
            <a:avLst/>
            <a:gdLst>
              <a:gd name="connsiteX0" fmla="*/ 107576 w 107576"/>
              <a:gd name="connsiteY0" fmla="*/ 286871 h 286871"/>
              <a:gd name="connsiteX1" fmla="*/ 71717 w 107576"/>
              <a:gd name="connsiteY1" fmla="*/ 107576 h 286871"/>
              <a:gd name="connsiteX2" fmla="*/ 0 w 107576"/>
              <a:gd name="connsiteY2" fmla="*/ 0 h 286871"/>
            </a:gdLst>
            <a:ahLst/>
            <a:cxnLst>
              <a:cxn ang="0">
                <a:pos x="connsiteX0" y="connsiteY0"/>
              </a:cxn>
              <a:cxn ang="0">
                <a:pos x="connsiteX1" y="connsiteY1"/>
              </a:cxn>
              <a:cxn ang="0">
                <a:pos x="connsiteX2" y="connsiteY2"/>
              </a:cxn>
            </a:cxnLst>
            <a:rect l="l" t="t" r="r" b="b"/>
            <a:pathLst>
              <a:path w="107576" h="286871">
                <a:moveTo>
                  <a:pt x="107576" y="286871"/>
                </a:moveTo>
                <a:cubicBezTo>
                  <a:pt x="98611" y="221129"/>
                  <a:pt x="89646" y="155388"/>
                  <a:pt x="71717" y="107576"/>
                </a:cubicBezTo>
                <a:cubicBezTo>
                  <a:pt x="53788" y="59764"/>
                  <a:pt x="26894" y="29882"/>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8448267" y="2264918"/>
            <a:ext cx="555812" cy="369332"/>
          </a:xfrm>
          <a:prstGeom prst="rect">
            <a:avLst/>
          </a:prstGeom>
          <a:noFill/>
        </p:spPr>
        <p:txBody>
          <a:bodyPr wrap="square" rtlCol="0">
            <a:spAutoFit/>
          </a:bodyPr>
          <a:lstStyle/>
          <a:p>
            <a:r>
              <a:rPr lang="en-GB" dirty="0" smtClean="0"/>
              <a:t>7N</a:t>
            </a:r>
            <a:endParaRPr lang="en-GB" dirty="0"/>
          </a:p>
        </p:txBody>
      </p:sp>
      <p:sp>
        <p:nvSpPr>
          <p:cNvPr id="44" name="TextBox 43"/>
          <p:cNvSpPr txBox="1"/>
          <p:nvPr/>
        </p:nvSpPr>
        <p:spPr>
          <a:xfrm>
            <a:off x="6010381" y="4668256"/>
            <a:ext cx="555812" cy="369332"/>
          </a:xfrm>
          <a:prstGeom prst="rect">
            <a:avLst/>
          </a:prstGeom>
          <a:noFill/>
        </p:spPr>
        <p:txBody>
          <a:bodyPr wrap="square" rtlCol="0">
            <a:spAutoFit/>
          </a:bodyPr>
          <a:lstStyle/>
          <a:p>
            <a:r>
              <a:rPr lang="en-GB" dirty="0" smtClean="0"/>
              <a:t>Q</a:t>
            </a:r>
            <a:endParaRPr lang="en-GB" dirty="0"/>
          </a:p>
        </p:txBody>
      </p:sp>
      <p:sp>
        <p:nvSpPr>
          <p:cNvPr id="45" name="TextBox 44"/>
          <p:cNvSpPr txBox="1"/>
          <p:nvPr/>
        </p:nvSpPr>
        <p:spPr>
          <a:xfrm>
            <a:off x="8902711" y="3832611"/>
            <a:ext cx="706157" cy="369332"/>
          </a:xfrm>
          <a:prstGeom prst="rect">
            <a:avLst/>
          </a:prstGeom>
          <a:noFill/>
        </p:spPr>
        <p:txBody>
          <a:bodyPr wrap="square" rtlCol="0">
            <a:spAutoFit/>
          </a:bodyPr>
          <a:lstStyle/>
          <a:p>
            <a:r>
              <a:rPr lang="en-GB" dirty="0" smtClean="0"/>
              <a:t>10N</a:t>
            </a:r>
            <a:endParaRPr lang="en-GB" dirty="0"/>
          </a:p>
        </p:txBody>
      </p:sp>
      <p:cxnSp>
        <p:nvCxnSpPr>
          <p:cNvPr id="21" name="Straight Arrow Connector 20"/>
          <p:cNvCxnSpPr/>
          <p:nvPr/>
        </p:nvCxnSpPr>
        <p:spPr>
          <a:xfrm flipH="1" flipV="1">
            <a:off x="7760094" y="2440741"/>
            <a:ext cx="12719" cy="14213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473570" y="2256075"/>
            <a:ext cx="555812" cy="369332"/>
          </a:xfrm>
          <a:prstGeom prst="rect">
            <a:avLst/>
          </a:prstGeom>
          <a:noFill/>
        </p:spPr>
        <p:txBody>
          <a:bodyPr wrap="square" rtlCol="0">
            <a:spAutoFit/>
          </a:bodyPr>
          <a:lstStyle/>
          <a:p>
            <a:r>
              <a:rPr lang="en-GB" dirty="0" smtClean="0"/>
              <a:t>P</a:t>
            </a:r>
            <a:endParaRPr lang="en-GB" dirty="0"/>
          </a:p>
        </p:txBody>
      </p:sp>
      <p:sp>
        <p:nvSpPr>
          <p:cNvPr id="27" name="TextBox 26"/>
          <p:cNvSpPr txBox="1"/>
          <p:nvPr/>
        </p:nvSpPr>
        <p:spPr>
          <a:xfrm>
            <a:off x="7712141" y="3806696"/>
            <a:ext cx="555812" cy="369332"/>
          </a:xfrm>
          <a:prstGeom prst="rect">
            <a:avLst/>
          </a:prstGeom>
          <a:noFill/>
        </p:spPr>
        <p:txBody>
          <a:bodyPr wrap="square" rtlCol="0">
            <a:spAutoFit/>
          </a:bodyPr>
          <a:lstStyle/>
          <a:p>
            <a:r>
              <a:rPr lang="en-GB" dirty="0"/>
              <a:t>O</a:t>
            </a:r>
          </a:p>
        </p:txBody>
      </p:sp>
    </p:spTree>
    <p:extLst>
      <p:ext uri="{BB962C8B-B14F-4D97-AF65-F5344CB8AC3E}">
        <p14:creationId xmlns:p14="http://schemas.microsoft.com/office/powerpoint/2010/main" val="301756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310132" y="1104650"/>
                <a:ext cx="4906429" cy="5324475"/>
              </a:xfrm>
            </p:spPr>
            <p:txBody>
              <a:bodyPr/>
              <a:lstStyle/>
              <a:p>
                <a:pPr marL="0" indent="0">
                  <a:lnSpc>
                    <a:spcPct val="150000"/>
                  </a:lnSpc>
                  <a:buNone/>
                </a:pPr>
                <a:r>
                  <a:rPr lang="en-GB" sz="2400" dirty="0" smtClean="0"/>
                  <a:t>Resolving parallel to the </a:t>
                </a:r>
                <a:r>
                  <a:rPr lang="en-GB" sz="2400" i="1" dirty="0" smtClean="0"/>
                  <a:t>y</a:t>
                </a:r>
                <a:r>
                  <a:rPr lang="en-GB" sz="2400" dirty="0" smtClean="0"/>
                  <a:t> axis:</a:t>
                </a:r>
              </a:p>
              <a:p>
                <a:pPr marL="0" indent="0">
                  <a:lnSpc>
                    <a:spcPct val="150000"/>
                  </a:lnSpc>
                  <a:buNone/>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𝑃</m:t>
                      </m:r>
                      <m:r>
                        <a:rPr lang="en-GB" sz="2400" b="0" i="1" smtClean="0">
                          <a:latin typeface="Cambria Math" panose="02040503050406030204" pitchFamily="18" charset="0"/>
                        </a:rPr>
                        <m:t>+7</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sin</m:t>
                          </m:r>
                        </m:fName>
                        <m:e>
                          <m:r>
                            <a:rPr lang="en-GB" sz="2400" b="0" i="1" smtClean="0">
                              <a:latin typeface="Cambria Math" panose="02040503050406030204" pitchFamily="18" charset="0"/>
                            </a:rPr>
                            <m:t>60</m:t>
                          </m:r>
                        </m:e>
                      </m:func>
                      <m:r>
                        <a:rPr lang="en-GB" sz="2400" b="0" i="1" smtClean="0">
                          <a:latin typeface="Cambria Math" panose="02040503050406030204" pitchFamily="18" charset="0"/>
                        </a:rPr>
                        <m:t>−</m:t>
                      </m:r>
                      <m:r>
                        <a:rPr lang="en-GB" sz="2400" b="0" i="1" smtClean="0">
                          <a:latin typeface="Cambria Math" panose="02040503050406030204" pitchFamily="18" charset="0"/>
                        </a:rPr>
                        <m:t>𝑄</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sin</m:t>
                          </m:r>
                        </m:fName>
                        <m:e>
                          <m:r>
                            <a:rPr lang="en-GB" sz="2400" b="0" i="1" smtClean="0">
                              <a:latin typeface="Cambria Math" panose="02040503050406030204" pitchFamily="18" charset="0"/>
                            </a:rPr>
                            <m:t>30</m:t>
                          </m:r>
                        </m:e>
                      </m:func>
                      <m:r>
                        <a:rPr lang="en-GB" sz="2400" b="0" i="1" smtClean="0">
                          <a:latin typeface="Cambria Math" panose="02040503050406030204" pitchFamily="18" charset="0"/>
                        </a:rPr>
                        <m:t>=0</m:t>
                      </m:r>
                    </m:oMath>
                  </m:oMathPara>
                </a14:m>
                <a:endParaRPr lang="en-GB" sz="2400" dirty="0" smtClean="0"/>
              </a:p>
              <a:p>
                <a:pPr marL="0" indent="0">
                  <a:lnSpc>
                    <a:spcPct val="150000"/>
                  </a:lnSpc>
                  <a:buNone/>
                </a:pPr>
                <a:r>
                  <a:rPr lang="en-GB" sz="2400" dirty="0" smtClean="0"/>
                  <a:t>Substituting in for Q:</a:t>
                </a:r>
              </a:p>
              <a:p>
                <a:pPr marL="0" indent="0">
                  <a:lnSpc>
                    <a:spcPct val="150000"/>
                  </a:lnSpc>
                  <a:buNone/>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𝑃</m:t>
                      </m:r>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7</m:t>
                          </m:r>
                          <m:rad>
                            <m:radPr>
                              <m:degHide m:val="on"/>
                              <m:ctrlPr>
                                <a:rPr lang="en-GB" sz="2400" b="0" i="1" smtClean="0">
                                  <a:latin typeface="Cambria Math" panose="02040503050406030204" pitchFamily="18" charset="0"/>
                                </a:rPr>
                              </m:ctrlPr>
                            </m:radPr>
                            <m:deg/>
                            <m:e>
                              <m:r>
                                <a:rPr lang="en-GB" sz="2400" b="0" i="1" smtClean="0">
                                  <a:latin typeface="Cambria Math" panose="02040503050406030204" pitchFamily="18" charset="0"/>
                                </a:rPr>
                                <m:t>3</m:t>
                              </m:r>
                            </m:e>
                          </m:rad>
                        </m:num>
                        <m:den>
                          <m:r>
                            <a:rPr lang="en-GB" sz="2400" b="0" i="1" smtClean="0">
                              <a:latin typeface="Cambria Math" panose="02040503050406030204" pitchFamily="18" charset="0"/>
                            </a:rPr>
                            <m:t>2</m:t>
                          </m:r>
                        </m:den>
                      </m:f>
                      <m:r>
                        <a:rPr lang="en-GB" sz="2400" b="0" i="1" smtClean="0">
                          <a:latin typeface="Cambria Math" panose="02040503050406030204" pitchFamily="18" charset="0"/>
                        </a:rPr>
                        <m:t>−</m:t>
                      </m:r>
                      <m:f>
                        <m:fPr>
                          <m:ctrlPr>
                            <a:rPr lang="en-GB" sz="2400" i="1">
                              <a:latin typeface="Cambria Math" panose="02040503050406030204" pitchFamily="18" charset="0"/>
                            </a:rPr>
                          </m:ctrlPr>
                        </m:fPr>
                        <m:num>
                          <m:r>
                            <a:rPr lang="en-GB" sz="2400" b="0" i="1" smtClean="0">
                              <a:latin typeface="Cambria Math" panose="02040503050406030204" pitchFamily="18" charset="0"/>
                            </a:rPr>
                            <m:t>9</m:t>
                          </m:r>
                          <m:rad>
                            <m:radPr>
                              <m:degHide m:val="on"/>
                              <m:ctrlPr>
                                <a:rPr lang="en-GB" sz="2400" i="1">
                                  <a:latin typeface="Cambria Math" panose="02040503050406030204" pitchFamily="18" charset="0"/>
                                </a:rPr>
                              </m:ctrlPr>
                            </m:radPr>
                            <m:deg/>
                            <m:e>
                              <m:r>
                                <a:rPr lang="en-GB" sz="2400" i="1">
                                  <a:latin typeface="Cambria Math" panose="02040503050406030204" pitchFamily="18" charset="0"/>
                                </a:rPr>
                                <m:t>3</m:t>
                              </m:r>
                            </m:e>
                          </m:rad>
                        </m:num>
                        <m:den>
                          <m:r>
                            <a:rPr lang="en-GB" sz="2400" i="1">
                              <a:latin typeface="Cambria Math" panose="02040503050406030204" pitchFamily="18" charset="0"/>
                            </a:rPr>
                            <m:t>2</m:t>
                          </m:r>
                        </m:den>
                      </m:f>
                      <m:r>
                        <a:rPr lang="en-GB" sz="2400" b="0" i="1" smtClean="0">
                          <a:latin typeface="Cambria Math" panose="02040503050406030204" pitchFamily="18" charset="0"/>
                        </a:rPr>
                        <m:t>=0</m:t>
                      </m:r>
                    </m:oMath>
                  </m:oMathPara>
                </a14:m>
                <a:endParaRPr lang="en-GB" sz="2400" dirty="0" smtClean="0"/>
              </a:p>
              <a:p>
                <a:pPr marL="0" indent="0">
                  <a:lnSpc>
                    <a:spcPct val="150000"/>
                  </a:lnSpc>
                  <a:buNone/>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𝑃</m:t>
                      </m:r>
                      <m:r>
                        <a:rPr lang="en-GB" sz="2400" b="0" i="1" smtClean="0">
                          <a:latin typeface="Cambria Math" panose="02040503050406030204" pitchFamily="18" charset="0"/>
                        </a:rPr>
                        <m:t>=</m:t>
                      </m:r>
                      <m:rad>
                        <m:radPr>
                          <m:degHide m:val="on"/>
                          <m:ctrlPr>
                            <a:rPr lang="en-GB" sz="2400" b="0" i="1" smtClean="0">
                              <a:latin typeface="Cambria Math" panose="02040503050406030204" pitchFamily="18" charset="0"/>
                            </a:rPr>
                          </m:ctrlPr>
                        </m:radPr>
                        <m:deg/>
                        <m:e>
                          <m:r>
                            <a:rPr lang="en-GB" sz="2400" b="0" i="1" smtClean="0">
                              <a:latin typeface="Cambria Math" panose="02040503050406030204" pitchFamily="18" charset="0"/>
                            </a:rPr>
                            <m:t>3</m:t>
                          </m:r>
                        </m:e>
                      </m:rad>
                      <m:r>
                        <m:rPr>
                          <m:sty m:val="p"/>
                        </m:rPr>
                        <a:rPr lang="en-GB" sz="2400" b="0" i="0" smtClean="0">
                          <a:latin typeface="Cambria Math" panose="02040503050406030204" pitchFamily="18" charset="0"/>
                        </a:rPr>
                        <m:t>N</m:t>
                      </m:r>
                    </m:oMath>
                  </m:oMathPara>
                </a14:m>
                <a:endParaRPr lang="en-GB" sz="24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310132" y="1104650"/>
                <a:ext cx="4906429" cy="5324475"/>
              </a:xfrm>
              <a:blipFill rotWithShape="1">
                <a:blip r:embed="rId3"/>
                <a:stretch>
                  <a:fillRect l="-1988"/>
                </a:stretch>
              </a:blipFill>
            </p:spPr>
            <p:txBody>
              <a:bodyPr/>
              <a:lstStyle/>
              <a:p>
                <a:r>
                  <a:rPr lang="en-GB">
                    <a:noFill/>
                  </a:rPr>
                  <a:t> </a:t>
                </a:r>
              </a:p>
            </p:txBody>
          </p:sp>
        </mc:Fallback>
      </mc:AlternateContent>
      <p:sp>
        <p:nvSpPr>
          <p:cNvPr id="2" name="Title 1"/>
          <p:cNvSpPr>
            <a:spLocks noGrp="1"/>
          </p:cNvSpPr>
          <p:nvPr>
            <p:ph type="title"/>
          </p:nvPr>
        </p:nvSpPr>
        <p:spPr/>
        <p:txBody>
          <a:bodyPr/>
          <a:lstStyle/>
          <a:p>
            <a:r>
              <a:rPr lang="en-GB" dirty="0" smtClean="0"/>
              <a:t>Finding missing forces in equilibrium</a:t>
            </a:r>
            <a:endParaRPr lang="en-GB" dirty="0"/>
          </a:p>
        </p:txBody>
      </p:sp>
      <p:grpSp>
        <p:nvGrpSpPr>
          <p:cNvPr id="15" name="Group 14"/>
          <p:cNvGrpSpPr/>
          <p:nvPr/>
        </p:nvGrpSpPr>
        <p:grpSpPr>
          <a:xfrm>
            <a:off x="5216562" y="1452283"/>
            <a:ext cx="5794545" cy="4356846"/>
            <a:chOff x="0" y="0"/>
            <a:chExt cx="1687700" cy="1625227"/>
          </a:xfrm>
        </p:grpSpPr>
        <p:cxnSp>
          <p:nvCxnSpPr>
            <p:cNvPr id="28" name="Straight Connector 27"/>
            <p:cNvCxnSpPr/>
            <p:nvPr/>
          </p:nvCxnSpPr>
          <p:spPr>
            <a:xfrm flipV="1">
              <a:off x="740821" y="101600"/>
              <a:ext cx="0" cy="1523627"/>
            </a:xfrm>
            <a:prstGeom prst="line">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flipV="1">
              <a:off x="767715" y="128493"/>
              <a:ext cx="0" cy="1535430"/>
            </a:xfrm>
            <a:prstGeom prst="line">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 Box 2"/>
                <p:cNvSpPr txBox="1">
                  <a:spLocks noChangeArrowheads="1"/>
                </p:cNvSpPr>
                <p:nvPr/>
              </p:nvSpPr>
              <p:spPr bwMode="auto">
                <a:xfrm>
                  <a:off x="471879" y="0"/>
                  <a:ext cx="412115" cy="267123"/>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n-GB" sz="2800" i="1">
                            <a:effectLst/>
                            <a:latin typeface="Cambria Math" panose="02040503050406030204" pitchFamily="18" charset="0"/>
                            <a:ea typeface="MS Mincho"/>
                            <a:cs typeface="Times New Roman" panose="02020603050405020304" pitchFamily="18" charset="0"/>
                          </a:rPr>
                          <m:t>𝑦</m:t>
                        </m:r>
                      </m:oMath>
                    </m:oMathPara>
                  </a14:m>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31" name="Text Box 2"/>
                <p:cNvSpPr txBox="1">
                  <a:spLocks noRot="1" noChangeAspect="1" noMove="1" noResize="1" noEditPoints="1" noAdjustHandles="1" noChangeArrowheads="1" noChangeShapeType="1" noTextEdit="1"/>
                </p:cNvSpPr>
                <p:nvPr/>
              </p:nvSpPr>
              <p:spPr bwMode="auto">
                <a:xfrm>
                  <a:off x="471879" y="0"/>
                  <a:ext cx="412115" cy="267123"/>
                </a:xfrm>
                <a:prstGeom prst="rect">
                  <a:avLst/>
                </a:prstGeom>
                <a:blipFill>
                  <a:blip r:embed="rId4"/>
                  <a:stretch>
                    <a:fillRect/>
                  </a:stretch>
                </a:blipFill>
                <a:ln w="9525">
                  <a:noFill/>
                  <a:miter lim="800000"/>
                  <a:headEnd/>
                  <a:tailEn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 Box 2"/>
                <p:cNvSpPr txBox="1">
                  <a:spLocks noChangeArrowheads="1"/>
                </p:cNvSpPr>
                <p:nvPr/>
              </p:nvSpPr>
              <p:spPr bwMode="auto">
                <a:xfrm>
                  <a:off x="1275585" y="850835"/>
                  <a:ext cx="412115" cy="267123"/>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n-GB" sz="2800" i="1">
                            <a:effectLst/>
                            <a:latin typeface="Cambria Math" panose="02040503050406030204" pitchFamily="18" charset="0"/>
                            <a:ea typeface="MS Mincho"/>
                            <a:cs typeface="Times New Roman" panose="02020603050405020304" pitchFamily="18" charset="0"/>
                          </a:rPr>
                          <m:t>𝑥</m:t>
                        </m:r>
                      </m:oMath>
                    </m:oMathPara>
                  </a14:m>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33" name="Text Box 2"/>
                <p:cNvSpPr txBox="1">
                  <a:spLocks noRot="1" noChangeAspect="1" noMove="1" noResize="1" noEditPoints="1" noAdjustHandles="1" noChangeArrowheads="1" noChangeShapeType="1" noTextEdit="1"/>
                </p:cNvSpPr>
                <p:nvPr/>
              </p:nvSpPr>
              <p:spPr bwMode="auto">
                <a:xfrm>
                  <a:off x="1275585" y="850835"/>
                  <a:ext cx="412115" cy="267123"/>
                </a:xfrm>
                <a:prstGeom prst="rect">
                  <a:avLst/>
                </a:prstGeom>
                <a:blipFill>
                  <a:blip r:embed="rId5"/>
                  <a:stretch>
                    <a:fillRect/>
                  </a:stretch>
                </a:blipFill>
                <a:ln w="9525">
                  <a:noFill/>
                  <a:miter lim="800000"/>
                  <a:headEnd/>
                  <a:tailEnd/>
                </a:ln>
              </p:spPr>
              <p:txBody>
                <a:bodyPr/>
                <a:lstStyle/>
                <a:p>
                  <a:r>
                    <a:rPr lang="en-GB">
                      <a:noFill/>
                    </a:rPr>
                    <a:t> </a:t>
                  </a:r>
                </a:p>
              </p:txBody>
            </p:sp>
          </mc:Fallback>
        </mc:AlternateContent>
      </p:grpSp>
      <p:cxnSp>
        <p:nvCxnSpPr>
          <p:cNvPr id="8" name="Straight Arrow Connector 7"/>
          <p:cNvCxnSpPr/>
          <p:nvPr/>
        </p:nvCxnSpPr>
        <p:spPr>
          <a:xfrm flipV="1">
            <a:off x="7760095" y="2540000"/>
            <a:ext cx="716248" cy="13148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760094" y="3854803"/>
            <a:ext cx="1243985" cy="72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093460" y="3840687"/>
            <a:ext cx="1666634" cy="8657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8" name="Text Box 2"/>
          <p:cNvSpPr txBox="1">
            <a:spLocks noChangeArrowheads="1"/>
          </p:cNvSpPr>
          <p:nvPr/>
        </p:nvSpPr>
        <p:spPr bwMode="auto">
          <a:xfrm>
            <a:off x="8005879" y="3368485"/>
            <a:ext cx="1016000" cy="425501"/>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2000" dirty="0" smtClean="0">
                <a:effectLst/>
                <a:latin typeface="Calibri" panose="020F0502020204030204" pitchFamily="34" charset="0"/>
                <a:ea typeface="Times New Roman" panose="02020603050405020304" pitchFamily="18" charset="0"/>
                <a:cs typeface="Times New Roman" panose="02020603050405020304" pitchFamily="18" charset="0"/>
              </a:rPr>
              <a:t>60</a:t>
            </a:r>
            <a:r>
              <a:rPr lang="en-GB" sz="2000" baseline="30000" dirty="0" smtClean="0">
                <a:effectLst/>
                <a:latin typeface="Calibri" panose="020F0502020204030204" pitchFamily="34" charset="0"/>
                <a:ea typeface="Times New Roman" panose="02020603050405020304" pitchFamily="18" charset="0"/>
                <a:cs typeface="Times New Roman" panose="02020603050405020304" pitchFamily="18" charset="0"/>
              </a:rPr>
              <a:t>o</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0" name="Text Box 2"/>
          <p:cNvSpPr txBox="1">
            <a:spLocks noChangeArrowheads="1"/>
          </p:cNvSpPr>
          <p:nvPr/>
        </p:nvSpPr>
        <p:spPr bwMode="auto">
          <a:xfrm>
            <a:off x="6669598" y="3793986"/>
            <a:ext cx="1016000" cy="425501"/>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2000" dirty="0" smtClean="0">
                <a:effectLst/>
                <a:latin typeface="Calibri" panose="020F0502020204030204" pitchFamily="34" charset="0"/>
                <a:ea typeface="Times New Roman" panose="02020603050405020304" pitchFamily="18" charset="0"/>
                <a:cs typeface="Times New Roman" panose="02020603050405020304" pitchFamily="18" charset="0"/>
              </a:rPr>
              <a:t>30</a:t>
            </a:r>
            <a:r>
              <a:rPr lang="en-GB" sz="2000" baseline="30000" dirty="0" smtClean="0">
                <a:effectLst/>
                <a:latin typeface="Calibri" panose="020F0502020204030204" pitchFamily="34" charset="0"/>
                <a:ea typeface="Times New Roman" panose="02020603050405020304" pitchFamily="18" charset="0"/>
                <a:cs typeface="Times New Roman" panose="02020603050405020304" pitchFamily="18" charset="0"/>
              </a:rPr>
              <a:t>o</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1" name="Freeform 40"/>
          <p:cNvSpPr/>
          <p:nvPr/>
        </p:nvSpPr>
        <p:spPr>
          <a:xfrm rot="20394186">
            <a:off x="7101790" y="3864877"/>
            <a:ext cx="90975" cy="304800"/>
          </a:xfrm>
          <a:custGeom>
            <a:avLst/>
            <a:gdLst>
              <a:gd name="connsiteX0" fmla="*/ 90975 w 90975"/>
              <a:gd name="connsiteY0" fmla="*/ 0 h 304800"/>
              <a:gd name="connsiteX1" fmla="*/ 1328 w 90975"/>
              <a:gd name="connsiteY1" fmla="*/ 161364 h 304800"/>
              <a:gd name="connsiteX2" fmla="*/ 1328 w 90975"/>
              <a:gd name="connsiteY2" fmla="*/ 161364 h 304800"/>
              <a:gd name="connsiteX3" fmla="*/ 1328 w 90975"/>
              <a:gd name="connsiteY3" fmla="*/ 304800 h 304800"/>
            </a:gdLst>
            <a:ahLst/>
            <a:cxnLst>
              <a:cxn ang="0">
                <a:pos x="connsiteX0" y="connsiteY0"/>
              </a:cxn>
              <a:cxn ang="0">
                <a:pos x="connsiteX1" y="connsiteY1"/>
              </a:cxn>
              <a:cxn ang="0">
                <a:pos x="connsiteX2" y="connsiteY2"/>
              </a:cxn>
              <a:cxn ang="0">
                <a:pos x="connsiteX3" y="connsiteY3"/>
              </a:cxn>
            </a:cxnLst>
            <a:rect l="l" t="t" r="r" b="b"/>
            <a:pathLst>
              <a:path w="90975" h="304800">
                <a:moveTo>
                  <a:pt x="90975" y="0"/>
                </a:moveTo>
                <a:lnTo>
                  <a:pt x="1328" y="161364"/>
                </a:lnTo>
                <a:lnTo>
                  <a:pt x="1328" y="161364"/>
                </a:lnTo>
                <a:cubicBezTo>
                  <a:pt x="1328" y="185270"/>
                  <a:pt x="-1660" y="277906"/>
                  <a:pt x="1328" y="3048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7921806" y="3575176"/>
            <a:ext cx="107576" cy="286871"/>
          </a:xfrm>
          <a:custGeom>
            <a:avLst/>
            <a:gdLst>
              <a:gd name="connsiteX0" fmla="*/ 107576 w 107576"/>
              <a:gd name="connsiteY0" fmla="*/ 286871 h 286871"/>
              <a:gd name="connsiteX1" fmla="*/ 71717 w 107576"/>
              <a:gd name="connsiteY1" fmla="*/ 107576 h 286871"/>
              <a:gd name="connsiteX2" fmla="*/ 0 w 107576"/>
              <a:gd name="connsiteY2" fmla="*/ 0 h 286871"/>
            </a:gdLst>
            <a:ahLst/>
            <a:cxnLst>
              <a:cxn ang="0">
                <a:pos x="connsiteX0" y="connsiteY0"/>
              </a:cxn>
              <a:cxn ang="0">
                <a:pos x="connsiteX1" y="connsiteY1"/>
              </a:cxn>
              <a:cxn ang="0">
                <a:pos x="connsiteX2" y="connsiteY2"/>
              </a:cxn>
            </a:cxnLst>
            <a:rect l="l" t="t" r="r" b="b"/>
            <a:pathLst>
              <a:path w="107576" h="286871">
                <a:moveTo>
                  <a:pt x="107576" y="286871"/>
                </a:moveTo>
                <a:cubicBezTo>
                  <a:pt x="98611" y="221129"/>
                  <a:pt x="89646" y="155388"/>
                  <a:pt x="71717" y="107576"/>
                </a:cubicBezTo>
                <a:cubicBezTo>
                  <a:pt x="53788" y="59764"/>
                  <a:pt x="26894" y="29882"/>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8448267" y="2264918"/>
            <a:ext cx="555812" cy="369332"/>
          </a:xfrm>
          <a:prstGeom prst="rect">
            <a:avLst/>
          </a:prstGeom>
          <a:noFill/>
        </p:spPr>
        <p:txBody>
          <a:bodyPr wrap="square" rtlCol="0">
            <a:spAutoFit/>
          </a:bodyPr>
          <a:lstStyle/>
          <a:p>
            <a:r>
              <a:rPr lang="en-GB" dirty="0" smtClean="0"/>
              <a:t>7N</a:t>
            </a:r>
            <a:endParaRPr lang="en-GB" dirty="0"/>
          </a:p>
        </p:txBody>
      </p:sp>
      <p:sp>
        <p:nvSpPr>
          <p:cNvPr id="44" name="TextBox 43"/>
          <p:cNvSpPr txBox="1"/>
          <p:nvPr/>
        </p:nvSpPr>
        <p:spPr>
          <a:xfrm>
            <a:off x="6010381" y="4668256"/>
            <a:ext cx="555812" cy="369332"/>
          </a:xfrm>
          <a:prstGeom prst="rect">
            <a:avLst/>
          </a:prstGeom>
          <a:noFill/>
        </p:spPr>
        <p:txBody>
          <a:bodyPr wrap="square" rtlCol="0">
            <a:spAutoFit/>
          </a:bodyPr>
          <a:lstStyle/>
          <a:p>
            <a:r>
              <a:rPr lang="en-GB" dirty="0" smtClean="0"/>
              <a:t>Q</a:t>
            </a:r>
            <a:endParaRPr lang="en-GB" dirty="0"/>
          </a:p>
        </p:txBody>
      </p:sp>
      <p:sp>
        <p:nvSpPr>
          <p:cNvPr id="45" name="TextBox 44"/>
          <p:cNvSpPr txBox="1"/>
          <p:nvPr/>
        </p:nvSpPr>
        <p:spPr>
          <a:xfrm>
            <a:off x="8902711" y="3832611"/>
            <a:ext cx="706157" cy="369332"/>
          </a:xfrm>
          <a:prstGeom prst="rect">
            <a:avLst/>
          </a:prstGeom>
          <a:noFill/>
        </p:spPr>
        <p:txBody>
          <a:bodyPr wrap="square" rtlCol="0">
            <a:spAutoFit/>
          </a:bodyPr>
          <a:lstStyle/>
          <a:p>
            <a:r>
              <a:rPr lang="en-GB" dirty="0" smtClean="0"/>
              <a:t>10N</a:t>
            </a:r>
            <a:endParaRPr lang="en-GB" dirty="0"/>
          </a:p>
        </p:txBody>
      </p:sp>
      <p:cxnSp>
        <p:nvCxnSpPr>
          <p:cNvPr id="21" name="Straight Arrow Connector 20"/>
          <p:cNvCxnSpPr/>
          <p:nvPr/>
        </p:nvCxnSpPr>
        <p:spPr>
          <a:xfrm flipH="1" flipV="1">
            <a:off x="7760094" y="2440741"/>
            <a:ext cx="12719" cy="14213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473570" y="2256075"/>
            <a:ext cx="555812" cy="369332"/>
          </a:xfrm>
          <a:prstGeom prst="rect">
            <a:avLst/>
          </a:prstGeom>
          <a:noFill/>
        </p:spPr>
        <p:txBody>
          <a:bodyPr wrap="square" rtlCol="0">
            <a:spAutoFit/>
          </a:bodyPr>
          <a:lstStyle/>
          <a:p>
            <a:r>
              <a:rPr lang="en-GB" dirty="0" smtClean="0"/>
              <a:t>P</a:t>
            </a:r>
            <a:endParaRPr lang="en-GB" dirty="0"/>
          </a:p>
        </p:txBody>
      </p:sp>
      <p:sp>
        <p:nvSpPr>
          <p:cNvPr id="27" name="TextBox 26"/>
          <p:cNvSpPr txBox="1"/>
          <p:nvPr/>
        </p:nvSpPr>
        <p:spPr>
          <a:xfrm>
            <a:off x="7712141" y="3806696"/>
            <a:ext cx="555812" cy="369332"/>
          </a:xfrm>
          <a:prstGeom prst="rect">
            <a:avLst/>
          </a:prstGeom>
          <a:noFill/>
        </p:spPr>
        <p:txBody>
          <a:bodyPr wrap="square" rtlCol="0">
            <a:spAutoFit/>
          </a:bodyPr>
          <a:lstStyle/>
          <a:p>
            <a:r>
              <a:rPr lang="en-GB" dirty="0"/>
              <a:t>O</a:t>
            </a:r>
          </a:p>
        </p:txBody>
      </p:sp>
    </p:spTree>
    <p:extLst>
      <p:ext uri="{BB962C8B-B14F-4D97-AF65-F5344CB8AC3E}">
        <p14:creationId xmlns:p14="http://schemas.microsoft.com/office/powerpoint/2010/main" val="237668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8890393" y="3829383"/>
            <a:ext cx="161005" cy="154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8890394" y="3675063"/>
            <a:ext cx="161005" cy="154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flipH="1" flipV="1">
            <a:off x="7967010" y="2142976"/>
            <a:ext cx="923384" cy="1686427"/>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263646" y="1070932"/>
                <a:ext cx="5459433" cy="5324475"/>
              </a:xfrm>
            </p:spPr>
            <p:txBody>
              <a:bodyPr/>
              <a:lstStyle/>
              <a:p>
                <a:pPr marL="0" indent="0">
                  <a:lnSpc>
                    <a:spcPct val="100000"/>
                  </a:lnSpc>
                  <a:buNone/>
                </a:pPr>
                <a:r>
                  <a:rPr lang="en-GB" sz="2400" dirty="0" smtClean="0"/>
                  <a:t>A particle of mass 2kg is attached to the lower end of an inextensible string.  The upper end of this string is fixed.  A horizontal force of 21N and an upward force of 0.5g N act upon the particle, which is in equilibrium with the string making an angle </a:t>
                </a:r>
                <a14:m>
                  <m:oMath xmlns:m="http://schemas.openxmlformats.org/officeDocument/2006/math">
                    <m:r>
                      <a:rPr lang="en-GB" sz="2400" i="1" smtClean="0">
                        <a:latin typeface="Cambria Math" panose="02040503050406030204" pitchFamily="18" charset="0"/>
                        <a:ea typeface="Cambria Math" panose="02040503050406030204" pitchFamily="18" charset="0"/>
                      </a:rPr>
                      <m:t>𝜃</m:t>
                    </m:r>
                  </m:oMath>
                </a14:m>
                <a:r>
                  <a:rPr lang="en-GB" sz="2400" dirty="0" smtClean="0"/>
                  <a:t> with the vertical.  Calculate the tension (T) in the string and the angle </a:t>
                </a:r>
                <a14:m>
                  <m:oMath xmlns:m="http://schemas.openxmlformats.org/officeDocument/2006/math">
                    <m:r>
                      <a:rPr lang="en-GB" sz="2400" i="1">
                        <a:latin typeface="Cambria Math" panose="02040503050406030204" pitchFamily="18" charset="0"/>
                        <a:ea typeface="Cambria Math" panose="02040503050406030204" pitchFamily="18" charset="0"/>
                      </a:rPr>
                      <m:t>𝜃</m:t>
                    </m:r>
                  </m:oMath>
                </a14:m>
                <a:r>
                  <a:rPr lang="en-GB" sz="2400" dirty="0" smtClean="0"/>
                  <a:t>.</a:t>
                </a:r>
              </a:p>
              <a:p>
                <a:pPr marL="0" indent="0">
                  <a:lnSpc>
                    <a:spcPct val="100000"/>
                  </a:lnSpc>
                  <a:buNone/>
                </a:pPr>
                <a:endParaRPr lang="en-GB" sz="24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263646" y="1070932"/>
                <a:ext cx="5459433" cy="5324475"/>
              </a:xfrm>
              <a:blipFill rotWithShape="1">
                <a:blip r:embed="rId3"/>
                <a:stretch>
                  <a:fillRect l="-1674" t="-802" r="-3460"/>
                </a:stretch>
              </a:blipFill>
            </p:spPr>
            <p:txBody>
              <a:bodyPr/>
              <a:lstStyle/>
              <a:p>
                <a:r>
                  <a:rPr lang="en-GB">
                    <a:noFill/>
                  </a:rPr>
                  <a:t> </a:t>
                </a:r>
              </a:p>
            </p:txBody>
          </p:sp>
        </mc:Fallback>
      </mc:AlternateContent>
      <p:sp>
        <p:nvSpPr>
          <p:cNvPr id="2" name="Title 1"/>
          <p:cNvSpPr>
            <a:spLocks noGrp="1"/>
          </p:cNvSpPr>
          <p:nvPr>
            <p:ph type="title"/>
          </p:nvPr>
        </p:nvSpPr>
        <p:spPr/>
        <p:txBody>
          <a:bodyPr/>
          <a:lstStyle/>
          <a:p>
            <a:r>
              <a:rPr lang="en-GB" dirty="0"/>
              <a:t>Finding </a:t>
            </a:r>
            <a:r>
              <a:rPr lang="en-GB" dirty="0" smtClean="0"/>
              <a:t>missing forces and angles in equilibrium</a:t>
            </a:r>
            <a:endParaRPr lang="en-GB" dirty="0"/>
          </a:p>
        </p:txBody>
      </p:sp>
      <p:grpSp>
        <p:nvGrpSpPr>
          <p:cNvPr id="15" name="Group 14"/>
          <p:cNvGrpSpPr/>
          <p:nvPr/>
        </p:nvGrpSpPr>
        <p:grpSpPr>
          <a:xfrm>
            <a:off x="6346862" y="1699248"/>
            <a:ext cx="5271742" cy="4084481"/>
            <a:chOff x="0" y="101600"/>
            <a:chExt cx="1535430" cy="1523627"/>
          </a:xfrm>
        </p:grpSpPr>
        <p:cxnSp>
          <p:nvCxnSpPr>
            <p:cNvPr id="28" name="Straight Connector 27"/>
            <p:cNvCxnSpPr/>
            <p:nvPr/>
          </p:nvCxnSpPr>
          <p:spPr>
            <a:xfrm flipV="1">
              <a:off x="740821" y="101600"/>
              <a:ext cx="0" cy="1523627"/>
            </a:xfrm>
            <a:prstGeom prst="line">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flipV="1">
              <a:off x="767715" y="128493"/>
              <a:ext cx="0" cy="1535430"/>
            </a:xfrm>
            <a:prstGeom prst="line">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8" name="Straight Arrow Connector 7"/>
          <p:cNvCxnSpPr/>
          <p:nvPr/>
        </p:nvCxnSpPr>
        <p:spPr>
          <a:xfrm flipH="1" flipV="1">
            <a:off x="8874333" y="3029843"/>
            <a:ext cx="16062" cy="7995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8890394" y="3829403"/>
            <a:ext cx="0" cy="12550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8458200" y="3029843"/>
            <a:ext cx="432194" cy="799561"/>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sp>
        <p:nvSpPr>
          <p:cNvPr id="38" name="Text Box 2"/>
          <p:cNvSpPr txBox="1">
            <a:spLocks noChangeArrowheads="1"/>
          </p:cNvSpPr>
          <p:nvPr/>
        </p:nvSpPr>
        <p:spPr bwMode="auto">
          <a:xfrm>
            <a:off x="9889965" y="3403862"/>
            <a:ext cx="1016000" cy="425501"/>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2000" dirty="0" smtClean="0">
                <a:effectLst/>
                <a:latin typeface="Calibri" panose="020F0502020204030204" pitchFamily="34" charset="0"/>
                <a:ea typeface="Times New Roman" panose="02020603050405020304" pitchFamily="18" charset="0"/>
                <a:cs typeface="Times New Roman" panose="02020603050405020304" pitchFamily="18" charset="0"/>
              </a:rPr>
              <a:t>21 N</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0" name="Text Box 2"/>
              <p:cNvSpPr txBox="1">
                <a:spLocks noChangeArrowheads="1"/>
              </p:cNvSpPr>
              <p:nvPr/>
            </p:nvSpPr>
            <p:spPr bwMode="auto">
              <a:xfrm>
                <a:off x="8250182" y="3056878"/>
                <a:ext cx="1016000" cy="574516"/>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n-GB" sz="2000" i="1" dirty="0" smtClean="0">
                          <a:effectLst/>
                          <a:latin typeface="Cambria Math" panose="02040503050406030204" pitchFamily="18" charset="0"/>
                          <a:ea typeface="Cambria Math" panose="02040503050406030204" pitchFamily="18" charset="0"/>
                          <a:cs typeface="Times New Roman" panose="02020603050405020304" pitchFamily="18" charset="0"/>
                        </a:rPr>
                        <m:t>𝜃</m:t>
                      </m:r>
                    </m:oMath>
                  </m:oMathPara>
                </a14:m>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40" name="Text Box 2"/>
              <p:cNvSpPr txBox="1">
                <a:spLocks noRot="1" noChangeAspect="1" noMove="1" noResize="1" noEditPoints="1" noAdjustHandles="1" noChangeArrowheads="1" noChangeShapeType="1" noTextEdit="1"/>
              </p:cNvSpPr>
              <p:nvPr/>
            </p:nvSpPr>
            <p:spPr bwMode="auto">
              <a:xfrm>
                <a:off x="8250182" y="3056878"/>
                <a:ext cx="1016000" cy="574516"/>
              </a:xfrm>
              <a:prstGeom prst="rect">
                <a:avLst/>
              </a:prstGeom>
              <a:blipFill>
                <a:blip r:embed="rId4"/>
                <a:stretch>
                  <a:fillRect/>
                </a:stretch>
              </a:blipFill>
              <a:ln w="9525">
                <a:noFill/>
                <a:miter lim="800000"/>
                <a:headEnd/>
                <a:tailEnd/>
              </a:ln>
            </p:spPr>
            <p:txBody>
              <a:bodyPr/>
              <a:lstStyle/>
              <a:p>
                <a:r>
                  <a:rPr lang="en-GB">
                    <a:noFill/>
                  </a:rPr>
                  <a:t> </a:t>
                </a:r>
              </a:p>
            </p:txBody>
          </p:sp>
        </mc:Fallback>
      </mc:AlternateContent>
      <p:sp>
        <p:nvSpPr>
          <p:cNvPr id="44" name="TextBox 43"/>
          <p:cNvSpPr txBox="1"/>
          <p:nvPr/>
        </p:nvSpPr>
        <p:spPr>
          <a:xfrm>
            <a:off x="8124246" y="2902579"/>
            <a:ext cx="555812" cy="369332"/>
          </a:xfrm>
          <a:prstGeom prst="rect">
            <a:avLst/>
          </a:prstGeom>
          <a:noFill/>
        </p:spPr>
        <p:txBody>
          <a:bodyPr wrap="square" rtlCol="0">
            <a:spAutoFit/>
          </a:bodyPr>
          <a:lstStyle/>
          <a:p>
            <a:r>
              <a:rPr lang="en-GB" dirty="0" smtClean="0"/>
              <a:t>T</a:t>
            </a:r>
            <a:endParaRPr lang="en-GB" dirty="0"/>
          </a:p>
        </p:txBody>
      </p:sp>
      <p:sp>
        <p:nvSpPr>
          <p:cNvPr id="45" name="TextBox 44"/>
          <p:cNvSpPr txBox="1"/>
          <p:nvPr/>
        </p:nvSpPr>
        <p:spPr>
          <a:xfrm>
            <a:off x="8547486" y="5012338"/>
            <a:ext cx="653694" cy="369332"/>
          </a:xfrm>
          <a:prstGeom prst="rect">
            <a:avLst/>
          </a:prstGeom>
          <a:noFill/>
        </p:spPr>
        <p:txBody>
          <a:bodyPr wrap="square" rtlCol="0">
            <a:spAutoFit/>
          </a:bodyPr>
          <a:lstStyle/>
          <a:p>
            <a:r>
              <a:rPr lang="en-GB" dirty="0" smtClean="0"/>
              <a:t>2g N</a:t>
            </a:r>
            <a:endParaRPr lang="en-GB" dirty="0"/>
          </a:p>
        </p:txBody>
      </p:sp>
      <p:cxnSp>
        <p:nvCxnSpPr>
          <p:cNvPr id="12" name="Straight Connector 11"/>
          <p:cNvCxnSpPr/>
          <p:nvPr/>
        </p:nvCxnSpPr>
        <p:spPr>
          <a:xfrm>
            <a:off x="7591222" y="2142352"/>
            <a:ext cx="91062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7639050" y="1952625"/>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7743895" y="1952625"/>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7845612" y="1957175"/>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7941689" y="1952625"/>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8046534" y="1952625"/>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8148251" y="1957175"/>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8232374" y="1945800"/>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8337219" y="1945800"/>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8438936" y="1950350"/>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8890394" y="3829383"/>
            <a:ext cx="1280808" cy="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0" name="Text Box 2"/>
          <p:cNvSpPr txBox="1">
            <a:spLocks noChangeArrowheads="1"/>
          </p:cNvSpPr>
          <p:nvPr/>
        </p:nvSpPr>
        <p:spPr bwMode="auto">
          <a:xfrm>
            <a:off x="8801827" y="2724900"/>
            <a:ext cx="1016000" cy="425501"/>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2000" dirty="0" smtClean="0">
                <a:effectLst/>
                <a:latin typeface="Calibri" panose="020F0502020204030204" pitchFamily="34" charset="0"/>
                <a:ea typeface="Times New Roman" panose="02020603050405020304" pitchFamily="18" charset="0"/>
                <a:cs typeface="Times New Roman" panose="02020603050405020304" pitchFamily="18" charset="0"/>
              </a:rPr>
              <a:t>0.5g N</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1" name="Freeform 20"/>
          <p:cNvSpPr/>
          <p:nvPr/>
        </p:nvSpPr>
        <p:spPr>
          <a:xfrm>
            <a:off x="8705850" y="3418297"/>
            <a:ext cx="184150" cy="67853"/>
          </a:xfrm>
          <a:custGeom>
            <a:avLst/>
            <a:gdLst>
              <a:gd name="connsiteX0" fmla="*/ 0 w 184150"/>
              <a:gd name="connsiteY0" fmla="*/ 67853 h 67853"/>
              <a:gd name="connsiteX1" fmla="*/ 82550 w 184150"/>
              <a:gd name="connsiteY1" fmla="*/ 4353 h 67853"/>
              <a:gd name="connsiteX2" fmla="*/ 184150 w 184150"/>
              <a:gd name="connsiteY2" fmla="*/ 10703 h 67853"/>
            </a:gdLst>
            <a:ahLst/>
            <a:cxnLst>
              <a:cxn ang="0">
                <a:pos x="connsiteX0" y="connsiteY0"/>
              </a:cxn>
              <a:cxn ang="0">
                <a:pos x="connsiteX1" y="connsiteY1"/>
              </a:cxn>
              <a:cxn ang="0">
                <a:pos x="connsiteX2" y="connsiteY2"/>
              </a:cxn>
            </a:cxnLst>
            <a:rect l="l" t="t" r="r" b="b"/>
            <a:pathLst>
              <a:path w="184150" h="67853">
                <a:moveTo>
                  <a:pt x="0" y="67853"/>
                </a:moveTo>
                <a:cubicBezTo>
                  <a:pt x="25929" y="40865"/>
                  <a:pt x="51858" y="13878"/>
                  <a:pt x="82550" y="4353"/>
                </a:cubicBezTo>
                <a:cubicBezTo>
                  <a:pt x="113242" y="-5172"/>
                  <a:pt x="148696" y="2765"/>
                  <a:pt x="184150" y="1070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0429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8890393" y="3829383"/>
            <a:ext cx="161005" cy="154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8890394" y="3675063"/>
            <a:ext cx="161005" cy="154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flipH="1" flipV="1">
            <a:off x="7967010" y="2142976"/>
            <a:ext cx="923384" cy="168642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a:t>Finding </a:t>
            </a:r>
            <a:r>
              <a:rPr lang="en-GB" dirty="0" smtClean="0"/>
              <a:t>missing forces and angles in equilibrium</a:t>
            </a:r>
            <a:endParaRPr lang="en-GB" dirty="0"/>
          </a:p>
        </p:txBody>
      </p:sp>
      <p:grpSp>
        <p:nvGrpSpPr>
          <p:cNvPr id="15" name="Group 14"/>
          <p:cNvGrpSpPr/>
          <p:nvPr/>
        </p:nvGrpSpPr>
        <p:grpSpPr>
          <a:xfrm>
            <a:off x="6346862" y="1699248"/>
            <a:ext cx="5271742" cy="4084481"/>
            <a:chOff x="0" y="101600"/>
            <a:chExt cx="1535430" cy="1523627"/>
          </a:xfrm>
        </p:grpSpPr>
        <p:cxnSp>
          <p:nvCxnSpPr>
            <p:cNvPr id="28" name="Straight Connector 27"/>
            <p:cNvCxnSpPr/>
            <p:nvPr/>
          </p:nvCxnSpPr>
          <p:spPr>
            <a:xfrm flipV="1">
              <a:off x="740821" y="101600"/>
              <a:ext cx="0" cy="1523627"/>
            </a:xfrm>
            <a:prstGeom prst="line">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flipV="1">
              <a:off x="767715" y="128493"/>
              <a:ext cx="0" cy="1535430"/>
            </a:xfrm>
            <a:prstGeom prst="line">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8" name="Straight Arrow Connector 7"/>
          <p:cNvCxnSpPr/>
          <p:nvPr/>
        </p:nvCxnSpPr>
        <p:spPr>
          <a:xfrm flipH="1" flipV="1">
            <a:off x="8874333" y="3029843"/>
            <a:ext cx="16062" cy="7995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8890394" y="3829403"/>
            <a:ext cx="0" cy="12550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8458200" y="3029843"/>
            <a:ext cx="432194" cy="799561"/>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sp>
        <p:nvSpPr>
          <p:cNvPr id="38" name="Text Box 2"/>
          <p:cNvSpPr txBox="1">
            <a:spLocks noChangeArrowheads="1"/>
          </p:cNvSpPr>
          <p:nvPr/>
        </p:nvSpPr>
        <p:spPr bwMode="auto">
          <a:xfrm>
            <a:off x="9889965" y="3403862"/>
            <a:ext cx="1016000" cy="425501"/>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2000" dirty="0" smtClean="0">
                <a:effectLst/>
                <a:latin typeface="Calibri" panose="020F0502020204030204" pitchFamily="34" charset="0"/>
                <a:ea typeface="Times New Roman" panose="02020603050405020304" pitchFamily="18" charset="0"/>
                <a:cs typeface="Times New Roman" panose="02020603050405020304" pitchFamily="18" charset="0"/>
              </a:rPr>
              <a:t>21 N</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0" name="Text Box 2"/>
              <p:cNvSpPr txBox="1">
                <a:spLocks noChangeArrowheads="1"/>
              </p:cNvSpPr>
              <p:nvPr/>
            </p:nvSpPr>
            <p:spPr bwMode="auto">
              <a:xfrm>
                <a:off x="8250182" y="3056878"/>
                <a:ext cx="1016000" cy="574516"/>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n-GB" sz="2000" i="1" dirty="0" smtClean="0">
                          <a:effectLst/>
                          <a:latin typeface="Cambria Math" panose="02040503050406030204" pitchFamily="18" charset="0"/>
                          <a:ea typeface="Cambria Math" panose="02040503050406030204" pitchFamily="18" charset="0"/>
                          <a:cs typeface="Times New Roman" panose="02020603050405020304" pitchFamily="18" charset="0"/>
                        </a:rPr>
                        <m:t>𝜃</m:t>
                      </m:r>
                    </m:oMath>
                  </m:oMathPara>
                </a14:m>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40" name="Text Box 2"/>
              <p:cNvSpPr txBox="1">
                <a:spLocks noRot="1" noChangeAspect="1" noMove="1" noResize="1" noEditPoints="1" noAdjustHandles="1" noChangeArrowheads="1" noChangeShapeType="1" noTextEdit="1"/>
              </p:cNvSpPr>
              <p:nvPr/>
            </p:nvSpPr>
            <p:spPr bwMode="auto">
              <a:xfrm>
                <a:off x="8250182" y="3056878"/>
                <a:ext cx="1016000" cy="574516"/>
              </a:xfrm>
              <a:prstGeom prst="rect">
                <a:avLst/>
              </a:prstGeom>
              <a:blipFill>
                <a:blip r:embed="rId3"/>
                <a:stretch>
                  <a:fillRect/>
                </a:stretch>
              </a:blipFill>
              <a:ln w="9525">
                <a:noFill/>
                <a:miter lim="800000"/>
                <a:headEnd/>
                <a:tailEnd/>
              </a:ln>
            </p:spPr>
            <p:txBody>
              <a:bodyPr/>
              <a:lstStyle/>
              <a:p>
                <a:r>
                  <a:rPr lang="en-GB">
                    <a:noFill/>
                  </a:rPr>
                  <a:t> </a:t>
                </a:r>
              </a:p>
            </p:txBody>
          </p:sp>
        </mc:Fallback>
      </mc:AlternateContent>
      <p:sp>
        <p:nvSpPr>
          <p:cNvPr id="44" name="TextBox 43"/>
          <p:cNvSpPr txBox="1"/>
          <p:nvPr/>
        </p:nvSpPr>
        <p:spPr>
          <a:xfrm>
            <a:off x="8124246" y="2902579"/>
            <a:ext cx="555812" cy="369332"/>
          </a:xfrm>
          <a:prstGeom prst="rect">
            <a:avLst/>
          </a:prstGeom>
          <a:noFill/>
        </p:spPr>
        <p:txBody>
          <a:bodyPr wrap="square" rtlCol="0">
            <a:spAutoFit/>
          </a:bodyPr>
          <a:lstStyle/>
          <a:p>
            <a:r>
              <a:rPr lang="en-GB" dirty="0" smtClean="0"/>
              <a:t>T</a:t>
            </a:r>
            <a:endParaRPr lang="en-GB" dirty="0"/>
          </a:p>
        </p:txBody>
      </p:sp>
      <p:sp>
        <p:nvSpPr>
          <p:cNvPr id="45" name="TextBox 44"/>
          <p:cNvSpPr txBox="1"/>
          <p:nvPr/>
        </p:nvSpPr>
        <p:spPr>
          <a:xfrm>
            <a:off x="8547486" y="5012338"/>
            <a:ext cx="653694" cy="369332"/>
          </a:xfrm>
          <a:prstGeom prst="rect">
            <a:avLst/>
          </a:prstGeom>
          <a:noFill/>
        </p:spPr>
        <p:txBody>
          <a:bodyPr wrap="square" rtlCol="0">
            <a:spAutoFit/>
          </a:bodyPr>
          <a:lstStyle/>
          <a:p>
            <a:r>
              <a:rPr lang="en-GB" dirty="0" smtClean="0"/>
              <a:t>2g N</a:t>
            </a:r>
            <a:endParaRPr lang="en-GB" dirty="0"/>
          </a:p>
        </p:txBody>
      </p:sp>
      <p:cxnSp>
        <p:nvCxnSpPr>
          <p:cNvPr id="12" name="Straight Connector 11"/>
          <p:cNvCxnSpPr/>
          <p:nvPr/>
        </p:nvCxnSpPr>
        <p:spPr>
          <a:xfrm>
            <a:off x="7591222" y="2142352"/>
            <a:ext cx="91062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7639050" y="1952625"/>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7743895" y="1952625"/>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7845612" y="1957175"/>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7941689" y="1952625"/>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8046534" y="1952625"/>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8148251" y="1957175"/>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8232374" y="1945800"/>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8337219" y="1945800"/>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8438936" y="1950350"/>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8890394" y="3829383"/>
            <a:ext cx="1280808" cy="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0" name="Text Box 2"/>
          <p:cNvSpPr txBox="1">
            <a:spLocks noChangeArrowheads="1"/>
          </p:cNvSpPr>
          <p:nvPr/>
        </p:nvSpPr>
        <p:spPr bwMode="auto">
          <a:xfrm>
            <a:off x="8801827" y="2724900"/>
            <a:ext cx="1016000" cy="425501"/>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2000" dirty="0" smtClean="0">
                <a:effectLst/>
                <a:latin typeface="Calibri" panose="020F0502020204030204" pitchFamily="34" charset="0"/>
                <a:ea typeface="Times New Roman" panose="02020603050405020304" pitchFamily="18" charset="0"/>
                <a:cs typeface="Times New Roman" panose="02020603050405020304" pitchFamily="18" charset="0"/>
              </a:rPr>
              <a:t>0.5g N</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1" name="Freeform 20"/>
          <p:cNvSpPr/>
          <p:nvPr/>
        </p:nvSpPr>
        <p:spPr>
          <a:xfrm>
            <a:off x="8705850" y="3418297"/>
            <a:ext cx="184150" cy="67853"/>
          </a:xfrm>
          <a:custGeom>
            <a:avLst/>
            <a:gdLst>
              <a:gd name="connsiteX0" fmla="*/ 0 w 184150"/>
              <a:gd name="connsiteY0" fmla="*/ 67853 h 67853"/>
              <a:gd name="connsiteX1" fmla="*/ 82550 w 184150"/>
              <a:gd name="connsiteY1" fmla="*/ 4353 h 67853"/>
              <a:gd name="connsiteX2" fmla="*/ 184150 w 184150"/>
              <a:gd name="connsiteY2" fmla="*/ 10703 h 67853"/>
            </a:gdLst>
            <a:ahLst/>
            <a:cxnLst>
              <a:cxn ang="0">
                <a:pos x="connsiteX0" y="connsiteY0"/>
              </a:cxn>
              <a:cxn ang="0">
                <a:pos x="connsiteX1" y="connsiteY1"/>
              </a:cxn>
              <a:cxn ang="0">
                <a:pos x="connsiteX2" y="connsiteY2"/>
              </a:cxn>
            </a:cxnLst>
            <a:rect l="l" t="t" r="r" b="b"/>
            <a:pathLst>
              <a:path w="184150" h="67853">
                <a:moveTo>
                  <a:pt x="0" y="67853"/>
                </a:moveTo>
                <a:cubicBezTo>
                  <a:pt x="25929" y="40865"/>
                  <a:pt x="51858" y="13878"/>
                  <a:pt x="82550" y="4353"/>
                </a:cubicBezTo>
                <a:cubicBezTo>
                  <a:pt x="113242" y="-5172"/>
                  <a:pt x="148696" y="2765"/>
                  <a:pt x="184150" y="1070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1" name="Text Placeholder 2"/>
              <p:cNvSpPr>
                <a:spLocks noGrp="1"/>
              </p:cNvSpPr>
              <p:nvPr>
                <p:ph type="body" sz="quarter" idx="10"/>
              </p:nvPr>
            </p:nvSpPr>
            <p:spPr>
              <a:xfrm>
                <a:off x="310132" y="1104650"/>
                <a:ext cx="4906429" cy="5324475"/>
              </a:xfrm>
            </p:spPr>
            <p:txBody>
              <a:bodyPr/>
              <a:lstStyle/>
              <a:p>
                <a:pPr marL="0" indent="0">
                  <a:lnSpc>
                    <a:spcPct val="150000"/>
                  </a:lnSpc>
                  <a:buNone/>
                </a:pPr>
                <a:r>
                  <a:rPr lang="en-GB" sz="2400" dirty="0" smtClean="0"/>
                  <a:t>Resolving horizontally:</a:t>
                </a:r>
              </a:p>
              <a:p>
                <a:pPr marL="0" indent="0">
                  <a:lnSpc>
                    <a:spcPct val="150000"/>
                  </a:lnSpc>
                  <a:buNone/>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21−</m:t>
                      </m:r>
                      <m:r>
                        <a:rPr lang="en-GB" sz="2400" b="0" i="1" smtClean="0">
                          <a:latin typeface="Cambria Math" panose="02040503050406030204" pitchFamily="18" charset="0"/>
                        </a:rPr>
                        <m:t>𝑇</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sin</m:t>
                          </m:r>
                        </m:fName>
                        <m:e>
                          <m:r>
                            <a:rPr lang="en-GB" sz="2400" b="0" i="1" smtClean="0">
                              <a:latin typeface="Cambria Math" panose="02040503050406030204" pitchFamily="18" charset="0"/>
                              <a:ea typeface="Cambria Math" panose="02040503050406030204" pitchFamily="18" charset="0"/>
                            </a:rPr>
                            <m:t>𝜃</m:t>
                          </m:r>
                        </m:e>
                      </m:func>
                      <m:r>
                        <a:rPr lang="en-GB" sz="2400" b="0" i="1" smtClean="0">
                          <a:latin typeface="Cambria Math" panose="02040503050406030204" pitchFamily="18" charset="0"/>
                        </a:rPr>
                        <m:t>=0</m:t>
                      </m:r>
                    </m:oMath>
                  </m:oMathPara>
                </a14:m>
                <a:endParaRPr lang="en-GB" sz="2400" b="0" i="1" dirty="0" smtClean="0">
                  <a:latin typeface="Cambria Math" panose="02040503050406030204" pitchFamily="18" charset="0"/>
                </a:endParaRPr>
              </a:p>
              <a:p>
                <a:pPr marL="0" indent="0">
                  <a:lnSpc>
                    <a:spcPct val="150000"/>
                  </a:lnSpc>
                  <a:buNone/>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𝑇</m:t>
                      </m:r>
                      <m:func>
                        <m:funcPr>
                          <m:ctrlPr>
                            <a:rPr lang="en-GB" sz="2400" i="1">
                              <a:latin typeface="Cambria Math" panose="02040503050406030204" pitchFamily="18" charset="0"/>
                            </a:rPr>
                          </m:ctrlPr>
                        </m:funcPr>
                        <m:fName>
                          <m:r>
                            <m:rPr>
                              <m:sty m:val="p"/>
                            </m:rPr>
                            <a:rPr lang="en-GB" sz="2400">
                              <a:latin typeface="Cambria Math" panose="02040503050406030204" pitchFamily="18" charset="0"/>
                            </a:rPr>
                            <m:t>sin</m:t>
                          </m:r>
                        </m:fName>
                        <m:e>
                          <m:r>
                            <a:rPr lang="en-GB" sz="2400" i="1">
                              <a:latin typeface="Cambria Math" panose="02040503050406030204" pitchFamily="18" charset="0"/>
                              <a:ea typeface="Cambria Math" panose="02040503050406030204" pitchFamily="18" charset="0"/>
                            </a:rPr>
                            <m:t>𝜃</m:t>
                          </m:r>
                        </m:e>
                      </m:func>
                      <m:r>
                        <a:rPr lang="en-GB" sz="2400" i="1">
                          <a:latin typeface="Cambria Math" panose="02040503050406030204" pitchFamily="18" charset="0"/>
                        </a:rPr>
                        <m:t>=</m:t>
                      </m:r>
                      <m:r>
                        <a:rPr lang="en-GB" sz="2400" b="0" i="1" smtClean="0">
                          <a:latin typeface="Cambria Math" panose="02040503050406030204" pitchFamily="18" charset="0"/>
                        </a:rPr>
                        <m:t>21</m:t>
                      </m:r>
                    </m:oMath>
                  </m:oMathPara>
                </a14:m>
                <a:endParaRPr lang="en-GB" sz="2400" b="0" i="1" dirty="0" smtClean="0">
                  <a:latin typeface="Cambria Math" panose="02040503050406030204" pitchFamily="18" charset="0"/>
                </a:endParaRPr>
              </a:p>
              <a:p>
                <a:pPr marL="0" indent="0">
                  <a:lnSpc>
                    <a:spcPct val="150000"/>
                  </a:lnSpc>
                  <a:buNone/>
                </a:pPr>
                <a:r>
                  <a:rPr lang="en-GB" sz="2400" dirty="0"/>
                  <a:t>Resolving </a:t>
                </a:r>
                <a:r>
                  <a:rPr lang="en-GB" sz="2400" dirty="0" smtClean="0"/>
                  <a:t>vertically:</a:t>
                </a:r>
                <a:endParaRPr lang="en-GB" sz="2400" dirty="0"/>
              </a:p>
              <a:p>
                <a:pPr marL="0" indent="0">
                  <a:lnSpc>
                    <a:spcPct val="150000"/>
                  </a:lnSpc>
                  <a:buNone/>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𝑇</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cos</m:t>
                          </m:r>
                        </m:fName>
                        <m:e>
                          <m:r>
                            <a:rPr lang="en-GB" sz="2400" b="0" i="1" smtClean="0">
                              <a:latin typeface="Cambria Math" panose="02040503050406030204" pitchFamily="18" charset="0"/>
                              <a:ea typeface="Cambria Math" panose="02040503050406030204" pitchFamily="18" charset="0"/>
                            </a:rPr>
                            <m:t>𝜃</m:t>
                          </m:r>
                          <m:r>
                            <a:rPr lang="en-GB" sz="2400" b="0" i="1" smtClean="0">
                              <a:latin typeface="Cambria Math" panose="02040503050406030204" pitchFamily="18" charset="0"/>
                              <a:ea typeface="Cambria Math" panose="02040503050406030204" pitchFamily="18" charset="0"/>
                            </a:rPr>
                            <m:t>+0.5</m:t>
                          </m:r>
                          <m:r>
                            <a:rPr lang="en-GB" sz="2400" b="0" i="1" smtClean="0">
                              <a:latin typeface="Cambria Math" panose="02040503050406030204" pitchFamily="18" charset="0"/>
                              <a:ea typeface="Cambria Math" panose="02040503050406030204" pitchFamily="18" charset="0"/>
                            </a:rPr>
                            <m:t>𝑔</m:t>
                          </m:r>
                          <m:r>
                            <a:rPr lang="en-GB" sz="2400" b="0" i="1" smtClean="0">
                              <a:latin typeface="Cambria Math" panose="02040503050406030204" pitchFamily="18" charset="0"/>
                              <a:ea typeface="Cambria Math" panose="02040503050406030204" pitchFamily="18" charset="0"/>
                            </a:rPr>
                            <m:t>−2</m:t>
                          </m:r>
                          <m:r>
                            <a:rPr lang="en-GB" sz="2400" b="0" i="1" smtClean="0">
                              <a:latin typeface="Cambria Math" panose="02040503050406030204" pitchFamily="18" charset="0"/>
                              <a:ea typeface="Cambria Math" panose="02040503050406030204" pitchFamily="18" charset="0"/>
                            </a:rPr>
                            <m:t>𝑔</m:t>
                          </m:r>
                        </m:e>
                      </m:func>
                      <m:r>
                        <a:rPr lang="en-GB" sz="2400" i="1">
                          <a:latin typeface="Cambria Math" panose="02040503050406030204" pitchFamily="18" charset="0"/>
                        </a:rPr>
                        <m:t>=0</m:t>
                      </m:r>
                    </m:oMath>
                  </m:oMathPara>
                </a14:m>
                <a:endParaRPr lang="en-GB" sz="2400" dirty="0"/>
              </a:p>
              <a:p>
                <a:pPr marL="0" indent="0">
                  <a:lnSpc>
                    <a:spcPct val="150000"/>
                  </a:lnSpc>
                  <a:buNone/>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𝑇</m:t>
                      </m:r>
                      <m:func>
                        <m:funcPr>
                          <m:ctrlPr>
                            <a:rPr lang="en-GB" sz="2400" i="1">
                              <a:latin typeface="Cambria Math" panose="02040503050406030204" pitchFamily="18" charset="0"/>
                            </a:rPr>
                          </m:ctrlPr>
                        </m:funcPr>
                        <m:fName>
                          <m:r>
                            <m:rPr>
                              <m:sty m:val="p"/>
                            </m:rPr>
                            <a:rPr lang="en-GB" sz="2400">
                              <a:latin typeface="Cambria Math" panose="02040503050406030204" pitchFamily="18" charset="0"/>
                            </a:rPr>
                            <m:t>cos</m:t>
                          </m:r>
                        </m:fName>
                        <m:e>
                          <m:r>
                            <a:rPr lang="en-GB" sz="2400" i="1">
                              <a:latin typeface="Cambria Math" panose="02040503050406030204" pitchFamily="18" charset="0"/>
                              <a:ea typeface="Cambria Math" panose="02040503050406030204" pitchFamily="18" charset="0"/>
                            </a:rPr>
                            <m:t>𝜃</m:t>
                          </m:r>
                        </m:e>
                      </m:func>
                      <m:r>
                        <a:rPr lang="en-GB" sz="2400" b="0" i="1" smtClean="0">
                          <a:latin typeface="Cambria Math" panose="02040503050406030204" pitchFamily="18" charset="0"/>
                        </a:rPr>
                        <m:t>=14.7</m:t>
                      </m:r>
                    </m:oMath>
                  </m:oMathPara>
                </a14:m>
                <a:endParaRPr lang="en-GB" sz="2400" dirty="0" smtClean="0"/>
              </a:p>
              <a:p>
                <a:pPr marL="0" indent="0">
                  <a:lnSpc>
                    <a:spcPct val="150000"/>
                  </a:lnSpc>
                  <a:buNone/>
                </a:pPr>
                <a:r>
                  <a:rPr lang="en-GB" sz="2400" dirty="0" smtClean="0"/>
                  <a:t>Rearranging:</a:t>
                </a:r>
              </a:p>
              <a:p>
                <a:pPr marL="0" indent="0">
                  <a:lnSpc>
                    <a:spcPct val="150000"/>
                  </a:lnSpc>
                  <a:buNone/>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𝑇</m:t>
                      </m:r>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14.7</m:t>
                          </m:r>
                        </m:num>
                        <m:den>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cos</m:t>
                              </m:r>
                            </m:fName>
                            <m:e>
                              <m:r>
                                <a:rPr lang="en-GB" sz="2400" b="0" i="1" smtClean="0">
                                  <a:latin typeface="Cambria Math" panose="02040503050406030204" pitchFamily="18" charset="0"/>
                                  <a:ea typeface="Cambria Math" panose="02040503050406030204" pitchFamily="18" charset="0"/>
                                </a:rPr>
                                <m:t>𝜃</m:t>
                              </m:r>
                            </m:e>
                          </m:func>
                        </m:den>
                      </m:f>
                    </m:oMath>
                  </m:oMathPara>
                </a14:m>
                <a:endParaRPr lang="en-GB" sz="2400" dirty="0" smtClean="0"/>
              </a:p>
            </p:txBody>
          </p:sp>
        </mc:Choice>
        <mc:Fallback xmlns="">
          <p:sp>
            <p:nvSpPr>
              <p:cNvPr id="31" name="Text Placeholder 2"/>
              <p:cNvSpPr>
                <a:spLocks noGrp="1" noRot="1" noChangeAspect="1" noMove="1" noResize="1" noEditPoints="1" noAdjustHandles="1" noChangeArrowheads="1" noChangeShapeType="1" noTextEdit="1"/>
              </p:cNvSpPr>
              <p:nvPr>
                <p:ph type="body" sz="quarter" idx="10"/>
              </p:nvPr>
            </p:nvSpPr>
            <p:spPr>
              <a:xfrm>
                <a:off x="310132" y="1104650"/>
                <a:ext cx="4906429" cy="5324475"/>
              </a:xfrm>
              <a:blipFill>
                <a:blip r:embed="rId4"/>
                <a:stretch>
                  <a:fillRect l="-1988"/>
                </a:stretch>
              </a:blipFill>
            </p:spPr>
            <p:txBody>
              <a:bodyPr/>
              <a:lstStyle/>
              <a:p>
                <a:r>
                  <a:rPr lang="en-GB">
                    <a:noFill/>
                  </a:rPr>
                  <a:t> </a:t>
                </a:r>
              </a:p>
            </p:txBody>
          </p:sp>
        </mc:Fallback>
      </mc:AlternateContent>
      <p:sp>
        <p:nvSpPr>
          <p:cNvPr id="6" name="Oval 5"/>
          <p:cNvSpPr/>
          <p:nvPr/>
        </p:nvSpPr>
        <p:spPr>
          <a:xfrm>
            <a:off x="3800474" y="2394579"/>
            <a:ext cx="330321" cy="3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
        <p:nvSpPr>
          <p:cNvPr id="41" name="Oval 40"/>
          <p:cNvSpPr/>
          <p:nvPr/>
        </p:nvSpPr>
        <p:spPr>
          <a:xfrm>
            <a:off x="3645823" y="5618568"/>
            <a:ext cx="330321" cy="3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2</a:t>
            </a:r>
            <a:endParaRPr lang="en-GB" dirty="0"/>
          </a:p>
        </p:txBody>
      </p:sp>
    </p:spTree>
    <p:extLst>
      <p:ext uri="{BB962C8B-B14F-4D97-AF65-F5344CB8AC3E}">
        <p14:creationId xmlns:p14="http://schemas.microsoft.com/office/powerpoint/2010/main" val="358398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8890393" y="3829383"/>
            <a:ext cx="161005" cy="154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8890394" y="3675063"/>
            <a:ext cx="161005" cy="154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flipH="1" flipV="1">
            <a:off x="7967010" y="2142976"/>
            <a:ext cx="923384" cy="168642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a:t>Finding </a:t>
            </a:r>
            <a:r>
              <a:rPr lang="en-GB" dirty="0" smtClean="0"/>
              <a:t>missing forces and angles in equilibrium</a:t>
            </a:r>
            <a:endParaRPr lang="en-GB" dirty="0"/>
          </a:p>
        </p:txBody>
      </p:sp>
      <p:grpSp>
        <p:nvGrpSpPr>
          <p:cNvPr id="15" name="Group 14"/>
          <p:cNvGrpSpPr/>
          <p:nvPr/>
        </p:nvGrpSpPr>
        <p:grpSpPr>
          <a:xfrm>
            <a:off x="6346862" y="1699248"/>
            <a:ext cx="5271742" cy="4084481"/>
            <a:chOff x="0" y="101600"/>
            <a:chExt cx="1535430" cy="1523627"/>
          </a:xfrm>
        </p:grpSpPr>
        <p:cxnSp>
          <p:nvCxnSpPr>
            <p:cNvPr id="28" name="Straight Connector 27"/>
            <p:cNvCxnSpPr/>
            <p:nvPr/>
          </p:nvCxnSpPr>
          <p:spPr>
            <a:xfrm flipV="1">
              <a:off x="740821" y="101600"/>
              <a:ext cx="0" cy="1523627"/>
            </a:xfrm>
            <a:prstGeom prst="line">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flipV="1">
              <a:off x="767715" y="128493"/>
              <a:ext cx="0" cy="1535430"/>
            </a:xfrm>
            <a:prstGeom prst="line">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8" name="Straight Arrow Connector 7"/>
          <p:cNvCxnSpPr/>
          <p:nvPr/>
        </p:nvCxnSpPr>
        <p:spPr>
          <a:xfrm flipH="1" flipV="1">
            <a:off x="8874333" y="3029843"/>
            <a:ext cx="16062" cy="7995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8890394" y="3829403"/>
            <a:ext cx="0" cy="12550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8458200" y="3029843"/>
            <a:ext cx="432194" cy="799561"/>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sp>
        <p:nvSpPr>
          <p:cNvPr id="38" name="Text Box 2"/>
          <p:cNvSpPr txBox="1">
            <a:spLocks noChangeArrowheads="1"/>
          </p:cNvSpPr>
          <p:nvPr/>
        </p:nvSpPr>
        <p:spPr bwMode="auto">
          <a:xfrm>
            <a:off x="9889965" y="3403862"/>
            <a:ext cx="1016000" cy="425501"/>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2000" dirty="0" smtClean="0">
                <a:effectLst/>
                <a:latin typeface="Calibri" panose="020F0502020204030204" pitchFamily="34" charset="0"/>
                <a:ea typeface="Times New Roman" panose="02020603050405020304" pitchFamily="18" charset="0"/>
                <a:cs typeface="Times New Roman" panose="02020603050405020304" pitchFamily="18" charset="0"/>
              </a:rPr>
              <a:t>21 N</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0" name="Text Box 2"/>
              <p:cNvSpPr txBox="1">
                <a:spLocks noChangeArrowheads="1"/>
              </p:cNvSpPr>
              <p:nvPr/>
            </p:nvSpPr>
            <p:spPr bwMode="auto">
              <a:xfrm>
                <a:off x="8250182" y="3056878"/>
                <a:ext cx="1016000" cy="574516"/>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n-GB" sz="2000" i="1" dirty="0" smtClean="0">
                          <a:effectLst/>
                          <a:latin typeface="Cambria Math" panose="02040503050406030204" pitchFamily="18" charset="0"/>
                          <a:ea typeface="Cambria Math" panose="02040503050406030204" pitchFamily="18" charset="0"/>
                          <a:cs typeface="Times New Roman" panose="02020603050405020304" pitchFamily="18" charset="0"/>
                        </a:rPr>
                        <m:t>𝜃</m:t>
                      </m:r>
                    </m:oMath>
                  </m:oMathPara>
                </a14:m>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40" name="Text Box 2"/>
              <p:cNvSpPr txBox="1">
                <a:spLocks noRot="1" noChangeAspect="1" noMove="1" noResize="1" noEditPoints="1" noAdjustHandles="1" noChangeArrowheads="1" noChangeShapeType="1" noTextEdit="1"/>
              </p:cNvSpPr>
              <p:nvPr/>
            </p:nvSpPr>
            <p:spPr bwMode="auto">
              <a:xfrm>
                <a:off x="8250182" y="3056878"/>
                <a:ext cx="1016000" cy="574516"/>
              </a:xfrm>
              <a:prstGeom prst="rect">
                <a:avLst/>
              </a:prstGeom>
              <a:blipFill>
                <a:blip r:embed="rId3"/>
                <a:stretch>
                  <a:fillRect/>
                </a:stretch>
              </a:blipFill>
              <a:ln w="9525">
                <a:noFill/>
                <a:miter lim="800000"/>
                <a:headEnd/>
                <a:tailEnd/>
              </a:ln>
            </p:spPr>
            <p:txBody>
              <a:bodyPr/>
              <a:lstStyle/>
              <a:p>
                <a:r>
                  <a:rPr lang="en-GB">
                    <a:noFill/>
                  </a:rPr>
                  <a:t> </a:t>
                </a:r>
              </a:p>
            </p:txBody>
          </p:sp>
        </mc:Fallback>
      </mc:AlternateContent>
      <p:sp>
        <p:nvSpPr>
          <p:cNvPr id="44" name="TextBox 43"/>
          <p:cNvSpPr txBox="1"/>
          <p:nvPr/>
        </p:nvSpPr>
        <p:spPr>
          <a:xfrm>
            <a:off x="8124246" y="2902579"/>
            <a:ext cx="555812" cy="369332"/>
          </a:xfrm>
          <a:prstGeom prst="rect">
            <a:avLst/>
          </a:prstGeom>
          <a:noFill/>
        </p:spPr>
        <p:txBody>
          <a:bodyPr wrap="square" rtlCol="0">
            <a:spAutoFit/>
          </a:bodyPr>
          <a:lstStyle/>
          <a:p>
            <a:r>
              <a:rPr lang="en-GB" dirty="0" smtClean="0"/>
              <a:t>T</a:t>
            </a:r>
            <a:endParaRPr lang="en-GB" dirty="0"/>
          </a:p>
        </p:txBody>
      </p:sp>
      <p:sp>
        <p:nvSpPr>
          <p:cNvPr id="45" name="TextBox 44"/>
          <p:cNvSpPr txBox="1"/>
          <p:nvPr/>
        </p:nvSpPr>
        <p:spPr>
          <a:xfrm>
            <a:off x="8547486" y="5012338"/>
            <a:ext cx="653694" cy="369332"/>
          </a:xfrm>
          <a:prstGeom prst="rect">
            <a:avLst/>
          </a:prstGeom>
          <a:noFill/>
        </p:spPr>
        <p:txBody>
          <a:bodyPr wrap="square" rtlCol="0">
            <a:spAutoFit/>
          </a:bodyPr>
          <a:lstStyle/>
          <a:p>
            <a:r>
              <a:rPr lang="en-GB" dirty="0" smtClean="0"/>
              <a:t>2g N</a:t>
            </a:r>
            <a:endParaRPr lang="en-GB" dirty="0"/>
          </a:p>
        </p:txBody>
      </p:sp>
      <p:cxnSp>
        <p:nvCxnSpPr>
          <p:cNvPr id="12" name="Straight Connector 11"/>
          <p:cNvCxnSpPr/>
          <p:nvPr/>
        </p:nvCxnSpPr>
        <p:spPr>
          <a:xfrm>
            <a:off x="7591222" y="2142352"/>
            <a:ext cx="91062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7639050" y="1952625"/>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7743895" y="1952625"/>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7845612" y="1957175"/>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7941689" y="1952625"/>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8046534" y="1952625"/>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8148251" y="1957175"/>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8232374" y="1945800"/>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8337219" y="1945800"/>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8438936" y="1950350"/>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8890394" y="3829383"/>
            <a:ext cx="1280808" cy="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0" name="Text Box 2"/>
          <p:cNvSpPr txBox="1">
            <a:spLocks noChangeArrowheads="1"/>
          </p:cNvSpPr>
          <p:nvPr/>
        </p:nvSpPr>
        <p:spPr bwMode="auto">
          <a:xfrm>
            <a:off x="8801827" y="2724900"/>
            <a:ext cx="1016000" cy="425501"/>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2000" dirty="0" smtClean="0">
                <a:effectLst/>
                <a:latin typeface="Calibri" panose="020F0502020204030204" pitchFamily="34" charset="0"/>
                <a:ea typeface="Times New Roman" panose="02020603050405020304" pitchFamily="18" charset="0"/>
                <a:cs typeface="Times New Roman" panose="02020603050405020304" pitchFamily="18" charset="0"/>
              </a:rPr>
              <a:t>0.5g N</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1" name="Freeform 20"/>
          <p:cNvSpPr/>
          <p:nvPr/>
        </p:nvSpPr>
        <p:spPr>
          <a:xfrm>
            <a:off x="8705850" y="3418297"/>
            <a:ext cx="184150" cy="67853"/>
          </a:xfrm>
          <a:custGeom>
            <a:avLst/>
            <a:gdLst>
              <a:gd name="connsiteX0" fmla="*/ 0 w 184150"/>
              <a:gd name="connsiteY0" fmla="*/ 67853 h 67853"/>
              <a:gd name="connsiteX1" fmla="*/ 82550 w 184150"/>
              <a:gd name="connsiteY1" fmla="*/ 4353 h 67853"/>
              <a:gd name="connsiteX2" fmla="*/ 184150 w 184150"/>
              <a:gd name="connsiteY2" fmla="*/ 10703 h 67853"/>
            </a:gdLst>
            <a:ahLst/>
            <a:cxnLst>
              <a:cxn ang="0">
                <a:pos x="connsiteX0" y="connsiteY0"/>
              </a:cxn>
              <a:cxn ang="0">
                <a:pos x="connsiteX1" y="connsiteY1"/>
              </a:cxn>
              <a:cxn ang="0">
                <a:pos x="connsiteX2" y="connsiteY2"/>
              </a:cxn>
            </a:cxnLst>
            <a:rect l="l" t="t" r="r" b="b"/>
            <a:pathLst>
              <a:path w="184150" h="67853">
                <a:moveTo>
                  <a:pt x="0" y="67853"/>
                </a:moveTo>
                <a:cubicBezTo>
                  <a:pt x="25929" y="40865"/>
                  <a:pt x="51858" y="13878"/>
                  <a:pt x="82550" y="4353"/>
                </a:cubicBezTo>
                <a:cubicBezTo>
                  <a:pt x="113242" y="-5172"/>
                  <a:pt x="148696" y="2765"/>
                  <a:pt x="184150" y="1070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1" name="Text Placeholder 2"/>
              <p:cNvSpPr>
                <a:spLocks noGrp="1"/>
              </p:cNvSpPr>
              <p:nvPr>
                <p:ph type="body" sz="quarter" idx="10"/>
              </p:nvPr>
            </p:nvSpPr>
            <p:spPr>
              <a:xfrm>
                <a:off x="310132" y="1104650"/>
                <a:ext cx="4906429" cy="5324475"/>
              </a:xfrm>
            </p:spPr>
            <p:txBody>
              <a:bodyPr/>
              <a:lstStyle/>
              <a:p>
                <a:pPr marL="0" indent="0">
                  <a:lnSpc>
                    <a:spcPct val="150000"/>
                  </a:lnSpc>
                  <a:buNone/>
                </a:pPr>
                <a:r>
                  <a:rPr lang="en-GB" sz="2400" dirty="0" smtClean="0"/>
                  <a:t>Substituting      into</a:t>
                </a:r>
              </a:p>
              <a:p>
                <a:pPr marL="0" indent="0">
                  <a:lnSpc>
                    <a:spcPct val="150000"/>
                  </a:lnSpc>
                  <a:buNone/>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14.7</m:t>
                      </m:r>
                      <m:f>
                        <m:fPr>
                          <m:ctrlPr>
                            <a:rPr lang="en-GB" sz="2400" b="0" i="1" smtClean="0">
                              <a:latin typeface="Cambria Math" panose="02040503050406030204" pitchFamily="18" charset="0"/>
                            </a:rPr>
                          </m:ctrlPr>
                        </m:fPr>
                        <m:num>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sin</m:t>
                              </m:r>
                            </m:fName>
                            <m:e>
                              <m:r>
                                <a:rPr lang="en-GB" sz="2400" b="0" i="1" smtClean="0">
                                  <a:latin typeface="Cambria Math" panose="02040503050406030204" pitchFamily="18" charset="0"/>
                                  <a:ea typeface="Cambria Math" panose="02040503050406030204" pitchFamily="18" charset="0"/>
                                </a:rPr>
                                <m:t>𝜃</m:t>
                              </m:r>
                            </m:e>
                          </m:func>
                        </m:num>
                        <m:den>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cos</m:t>
                              </m:r>
                            </m:fName>
                            <m:e>
                              <m:r>
                                <a:rPr lang="en-GB" sz="2400" b="0" i="1" smtClean="0">
                                  <a:latin typeface="Cambria Math" panose="02040503050406030204" pitchFamily="18" charset="0"/>
                                  <a:ea typeface="Cambria Math" panose="02040503050406030204" pitchFamily="18" charset="0"/>
                                </a:rPr>
                                <m:t>𝜃</m:t>
                              </m:r>
                            </m:e>
                          </m:func>
                        </m:den>
                      </m:f>
                      <m:r>
                        <a:rPr lang="en-GB" sz="2400" i="1">
                          <a:latin typeface="Cambria Math" panose="02040503050406030204" pitchFamily="18" charset="0"/>
                        </a:rPr>
                        <m:t>=</m:t>
                      </m:r>
                      <m:r>
                        <a:rPr lang="en-GB" sz="2400" b="0" i="1" smtClean="0">
                          <a:latin typeface="Cambria Math" panose="02040503050406030204" pitchFamily="18" charset="0"/>
                        </a:rPr>
                        <m:t>21</m:t>
                      </m:r>
                    </m:oMath>
                  </m:oMathPara>
                </a14:m>
                <a:endParaRPr lang="en-GB" sz="2400" b="0" i="1" dirty="0" smtClean="0">
                  <a:latin typeface="Cambria Math" panose="02040503050406030204" pitchFamily="18" charset="0"/>
                </a:endParaRPr>
              </a:p>
              <a:p>
                <a:pPr marL="0" indent="0">
                  <a:lnSpc>
                    <a:spcPct val="150000"/>
                  </a:lnSpc>
                  <a:buNone/>
                </a:pPr>
                <a:r>
                  <a:rPr lang="en-GB" sz="2400" dirty="0" smtClean="0"/>
                  <a:t>Using the identity:</a:t>
                </a:r>
                <a:endParaRPr lang="en-GB" sz="2400" dirty="0"/>
              </a:p>
              <a:p>
                <a:pPr marL="0" indent="0">
                  <a:lnSpc>
                    <a:spcPct val="150000"/>
                  </a:lnSpc>
                  <a:buNone/>
                </a:pPr>
                <a14:m>
                  <m:oMathPara xmlns:m="http://schemas.openxmlformats.org/officeDocument/2006/math">
                    <m:oMathParaPr>
                      <m:jc m:val="centerGroup"/>
                    </m:oMathParaPr>
                    <m:oMath xmlns:m="http://schemas.openxmlformats.org/officeDocument/2006/math">
                      <m:f>
                        <m:fPr>
                          <m:ctrlPr>
                            <a:rPr lang="en-GB" sz="2400" i="1">
                              <a:latin typeface="Cambria Math" panose="02040503050406030204" pitchFamily="18" charset="0"/>
                            </a:rPr>
                          </m:ctrlPr>
                        </m:fPr>
                        <m:num>
                          <m:func>
                            <m:funcPr>
                              <m:ctrlPr>
                                <a:rPr lang="en-GB" sz="2400" i="1">
                                  <a:latin typeface="Cambria Math" panose="02040503050406030204" pitchFamily="18" charset="0"/>
                                </a:rPr>
                              </m:ctrlPr>
                            </m:funcPr>
                            <m:fName>
                              <m:r>
                                <m:rPr>
                                  <m:sty m:val="p"/>
                                </m:rPr>
                                <a:rPr lang="en-GB" sz="2400">
                                  <a:latin typeface="Cambria Math" panose="02040503050406030204" pitchFamily="18" charset="0"/>
                                </a:rPr>
                                <m:t>sin</m:t>
                              </m:r>
                            </m:fName>
                            <m:e>
                              <m:r>
                                <a:rPr lang="en-GB" sz="2400" i="1">
                                  <a:latin typeface="Cambria Math" panose="02040503050406030204" pitchFamily="18" charset="0"/>
                                  <a:ea typeface="Cambria Math" panose="02040503050406030204" pitchFamily="18" charset="0"/>
                                </a:rPr>
                                <m:t>𝜃</m:t>
                              </m:r>
                            </m:e>
                          </m:func>
                        </m:num>
                        <m:den>
                          <m:func>
                            <m:funcPr>
                              <m:ctrlPr>
                                <a:rPr lang="en-GB" sz="2400" i="1">
                                  <a:latin typeface="Cambria Math" panose="02040503050406030204" pitchFamily="18" charset="0"/>
                                </a:rPr>
                              </m:ctrlPr>
                            </m:funcPr>
                            <m:fName>
                              <m:r>
                                <m:rPr>
                                  <m:sty m:val="p"/>
                                </m:rPr>
                                <a:rPr lang="en-GB" sz="2400">
                                  <a:latin typeface="Cambria Math" panose="02040503050406030204" pitchFamily="18" charset="0"/>
                                </a:rPr>
                                <m:t>cos</m:t>
                              </m:r>
                            </m:fName>
                            <m:e>
                              <m:r>
                                <a:rPr lang="en-GB" sz="2400" i="1">
                                  <a:latin typeface="Cambria Math" panose="02040503050406030204" pitchFamily="18" charset="0"/>
                                  <a:ea typeface="Cambria Math" panose="02040503050406030204" pitchFamily="18" charset="0"/>
                                </a:rPr>
                                <m:t>𝜃</m:t>
                              </m:r>
                            </m:e>
                          </m:func>
                        </m:den>
                      </m:f>
                      <m:r>
                        <a:rPr lang="en-GB" sz="2400" i="1" smtClean="0">
                          <a:latin typeface="Cambria Math" panose="02040503050406030204" pitchFamily="18" charset="0"/>
                          <a:ea typeface="Cambria Math" panose="02040503050406030204" pitchFamily="18" charset="0"/>
                        </a:rPr>
                        <m:t>≡</m:t>
                      </m:r>
                      <m:func>
                        <m:funcPr>
                          <m:ctrlPr>
                            <a:rPr lang="en-GB" sz="2400" i="1" smtClean="0">
                              <a:latin typeface="Cambria Math" panose="02040503050406030204" pitchFamily="18" charset="0"/>
                            </a:rPr>
                          </m:ctrlPr>
                        </m:funcPr>
                        <m:fName>
                          <m:r>
                            <m:rPr>
                              <m:sty m:val="p"/>
                            </m:rPr>
                            <a:rPr lang="en-GB" sz="2400" i="0" smtClean="0">
                              <a:latin typeface="Cambria Math" panose="02040503050406030204" pitchFamily="18" charset="0"/>
                            </a:rPr>
                            <m:t>tan</m:t>
                          </m:r>
                        </m:fName>
                        <m:e>
                          <m:r>
                            <a:rPr lang="en-GB" sz="2400" i="1" smtClean="0">
                              <a:latin typeface="Cambria Math" panose="02040503050406030204" pitchFamily="18" charset="0"/>
                              <a:ea typeface="Cambria Math" panose="02040503050406030204" pitchFamily="18" charset="0"/>
                            </a:rPr>
                            <m:t>𝜃</m:t>
                          </m:r>
                        </m:e>
                      </m:func>
                    </m:oMath>
                  </m:oMathPara>
                </a14:m>
                <a:endParaRPr lang="en-GB" sz="2400" dirty="0"/>
              </a:p>
              <a:p>
                <a:pPr marL="0" indent="0">
                  <a:lnSpc>
                    <a:spcPct val="150000"/>
                  </a:lnSpc>
                  <a:buNone/>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14.7</m:t>
                      </m:r>
                      <m:func>
                        <m:funcPr>
                          <m:ctrlPr>
                            <a:rPr lang="en-GB" sz="2400" i="1" smtClean="0">
                              <a:latin typeface="Cambria Math" panose="02040503050406030204" pitchFamily="18" charset="0"/>
                            </a:rPr>
                          </m:ctrlPr>
                        </m:funcPr>
                        <m:fName>
                          <m:r>
                            <m:rPr>
                              <m:sty m:val="p"/>
                            </m:rPr>
                            <a:rPr lang="en-GB" sz="2400" i="0" smtClean="0">
                              <a:latin typeface="Cambria Math" panose="02040503050406030204" pitchFamily="18" charset="0"/>
                            </a:rPr>
                            <m:t>tan</m:t>
                          </m:r>
                        </m:fName>
                        <m:e>
                          <m:r>
                            <a:rPr lang="en-GB" sz="2400" i="1" smtClean="0">
                              <a:latin typeface="Cambria Math" panose="02040503050406030204" pitchFamily="18" charset="0"/>
                              <a:ea typeface="Cambria Math" panose="02040503050406030204" pitchFamily="18" charset="0"/>
                            </a:rPr>
                            <m:t>𝜃</m:t>
                          </m:r>
                        </m:e>
                      </m:func>
                      <m:r>
                        <a:rPr lang="en-GB" sz="2400" i="1">
                          <a:latin typeface="Cambria Math" panose="02040503050406030204" pitchFamily="18" charset="0"/>
                        </a:rPr>
                        <m:t>=21</m:t>
                      </m:r>
                    </m:oMath>
                  </m:oMathPara>
                </a14:m>
                <a:endParaRPr lang="en-GB" sz="2400" i="1" dirty="0">
                  <a:latin typeface="Cambria Math" panose="02040503050406030204" pitchFamily="18" charset="0"/>
                </a:endParaRPr>
              </a:p>
              <a:p>
                <a:pPr marL="0" indent="0">
                  <a:lnSpc>
                    <a:spcPct val="150000"/>
                  </a:lnSpc>
                  <a:buNone/>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ea typeface="Cambria Math" panose="02040503050406030204" pitchFamily="18" charset="0"/>
                        </a:rPr>
                        <m:t>𝜃</m:t>
                      </m:r>
                      <m:r>
                        <a:rPr lang="en-GB" sz="2400" b="0" i="1" smtClean="0">
                          <a:latin typeface="Cambria Math" panose="02040503050406030204" pitchFamily="18" charset="0"/>
                        </a:rPr>
                        <m:t>=</m:t>
                      </m:r>
                      <m:func>
                        <m:funcPr>
                          <m:ctrlPr>
                            <a:rPr lang="en-GB" sz="2400" b="0" i="1" smtClean="0">
                              <a:latin typeface="Cambria Math" panose="02040503050406030204" pitchFamily="18" charset="0"/>
                            </a:rPr>
                          </m:ctrlPr>
                        </m:funcPr>
                        <m:fName>
                          <m:sSup>
                            <m:sSupPr>
                              <m:ctrlPr>
                                <a:rPr lang="en-GB" sz="2400" b="0" i="1" smtClean="0">
                                  <a:latin typeface="Cambria Math" panose="02040503050406030204" pitchFamily="18" charset="0"/>
                                </a:rPr>
                              </m:ctrlPr>
                            </m:sSupPr>
                            <m:e>
                              <m:r>
                                <m:rPr>
                                  <m:sty m:val="p"/>
                                </m:rPr>
                                <a:rPr lang="en-GB" sz="2400" b="0" i="0" smtClean="0">
                                  <a:latin typeface="Cambria Math" panose="02040503050406030204" pitchFamily="18" charset="0"/>
                                </a:rPr>
                                <m:t>tan</m:t>
                              </m:r>
                            </m:e>
                            <m:sup>
                              <m:r>
                                <a:rPr lang="en-GB" sz="2400" b="0" i="1" smtClean="0">
                                  <a:latin typeface="Cambria Math" panose="02040503050406030204" pitchFamily="18" charset="0"/>
                                </a:rPr>
                                <m:t>−1</m:t>
                              </m:r>
                            </m:sup>
                          </m:sSup>
                        </m:fName>
                        <m:e>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21</m:t>
                              </m:r>
                            </m:num>
                            <m:den>
                              <m:r>
                                <a:rPr lang="en-GB" sz="2400" b="0" i="1" smtClean="0">
                                  <a:latin typeface="Cambria Math" panose="02040503050406030204" pitchFamily="18" charset="0"/>
                                </a:rPr>
                                <m:t>14.7</m:t>
                              </m:r>
                            </m:den>
                          </m:f>
                        </m:e>
                      </m:func>
                      <m:r>
                        <a:rPr lang="en-GB" sz="2400" b="0" i="0" smtClean="0">
                          <a:latin typeface="Cambria Math" panose="02040503050406030204" pitchFamily="18" charset="0"/>
                        </a:rPr>
                        <m:t>=55.01</m:t>
                      </m:r>
                      <m:r>
                        <a:rPr lang="en-GB" sz="2400" b="0" i="1" smtClean="0">
                          <a:latin typeface="Cambria Math" panose="02040503050406030204" pitchFamily="18" charset="0"/>
                          <a:ea typeface="Cambria Math" panose="02040503050406030204" pitchFamily="18" charset="0"/>
                        </a:rPr>
                        <m:t>°</m:t>
                      </m:r>
                    </m:oMath>
                  </m:oMathPara>
                </a14:m>
                <a:endParaRPr lang="en-GB" sz="2400" dirty="0" smtClean="0"/>
              </a:p>
            </p:txBody>
          </p:sp>
        </mc:Choice>
        <mc:Fallback xmlns="">
          <p:sp>
            <p:nvSpPr>
              <p:cNvPr id="31" name="Text Placeholder 2"/>
              <p:cNvSpPr>
                <a:spLocks noGrp="1" noRot="1" noChangeAspect="1" noMove="1" noResize="1" noEditPoints="1" noAdjustHandles="1" noChangeArrowheads="1" noChangeShapeType="1" noTextEdit="1"/>
              </p:cNvSpPr>
              <p:nvPr>
                <p:ph type="body" sz="quarter" idx="10"/>
              </p:nvPr>
            </p:nvSpPr>
            <p:spPr>
              <a:xfrm>
                <a:off x="310132" y="1104650"/>
                <a:ext cx="4906429" cy="5324475"/>
              </a:xfrm>
              <a:blipFill>
                <a:blip r:embed="rId4"/>
                <a:stretch>
                  <a:fillRect l="-1988"/>
                </a:stretch>
              </a:blipFill>
            </p:spPr>
            <p:txBody>
              <a:bodyPr/>
              <a:lstStyle/>
              <a:p>
                <a:r>
                  <a:rPr lang="en-GB">
                    <a:noFill/>
                  </a:rPr>
                  <a:t> </a:t>
                </a:r>
              </a:p>
            </p:txBody>
          </p:sp>
        </mc:Fallback>
      </mc:AlternateContent>
      <p:sp>
        <p:nvSpPr>
          <p:cNvPr id="6" name="Oval 5"/>
          <p:cNvSpPr/>
          <p:nvPr/>
        </p:nvSpPr>
        <p:spPr>
          <a:xfrm>
            <a:off x="3059568" y="1289124"/>
            <a:ext cx="330321" cy="3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
        <p:nvSpPr>
          <p:cNvPr id="41" name="Oval 40"/>
          <p:cNvSpPr/>
          <p:nvPr/>
        </p:nvSpPr>
        <p:spPr>
          <a:xfrm>
            <a:off x="2013484" y="1289124"/>
            <a:ext cx="330321" cy="3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2</a:t>
            </a:r>
            <a:endParaRPr lang="en-GB" dirty="0"/>
          </a:p>
        </p:txBody>
      </p:sp>
    </p:spTree>
    <p:extLst>
      <p:ext uri="{BB962C8B-B14F-4D97-AF65-F5344CB8AC3E}">
        <p14:creationId xmlns:p14="http://schemas.microsoft.com/office/powerpoint/2010/main" val="255076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8890393" y="3829383"/>
            <a:ext cx="161005" cy="154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8890394" y="3675063"/>
            <a:ext cx="161005" cy="154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flipH="1" flipV="1">
            <a:off x="7967010" y="2142976"/>
            <a:ext cx="923384" cy="168642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a:t>Finding </a:t>
            </a:r>
            <a:r>
              <a:rPr lang="en-GB" dirty="0" smtClean="0"/>
              <a:t>missing forces and angles in equilibrium</a:t>
            </a:r>
            <a:endParaRPr lang="en-GB" dirty="0"/>
          </a:p>
        </p:txBody>
      </p:sp>
      <p:grpSp>
        <p:nvGrpSpPr>
          <p:cNvPr id="15" name="Group 14"/>
          <p:cNvGrpSpPr/>
          <p:nvPr/>
        </p:nvGrpSpPr>
        <p:grpSpPr>
          <a:xfrm>
            <a:off x="6346862" y="1699248"/>
            <a:ext cx="5271742" cy="4084481"/>
            <a:chOff x="0" y="101600"/>
            <a:chExt cx="1535430" cy="1523627"/>
          </a:xfrm>
        </p:grpSpPr>
        <p:cxnSp>
          <p:nvCxnSpPr>
            <p:cNvPr id="28" name="Straight Connector 27"/>
            <p:cNvCxnSpPr/>
            <p:nvPr/>
          </p:nvCxnSpPr>
          <p:spPr>
            <a:xfrm flipV="1">
              <a:off x="740821" y="101600"/>
              <a:ext cx="0" cy="1523627"/>
            </a:xfrm>
            <a:prstGeom prst="line">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flipV="1">
              <a:off x="767715" y="128493"/>
              <a:ext cx="0" cy="1535430"/>
            </a:xfrm>
            <a:prstGeom prst="line">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8" name="Straight Arrow Connector 7"/>
          <p:cNvCxnSpPr/>
          <p:nvPr/>
        </p:nvCxnSpPr>
        <p:spPr>
          <a:xfrm flipH="1" flipV="1">
            <a:off x="8874333" y="3029843"/>
            <a:ext cx="16062" cy="7995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8890394" y="3829403"/>
            <a:ext cx="0" cy="12550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8458200" y="3029843"/>
            <a:ext cx="432194" cy="799561"/>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sp>
        <p:nvSpPr>
          <p:cNvPr id="38" name="Text Box 2"/>
          <p:cNvSpPr txBox="1">
            <a:spLocks noChangeArrowheads="1"/>
          </p:cNvSpPr>
          <p:nvPr/>
        </p:nvSpPr>
        <p:spPr bwMode="auto">
          <a:xfrm>
            <a:off x="9889965" y="3403862"/>
            <a:ext cx="1016000" cy="425501"/>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2000" dirty="0" smtClean="0">
                <a:effectLst/>
                <a:latin typeface="Calibri" panose="020F0502020204030204" pitchFamily="34" charset="0"/>
                <a:ea typeface="Times New Roman" panose="02020603050405020304" pitchFamily="18" charset="0"/>
                <a:cs typeface="Times New Roman" panose="02020603050405020304" pitchFamily="18" charset="0"/>
              </a:rPr>
              <a:t>21 N</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0" name="Text Box 2"/>
              <p:cNvSpPr txBox="1">
                <a:spLocks noChangeArrowheads="1"/>
              </p:cNvSpPr>
              <p:nvPr/>
            </p:nvSpPr>
            <p:spPr bwMode="auto">
              <a:xfrm>
                <a:off x="8250182" y="3056878"/>
                <a:ext cx="1016000" cy="574516"/>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n-GB" sz="2000" i="1" dirty="0" smtClean="0">
                          <a:effectLst/>
                          <a:latin typeface="Cambria Math" panose="02040503050406030204" pitchFamily="18" charset="0"/>
                          <a:ea typeface="Cambria Math" panose="02040503050406030204" pitchFamily="18" charset="0"/>
                          <a:cs typeface="Times New Roman" panose="02020603050405020304" pitchFamily="18" charset="0"/>
                        </a:rPr>
                        <m:t>𝜃</m:t>
                      </m:r>
                    </m:oMath>
                  </m:oMathPara>
                </a14:m>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40" name="Text Box 2"/>
              <p:cNvSpPr txBox="1">
                <a:spLocks noRot="1" noChangeAspect="1" noMove="1" noResize="1" noEditPoints="1" noAdjustHandles="1" noChangeArrowheads="1" noChangeShapeType="1" noTextEdit="1"/>
              </p:cNvSpPr>
              <p:nvPr/>
            </p:nvSpPr>
            <p:spPr bwMode="auto">
              <a:xfrm>
                <a:off x="8250182" y="3056878"/>
                <a:ext cx="1016000" cy="574516"/>
              </a:xfrm>
              <a:prstGeom prst="rect">
                <a:avLst/>
              </a:prstGeom>
              <a:blipFill>
                <a:blip r:embed="rId3"/>
                <a:stretch>
                  <a:fillRect/>
                </a:stretch>
              </a:blipFill>
              <a:ln w="9525">
                <a:noFill/>
                <a:miter lim="800000"/>
                <a:headEnd/>
                <a:tailEnd/>
              </a:ln>
            </p:spPr>
            <p:txBody>
              <a:bodyPr/>
              <a:lstStyle/>
              <a:p>
                <a:r>
                  <a:rPr lang="en-GB">
                    <a:noFill/>
                  </a:rPr>
                  <a:t> </a:t>
                </a:r>
              </a:p>
            </p:txBody>
          </p:sp>
        </mc:Fallback>
      </mc:AlternateContent>
      <p:sp>
        <p:nvSpPr>
          <p:cNvPr id="44" name="TextBox 43"/>
          <p:cNvSpPr txBox="1"/>
          <p:nvPr/>
        </p:nvSpPr>
        <p:spPr>
          <a:xfrm>
            <a:off x="8124246" y="2902579"/>
            <a:ext cx="555812" cy="369332"/>
          </a:xfrm>
          <a:prstGeom prst="rect">
            <a:avLst/>
          </a:prstGeom>
          <a:noFill/>
        </p:spPr>
        <p:txBody>
          <a:bodyPr wrap="square" rtlCol="0">
            <a:spAutoFit/>
          </a:bodyPr>
          <a:lstStyle/>
          <a:p>
            <a:r>
              <a:rPr lang="en-GB" dirty="0" smtClean="0"/>
              <a:t>T</a:t>
            </a:r>
            <a:endParaRPr lang="en-GB" dirty="0"/>
          </a:p>
        </p:txBody>
      </p:sp>
      <p:sp>
        <p:nvSpPr>
          <p:cNvPr id="45" name="TextBox 44"/>
          <p:cNvSpPr txBox="1"/>
          <p:nvPr/>
        </p:nvSpPr>
        <p:spPr>
          <a:xfrm>
            <a:off x="8547486" y="5012338"/>
            <a:ext cx="653694" cy="369332"/>
          </a:xfrm>
          <a:prstGeom prst="rect">
            <a:avLst/>
          </a:prstGeom>
          <a:noFill/>
        </p:spPr>
        <p:txBody>
          <a:bodyPr wrap="square" rtlCol="0">
            <a:spAutoFit/>
          </a:bodyPr>
          <a:lstStyle/>
          <a:p>
            <a:r>
              <a:rPr lang="en-GB" dirty="0" smtClean="0"/>
              <a:t>2g N</a:t>
            </a:r>
            <a:endParaRPr lang="en-GB" dirty="0"/>
          </a:p>
        </p:txBody>
      </p:sp>
      <p:cxnSp>
        <p:nvCxnSpPr>
          <p:cNvPr id="12" name="Straight Connector 11"/>
          <p:cNvCxnSpPr/>
          <p:nvPr/>
        </p:nvCxnSpPr>
        <p:spPr>
          <a:xfrm>
            <a:off x="7591222" y="2142352"/>
            <a:ext cx="91062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7639050" y="1952625"/>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7743895" y="1952625"/>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7845612" y="1957175"/>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7941689" y="1952625"/>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8046534" y="1952625"/>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8148251" y="1957175"/>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8232374" y="1945800"/>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8337219" y="1945800"/>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8438936" y="1950350"/>
            <a:ext cx="139700" cy="19035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8890394" y="3829383"/>
            <a:ext cx="1280808" cy="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0" name="Text Box 2"/>
          <p:cNvSpPr txBox="1">
            <a:spLocks noChangeArrowheads="1"/>
          </p:cNvSpPr>
          <p:nvPr/>
        </p:nvSpPr>
        <p:spPr bwMode="auto">
          <a:xfrm>
            <a:off x="8801827" y="2724900"/>
            <a:ext cx="1016000" cy="425501"/>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2000" dirty="0" smtClean="0">
                <a:effectLst/>
                <a:latin typeface="Calibri" panose="020F0502020204030204" pitchFamily="34" charset="0"/>
                <a:ea typeface="Times New Roman" panose="02020603050405020304" pitchFamily="18" charset="0"/>
                <a:cs typeface="Times New Roman" panose="02020603050405020304" pitchFamily="18" charset="0"/>
              </a:rPr>
              <a:t>0.5g N</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1" name="Freeform 20"/>
          <p:cNvSpPr/>
          <p:nvPr/>
        </p:nvSpPr>
        <p:spPr>
          <a:xfrm>
            <a:off x="8705850" y="3418297"/>
            <a:ext cx="184150" cy="67853"/>
          </a:xfrm>
          <a:custGeom>
            <a:avLst/>
            <a:gdLst>
              <a:gd name="connsiteX0" fmla="*/ 0 w 184150"/>
              <a:gd name="connsiteY0" fmla="*/ 67853 h 67853"/>
              <a:gd name="connsiteX1" fmla="*/ 82550 w 184150"/>
              <a:gd name="connsiteY1" fmla="*/ 4353 h 67853"/>
              <a:gd name="connsiteX2" fmla="*/ 184150 w 184150"/>
              <a:gd name="connsiteY2" fmla="*/ 10703 h 67853"/>
            </a:gdLst>
            <a:ahLst/>
            <a:cxnLst>
              <a:cxn ang="0">
                <a:pos x="connsiteX0" y="connsiteY0"/>
              </a:cxn>
              <a:cxn ang="0">
                <a:pos x="connsiteX1" y="connsiteY1"/>
              </a:cxn>
              <a:cxn ang="0">
                <a:pos x="connsiteX2" y="connsiteY2"/>
              </a:cxn>
            </a:cxnLst>
            <a:rect l="l" t="t" r="r" b="b"/>
            <a:pathLst>
              <a:path w="184150" h="67853">
                <a:moveTo>
                  <a:pt x="0" y="67853"/>
                </a:moveTo>
                <a:cubicBezTo>
                  <a:pt x="25929" y="40865"/>
                  <a:pt x="51858" y="13878"/>
                  <a:pt x="82550" y="4353"/>
                </a:cubicBezTo>
                <a:cubicBezTo>
                  <a:pt x="113242" y="-5172"/>
                  <a:pt x="148696" y="2765"/>
                  <a:pt x="184150" y="1070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1" name="Text Placeholder 2"/>
              <p:cNvSpPr>
                <a:spLocks noGrp="1"/>
              </p:cNvSpPr>
              <p:nvPr>
                <p:ph type="body" sz="quarter" idx="10"/>
              </p:nvPr>
            </p:nvSpPr>
            <p:spPr>
              <a:xfrm>
                <a:off x="310132" y="1104650"/>
                <a:ext cx="4906429" cy="5324475"/>
              </a:xfrm>
            </p:spPr>
            <p:txBody>
              <a:bodyPr/>
              <a:lstStyle/>
              <a:p>
                <a:pPr marL="0" indent="0">
                  <a:lnSpc>
                    <a:spcPct val="150000"/>
                  </a:lnSpc>
                  <a:buNone/>
                </a:pPr>
                <a:r>
                  <a:rPr lang="en-GB" sz="2400" dirty="0" smtClean="0"/>
                  <a:t>Substituting </a:t>
                </a:r>
                <a14:m>
                  <m:oMath xmlns:m="http://schemas.openxmlformats.org/officeDocument/2006/math">
                    <m:r>
                      <a:rPr lang="en-GB" sz="2400" i="1">
                        <a:latin typeface="Cambria Math" panose="02040503050406030204" pitchFamily="18" charset="0"/>
                        <a:ea typeface="Cambria Math" panose="02040503050406030204" pitchFamily="18" charset="0"/>
                      </a:rPr>
                      <m:t>𝜃</m:t>
                    </m:r>
                  </m:oMath>
                </a14:m>
                <a:r>
                  <a:rPr lang="en-GB" sz="2400" dirty="0" smtClean="0"/>
                  <a:t>  into</a:t>
                </a:r>
              </a:p>
              <a:p>
                <a:pPr marL="0" indent="0">
                  <a:lnSpc>
                    <a:spcPct val="150000"/>
                  </a:lnSpc>
                  <a:buNone/>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𝑇</m:t>
                      </m:r>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21</m:t>
                          </m:r>
                        </m:num>
                        <m:den>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sin</m:t>
                              </m:r>
                            </m:fName>
                            <m:e>
                              <m:r>
                                <a:rPr lang="en-GB" sz="2400" b="0" i="1" smtClean="0">
                                  <a:latin typeface="Cambria Math" panose="02040503050406030204" pitchFamily="18" charset="0"/>
                                </a:rPr>
                                <m:t>55.01</m:t>
                              </m:r>
                              <m:r>
                                <a:rPr lang="en-GB" sz="2400" b="0" i="1" smtClean="0">
                                  <a:latin typeface="Cambria Math" panose="02040503050406030204" pitchFamily="18" charset="0"/>
                                  <a:ea typeface="Cambria Math" panose="02040503050406030204" pitchFamily="18" charset="0"/>
                                </a:rPr>
                                <m:t>°</m:t>
                              </m:r>
                            </m:e>
                          </m:func>
                        </m:den>
                      </m:f>
                    </m:oMath>
                  </m:oMathPara>
                </a14:m>
                <a:endParaRPr lang="en-GB" sz="2400" b="0" dirty="0" smtClean="0"/>
              </a:p>
              <a:p>
                <a:pPr marL="0" indent="0">
                  <a:lnSpc>
                    <a:spcPct val="150000"/>
                  </a:lnSpc>
                  <a:buNone/>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𝑇</m:t>
                      </m:r>
                      <m:r>
                        <a:rPr lang="en-GB" sz="2400" b="0" i="1" smtClean="0">
                          <a:latin typeface="Cambria Math" panose="02040503050406030204" pitchFamily="18" charset="0"/>
                        </a:rPr>
                        <m:t>=25.63</m:t>
                      </m:r>
                      <m:r>
                        <a:rPr lang="en-GB" sz="2400" b="0" i="1" smtClean="0">
                          <a:latin typeface="Cambria Math" panose="02040503050406030204" pitchFamily="18" charset="0"/>
                        </a:rPr>
                        <m:t>𝑁</m:t>
                      </m:r>
                    </m:oMath>
                  </m:oMathPara>
                </a14:m>
                <a:endParaRPr lang="en-GB" sz="2400" b="0" dirty="0" smtClean="0"/>
              </a:p>
            </p:txBody>
          </p:sp>
        </mc:Choice>
        <mc:Fallback xmlns="">
          <p:sp>
            <p:nvSpPr>
              <p:cNvPr id="31" name="Text Placeholder 2"/>
              <p:cNvSpPr>
                <a:spLocks noGrp="1" noRot="1" noChangeAspect="1" noMove="1" noResize="1" noEditPoints="1" noAdjustHandles="1" noChangeArrowheads="1" noChangeShapeType="1" noTextEdit="1"/>
              </p:cNvSpPr>
              <p:nvPr>
                <p:ph type="body" sz="quarter" idx="10"/>
              </p:nvPr>
            </p:nvSpPr>
            <p:spPr>
              <a:xfrm>
                <a:off x="310132" y="1104650"/>
                <a:ext cx="4906429" cy="5324475"/>
              </a:xfrm>
              <a:blipFill>
                <a:blip r:embed="rId4"/>
                <a:stretch>
                  <a:fillRect l="-1988"/>
                </a:stretch>
              </a:blipFill>
            </p:spPr>
            <p:txBody>
              <a:bodyPr/>
              <a:lstStyle/>
              <a:p>
                <a:r>
                  <a:rPr lang="en-GB">
                    <a:noFill/>
                  </a:rPr>
                  <a:t> </a:t>
                </a:r>
              </a:p>
            </p:txBody>
          </p:sp>
        </mc:Fallback>
      </mc:AlternateContent>
      <p:sp>
        <p:nvSpPr>
          <p:cNvPr id="6" name="Oval 5"/>
          <p:cNvSpPr/>
          <p:nvPr/>
        </p:nvSpPr>
        <p:spPr>
          <a:xfrm>
            <a:off x="3059568" y="1289124"/>
            <a:ext cx="330321" cy="3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Tree>
    <p:extLst>
      <p:ext uri="{BB962C8B-B14F-4D97-AF65-F5344CB8AC3E}">
        <p14:creationId xmlns:p14="http://schemas.microsoft.com/office/powerpoint/2010/main" val="140871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1064</TotalTime>
  <Words>754</Words>
  <Application>Microsoft Office PowerPoint</Application>
  <PresentationFormat>Widescreen</PresentationFormat>
  <Paragraphs>131</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MS Mincho</vt:lpstr>
      <vt:lpstr>Arial</vt:lpstr>
      <vt:lpstr>Calibri</vt:lpstr>
      <vt:lpstr>Cambria Math</vt:lpstr>
      <vt:lpstr>Times New Roman</vt:lpstr>
      <vt:lpstr>Office Theme</vt:lpstr>
      <vt:lpstr>Teacher tutorial Topic: 4.1 Forces and Equilibrium Lesson 2: Forces in Equilibrium</vt:lpstr>
      <vt:lpstr>Forces around a point experiment</vt:lpstr>
      <vt:lpstr>Finding missing forces in equilibrium</vt:lpstr>
      <vt:lpstr>Finding missing forces in equilibrium</vt:lpstr>
      <vt:lpstr>Finding missing forces in equilibrium</vt:lpstr>
      <vt:lpstr>Finding missing forces and angles in equilibrium</vt:lpstr>
      <vt:lpstr>Finding missing forces and angles in equilibrium</vt:lpstr>
      <vt:lpstr>Finding missing forces and angles in equilibrium</vt:lpstr>
      <vt:lpstr>Finding missing forces and angles in equilibrium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went wrong?</dc:title>
  <dc:creator>Lois Lindemann</dc:creator>
  <cp:lastModifiedBy>David Harrison</cp:lastModifiedBy>
  <cp:revision>95</cp:revision>
  <cp:lastPrinted>2018-01-14T21:28:16Z</cp:lastPrinted>
  <dcterms:created xsi:type="dcterms:W3CDTF">2018-01-14T21:11:47Z</dcterms:created>
  <dcterms:modified xsi:type="dcterms:W3CDTF">2019-02-08T08:49:04Z</dcterms:modified>
</cp:coreProperties>
</file>