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8" r:id="rId11"/>
    <p:sldId id="275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BA89-3972-4781-8485-54C3B2511171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59FD-342A-47CF-98E6-41126C131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0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1581-0ADF-470F-AAC7-05EDE80DB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7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29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0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Exponential and L</a:t>
            </a:r>
            <a:r>
              <a:rPr lang="en-US" altLang="zh-CN" sz="2600" dirty="0" err="1"/>
              <a:t>ogarithmic</a:t>
            </a:r>
            <a:r>
              <a:rPr lang="en-US" altLang="zh-CN" sz="2600" dirty="0"/>
              <a:t> Function</a:t>
            </a:r>
            <a:br>
              <a:rPr lang="en-GB" sz="2600" dirty="0"/>
            </a:br>
            <a:r>
              <a:rPr lang="en-GB" sz="2600" dirty="0"/>
              <a:t>Lesson 3: </a:t>
            </a:r>
            <a:r>
              <a:rPr lang="en-US" sz="2600" dirty="0"/>
              <a:t>Graph of Exponential and Logarithmic Functions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Logarithmic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1. common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(1, 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2. common vertical asymptote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3. Trend of the graph: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/>
                  <a:t>, increasing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, decreasing function</a:t>
                </a:r>
              </a:p>
              <a:p>
                <a:r>
                  <a:rPr lang="en-US" sz="3200" dirty="0"/>
                  <a:t>4. Domain: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; Range: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Logarithm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÷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84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Exponential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Solve by taking logarithm on both sides.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3+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F1472-D490-675A-49E4-3B16353F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Exponential Inequality Example 1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6035AE-5BA9-A215-95A0-74686B748FF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Solve the inequality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US" altLang="zh-CN" sz="3200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3200" dirty="0"/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sz="3200" dirty="0"/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32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CN" sz="32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sz="32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6035AE-5BA9-A215-95A0-74686B748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2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53DE4A-F83A-4095-1EC6-3ED90C53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500" dirty="0"/>
              <a:t>Exponential Inequality Example 2</a:t>
            </a:r>
            <a:endParaRPr lang="zh-CN" altLang="en-US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F92170-1A00-566B-342E-656015991BF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91440" indent="-91440" algn="l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</a:pPr>
                <a:r>
                  <a:rPr lang="zh-CN" altLang="zh-CN" sz="3200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altLang="zh-CN" sz="3200" kern="1200" dirty="0"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Solve the inequality </a:t>
                </a:r>
                <a14:m>
                  <m:oMath xmlns:m="http://schemas.openxmlformats.org/officeDocument/2006/math"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3</m:t>
                    </m:r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kern="1200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&lt;5</m:t>
                    </m:r>
                  </m:oMath>
                </a14:m>
                <a:r>
                  <a:rPr lang="en-US" altLang="zh-CN" sz="3200" kern="1200" dirty="0"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. </a:t>
                </a:r>
                <a:endParaRPr lang="zh-CN" altLang="zh-CN" sz="2800" dirty="0">
                  <a:effectLst/>
                </a:endParaRPr>
              </a:p>
              <a:p>
                <a:pPr marL="91440" indent="-91440" algn="l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None/>
                </a:pPr>
                <a:r>
                  <a:rPr lang="zh-CN" altLang="zh-CN" sz="3200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kern="1200" smtClean="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</m:t>
                    </m:r>
                    <m:f>
                      <m:fPr>
                        <m:ctrlP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2800" dirty="0">
                  <a:effectLst/>
                </a:endParaRPr>
              </a:p>
              <a:p>
                <a:pPr marL="91440" indent="-91440" algn="l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3</m:t>
                    </m:r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𝑥</m:t>
                    </m:r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−1&gt;</m:t>
                    </m:r>
                    <m:func>
                      <m:funcPr>
                        <m:ctrlPr>
                          <a:rPr lang="en-US" altLang="zh-CN" sz="3200" b="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3200" b="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CN" sz="2800" dirty="0">
                    <a:effectLst/>
                  </a:rPr>
                  <a:t> (can you think of why?)</a:t>
                </a:r>
                <a:endParaRPr lang="zh-CN" altLang="zh-CN" sz="2800" dirty="0">
                  <a:effectLst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kern="1200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3</m:t>
                    </m:r>
                    <m:r>
                      <a:rPr lang="en-US" altLang="zh-CN" sz="3200" b="0" i="1" kern="1200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𝑥</m:t>
                    </m:r>
                    <m:r>
                      <a:rPr lang="en-US" altLang="zh-CN" sz="3200" b="0" i="1" kern="1200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&gt;</m:t>
                    </m:r>
                    <m:func>
                      <m:funcPr>
                        <m:ctrlPr>
                          <a:rPr lang="en-US" altLang="zh-CN" sz="3200" i="1" kern="120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b="0" i="1" kern="1200" smtClean="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3200" i="1" kern="1200">
                                    <a:solidFill>
                                      <a:srgbClr val="40404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3200" i="1" kern="1200">
                                <a:solidFill>
                                  <a:srgbClr val="40404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altLang="zh-CN" sz="3200" b="0" i="1" kern="120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+1</m:t>
                    </m:r>
                  </m:oMath>
                </a14:m>
                <a:endParaRPr lang="en-US" altLang="zh-CN" sz="3200" dirty="0"/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F92170-1A00-566B-342E-656015991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4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Possible Value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Why all the other values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do not work?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01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the Exponential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On D</a:t>
                </a:r>
                <a:r>
                  <a:rPr lang="en-US" altLang="zh-CN" sz="3200" dirty="0"/>
                  <a:t>esmos, </a:t>
                </a:r>
                <a:r>
                  <a:rPr lang="en-US" sz="3200" dirty="0"/>
                  <a:t>plot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What are the two graphs in common? </a:t>
                </a:r>
              </a:p>
              <a:p>
                <a:r>
                  <a:rPr lang="en-US" sz="3200" dirty="0"/>
                  <a:t>Take a guess on how to draw: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 (recall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=2.718…)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3727"/>
          <a:stretch/>
        </p:blipFill>
        <p:spPr>
          <a:xfrm>
            <a:off x="6761379" y="2906973"/>
            <a:ext cx="5221356" cy="34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the Exponential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Now think about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, how would you relate this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</a:p>
              <a:p>
                <a:r>
                  <a:rPr lang="en-US" sz="3200" dirty="0"/>
                  <a:t>Think and share with your neighbor. </a:t>
                </a:r>
              </a:p>
              <a:p>
                <a:r>
                  <a:rPr lang="en-US" sz="3200" dirty="0"/>
                  <a:t>Then, plot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Reflection in y-axis.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60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101444"/>
            <a:ext cx="7271468" cy="5432706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7D6E31B1-22AB-5E41-0F40-69981D39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Graphing the Exponential Functions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66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Exponential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1. common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2. common horizontal asymptote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3. Trend of the graph: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/>
                  <a:t>, increasing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, decreasing function</a:t>
                </a:r>
              </a:p>
              <a:p>
                <a:r>
                  <a:rPr lang="en-US" sz="3000" dirty="0"/>
                  <a:t>4. </a:t>
                </a:r>
                <a:r>
                  <a:rPr lang="en-US" sz="3200" dirty="0"/>
                  <a:t>Domain: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/>
                  <a:t>; Range: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 dirty="0"/>
              </a:p>
              <a:p>
                <a:endParaRPr lang="en-US" sz="3000" dirty="0"/>
              </a:p>
              <a:p>
                <a:pPr lvl="1"/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13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Before we talk about logarithmic functions, let’s examine the inverse function. </a:t>
                </a:r>
              </a:p>
              <a:p>
                <a:r>
                  <a:rPr lang="en-US" sz="3200" dirty="0"/>
                  <a:t>What is the inverse function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sz="3200" dirty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76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AF399EE-7F93-8607-ECAB-69BB3D7C5C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/>
                          <m:t>ln</m:t>
                        </m:r>
                      </m:fName>
                      <m:e>
                        <m:r>
                          <a:rPr lang="en-US" altLang="zh-CN"/>
                          <m:t>𝑥</m:t>
                        </m:r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AF399EE-7F93-8607-ECAB-69BB3D7C5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58" t="-4396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CD5D98-1921-DEC8-055D-B095A79E42B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Recall the property of graph of inverse function: </a:t>
                </a:r>
              </a:p>
              <a:p>
                <a:pPr lvl="1"/>
                <a:r>
                  <a:rPr lang="en-US" altLang="zh-CN" sz="3000" dirty="0"/>
                  <a:t>The graph of the inverse function is a reflection of the original function in the line </a:t>
                </a:r>
                <a14:m>
                  <m:oMath xmlns:m="http://schemas.openxmlformats.org/officeDocument/2006/math">
                    <m:r>
                      <a:rPr lang="en-US" altLang="zh-CN" sz="3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3200" dirty="0"/>
              </a:p>
              <a:p>
                <a:pPr lvl="1"/>
                <a:endParaRPr lang="en-US" altLang="zh-CN" sz="3200" dirty="0"/>
              </a:p>
              <a:p>
                <a:pPr marL="201168" lvl="1" indent="0">
                  <a:buNone/>
                </a:pPr>
                <a:r>
                  <a:rPr lang="en-US" altLang="zh-CN" sz="3200" dirty="0"/>
                  <a:t>Based on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are inverse function of each other and knowledge of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3200" dirty="0"/>
                  <a:t>, can you plot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altLang="zh-CN" sz="3200" dirty="0"/>
                  <a:t>. 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CD5D98-1921-DEC8-055D-B095A79E4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216" t="-2403" r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90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B3E79F-E31D-11E6-DE08-7CBEB422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33" y="1131052"/>
            <a:ext cx="8582025" cy="5726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9FB15C-4056-6B09-D9C2-970C21139A26}"/>
                  </a:ext>
                </a:extLst>
              </p:cNvPr>
              <p:cNvSpPr txBox="1"/>
              <p:nvPr/>
            </p:nvSpPr>
            <p:spPr>
              <a:xfrm>
                <a:off x="1984442" y="3638145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9FB15C-4056-6B09-D9C2-970C21139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442" y="3638145"/>
                <a:ext cx="13716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5987EC-AD5D-3516-15A0-6BF97EA5BE53}"/>
                  </a:ext>
                </a:extLst>
              </p:cNvPr>
              <p:cNvSpPr txBox="1"/>
              <p:nvPr/>
            </p:nvSpPr>
            <p:spPr>
              <a:xfrm>
                <a:off x="9591675" y="2671864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5987EC-AD5D-3516-15A0-6BF97EA5B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75" y="2671864"/>
                <a:ext cx="137160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F6A0E49-87C9-DE6D-CB82-5AF5754FFA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F6A0E49-87C9-DE6D-CB82-5AF5754FF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058" t="-4396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96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7VPTP7ZE6X33-1933993375-2383</_dlc_DocId>
    <_dlc_DocIdUrl xmlns="9ad1216b-cdc1-40e2-a0c2-94597fd44697">
      <Url>https://cambridgeorg.sharepoint.com/sites/cie/education/pd/Curriculum_Support/_layouts/15/DocIdRedir.aspx?ID=7VPTP7ZE6X33-1933993375-2383</Url>
      <Description>7VPTP7ZE6X33-1933993375-2383</Description>
    </_dlc_DocIdUrl>
  </documentManagement>
</p:properties>
</file>

<file path=customXml/itemProps1.xml><?xml version="1.0" encoding="utf-8"?>
<ds:datastoreItem xmlns:ds="http://schemas.openxmlformats.org/officeDocument/2006/customXml" ds:itemID="{A97E46F7-3100-43AD-B2D2-E9C335C6FD63}"/>
</file>

<file path=customXml/itemProps2.xml><?xml version="1.0" encoding="utf-8"?>
<ds:datastoreItem xmlns:ds="http://schemas.openxmlformats.org/officeDocument/2006/customXml" ds:itemID="{CD5B4A1F-04D7-4686-AA02-30BD82612809}"/>
</file>

<file path=customXml/itemProps3.xml><?xml version="1.0" encoding="utf-8"?>
<ds:datastoreItem xmlns:ds="http://schemas.openxmlformats.org/officeDocument/2006/customXml" ds:itemID="{8B49AC64-327D-4751-AD0B-CA3BB2A42ADC}"/>
</file>

<file path=customXml/itemProps4.xml><?xml version="1.0" encoding="utf-8"?>
<ds:datastoreItem xmlns:ds="http://schemas.openxmlformats.org/officeDocument/2006/customXml" ds:itemID="{90BE9347-B77D-4585-8A16-C1D6B0047417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525</Words>
  <Application>Microsoft Office PowerPoint</Application>
  <PresentationFormat>宽屏</PresentationFormat>
  <Paragraphs>70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Cambria Math</vt:lpstr>
      <vt:lpstr>Office Theme</vt:lpstr>
      <vt:lpstr>Lesson slides Topic: Exponential and Logarithmic Function Lesson 3: Graph of Exponential and Logarithmic Functions</vt:lpstr>
      <vt:lpstr>Exponential Functions</vt:lpstr>
      <vt:lpstr>Graphing the Exponential Functions</vt:lpstr>
      <vt:lpstr>Graphing the Exponential Functions</vt:lpstr>
      <vt:lpstr>Graphing the Exponential Functions</vt:lpstr>
      <vt:lpstr>Summary of Exponential Functions</vt:lpstr>
      <vt:lpstr>Logarithmic Functions</vt:lpstr>
      <vt:lpstr>Graph of ln⁡x</vt:lpstr>
      <vt:lpstr>Graph of ln⁡x</vt:lpstr>
      <vt:lpstr>Summary of Logarithmic Functions</vt:lpstr>
      <vt:lpstr>Property of Logarithm</vt:lpstr>
      <vt:lpstr>Further Exponential Equation</vt:lpstr>
      <vt:lpstr>Exponential Inequality Example 1</vt:lpstr>
      <vt:lpstr>Exponential Inequality 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Donnie.XIA</dc:creator>
  <cp:lastModifiedBy>Zijian Xia</cp:lastModifiedBy>
  <cp:revision>13</cp:revision>
  <dcterms:created xsi:type="dcterms:W3CDTF">2025-03-24T01:46:17Z</dcterms:created>
  <dcterms:modified xsi:type="dcterms:W3CDTF">2025-04-02T06:23:18Z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b3dbcc45-302a-46ef-85db-469b82c6e43a</vt:lpwstr>
  </property>
</Properties>
</file>