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96" r:id="rId2"/>
    <p:sldId id="257" r:id="rId3"/>
    <p:sldId id="258" r:id="rId4"/>
    <p:sldId id="259" r:id="rId5"/>
    <p:sldId id="262" r:id="rId6"/>
    <p:sldId id="261" r:id="rId7"/>
    <p:sldId id="263" r:id="rId8"/>
    <p:sldId id="264" r:id="rId9"/>
    <p:sldId id="265" r:id="rId10"/>
    <p:sldId id="268" r:id="rId11"/>
    <p:sldId id="275" r:id="rId12"/>
    <p:sldId id="279" r:id="rId13"/>
    <p:sldId id="280" r:id="rId14"/>
    <p:sldId id="281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FBA89-3972-4781-8485-54C3B2511171}" type="datetimeFigureOut">
              <a:rPr lang="zh-CN" altLang="en-US" smtClean="0"/>
              <a:t>2025/4/2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859FD-342A-47CF-98E6-41126C1317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704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91581-0ADF-470F-AAC7-05EDE80DB3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7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8293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209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053296" y="1733703"/>
            <a:ext cx="10803424" cy="195861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/>
              <a:t>Lesson slides</a:t>
            </a:r>
            <a:br>
              <a:rPr lang="en-GB" sz="2800" b="1" dirty="0"/>
            </a:br>
            <a:r>
              <a:rPr lang="en-GB" sz="2600" dirty="0"/>
              <a:t>Topic: Exponential and L</a:t>
            </a:r>
            <a:r>
              <a:rPr lang="en-US" altLang="zh-CN" sz="2600" dirty="0" err="1"/>
              <a:t>ogarithmic</a:t>
            </a:r>
            <a:r>
              <a:rPr lang="en-US" altLang="zh-CN" sz="2600" dirty="0"/>
              <a:t> Function</a:t>
            </a:r>
            <a:br>
              <a:rPr lang="en-GB" sz="2600" dirty="0"/>
            </a:br>
            <a:r>
              <a:rPr lang="en-GB" sz="2600" dirty="0"/>
              <a:t>Lesson 3: </a:t>
            </a:r>
            <a:r>
              <a:rPr lang="en-US" sz="2600" dirty="0"/>
              <a:t>Graph of Exponential and Logarithmic Functions</a:t>
            </a:r>
            <a:endParaRPr lang="en-GB" sz="2600" dirty="0"/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Version 1</a:t>
            </a:r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Logarithmic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1. common point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(1, 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2. common vertical asymptote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3. Trend of the graph: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sz="2800" dirty="0"/>
                  <a:t>, increasing function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en-US" sz="2800" dirty="0"/>
                  <a:t>, decreasing function</a:t>
                </a:r>
              </a:p>
              <a:p>
                <a:r>
                  <a:rPr lang="en-US" sz="3200" dirty="0"/>
                  <a:t>4. Domain: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3200" dirty="0"/>
                  <a:t>; Range: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99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Property of Logarithm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e>
                    </m:func>
                  </m:oMath>
                </a14:m>
                <a:endParaRPr lang="en-US" sz="3200" dirty="0">
                  <a:solidFill>
                    <a:schemeClr val="accent1"/>
                  </a:solidFill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func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endParaRPr lang="en-US" sz="3200" dirty="0">
                  <a:solidFill>
                    <a:schemeClr val="accent1"/>
                  </a:solidFill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÷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e>
                    </m:func>
                  </m:oMath>
                </a14:m>
                <a:endParaRPr lang="en-US" sz="32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2841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Exponential Equation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3200" dirty="0"/>
              </a:p>
              <a:p>
                <a:r>
                  <a:rPr lang="en-US" sz="3200" dirty="0"/>
                  <a:t>Solve by taking logarithm on both sides.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func>
                    <m:r>
                      <a:rPr lang="en-US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</m:func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func>
                      <m:func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</m:func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func>
                      <m:func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</m:func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</m:func>
                    <m:r>
                      <a:rPr lang="en-US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3+</m:t>
                        </m:r>
                        <m:func>
                          <m:func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e>
                        </m:func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</m:func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func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3+</m:t>
                        </m:r>
                        <m:func>
                          <m:func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func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76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2F1472-D490-675A-49E4-3B16353FC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Exponential Inequality Example 1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26035AE-5BA9-A215-95A0-74686B748FF2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dirty="0"/>
                  <a:t>Solve the inequality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&lt;5</m:t>
                    </m:r>
                  </m:oMath>
                </a14:m>
                <a:r>
                  <a:rPr lang="en-US" altLang="zh-CN" sz="3200" dirty="0"/>
                  <a:t>.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altLang="zh-CN" sz="3200" dirty="0"/>
              </a:p>
              <a:p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−1&lt;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endParaRPr lang="en-US" altLang="zh-CN" sz="3200" dirty="0"/>
              </a:p>
              <a:p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&lt;</m:t>
                    </m:r>
                    <m:func>
                      <m:func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altLang="zh-CN" sz="3200" dirty="0"/>
                  <a:t> or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&lt;</m:t>
                    </m:r>
                    <m:func>
                      <m:func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altLang="zh-CN" sz="32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32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fName>
                          <m:e>
                            <m:f>
                              <m:fPr>
                                <m:ctrlP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func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altLang="zh-CN" sz="3200" dirty="0"/>
                  <a:t> or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func>
                      <m:func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endParaRPr lang="en-US" altLang="zh-CN" sz="320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26035AE-5BA9-A215-95A0-74686B748F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3326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53DE4A-F83A-4095-1EC6-3ED90C53E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500" dirty="0"/>
              <a:t>Exponential Inequality Example 2</a:t>
            </a:r>
            <a:endParaRPr lang="zh-CN" altLang="en-US" sz="25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CF92170-1A00-566B-342E-656015991BFD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pPr marL="91440" indent="-91440" algn="l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</a:pPr>
                <a:r>
                  <a:rPr lang="zh-CN" altLang="zh-CN" sz="3200" dirty="0">
                    <a:solidFill>
                      <a:schemeClr val="accent1"/>
                    </a:solidFill>
                    <a:effectLst/>
                    <a:ea typeface="Calibri" panose="020F0502020204030204" pitchFamily="34" charset="0"/>
                  </a:rPr>
                  <a:t> </a:t>
                </a:r>
                <a:r>
                  <a:rPr lang="en-US" altLang="zh-CN" sz="3200" kern="1200" dirty="0">
                    <a:solidFill>
                      <a:srgbClr val="404040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rPr>
                  <a:t>Solve the inequality </a:t>
                </a:r>
                <a14:m>
                  <m:oMath xmlns:m="http://schemas.openxmlformats.org/officeDocument/2006/math">
                    <m:r>
                      <a:rPr lang="en-US" altLang="zh-CN" sz="3200" b="0" i="1" kern="120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+mn-cs"/>
                      </a:rPr>
                      <m:t>3</m:t>
                    </m:r>
                    <m:r>
                      <a:rPr lang="en-US" altLang="zh-CN" sz="3200" b="0" i="1" kern="120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  <m:sSup>
                      <m:sSupPr>
                        <m:ctrlPr>
                          <a:rPr lang="en-US" altLang="zh-CN" sz="3200" b="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3200" b="0" i="1" kern="1200" smtClean="0">
                                <a:solidFill>
                                  <a:srgbClr val="40404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3200" b="0" i="1" kern="1200" smtClean="0">
                                    <a:solidFill>
                                      <a:srgbClr val="40404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3200" b="0" i="1" kern="1200" smtClean="0">
                                    <a:solidFill>
                                      <a:srgbClr val="40404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3200" b="0" i="1" kern="1200" smtClean="0">
                                    <a:solidFill>
                                      <a:srgbClr val="40404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3200" b="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3</m:t>
                        </m:r>
                        <m:r>
                          <a:rPr lang="en-US" altLang="zh-CN" sz="3200" b="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𝑥</m:t>
                        </m:r>
                        <m:r>
                          <a:rPr lang="en-US" altLang="zh-CN" sz="3200" b="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−1</m:t>
                        </m:r>
                      </m:sup>
                    </m:sSup>
                    <m:r>
                      <a:rPr lang="en-US" altLang="zh-CN" sz="3200" b="0" i="1" kern="120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&lt;5</m:t>
                    </m:r>
                  </m:oMath>
                </a14:m>
                <a:r>
                  <a:rPr lang="en-US" altLang="zh-CN" sz="3200" kern="1200" dirty="0">
                    <a:solidFill>
                      <a:srgbClr val="404040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rPr>
                  <a:t>. </a:t>
                </a:r>
                <a:endParaRPr lang="zh-CN" altLang="zh-CN" sz="2800" dirty="0">
                  <a:effectLst/>
                </a:endParaRPr>
              </a:p>
              <a:p>
                <a:pPr marL="91440" indent="-91440" algn="l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None/>
                </a:pPr>
                <a:r>
                  <a:rPr lang="zh-CN" altLang="zh-CN" sz="3200" dirty="0">
                    <a:solidFill>
                      <a:schemeClr val="accent1"/>
                    </a:solidFill>
                    <a:effectLst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b="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3200" b="0" i="1" kern="1200" smtClean="0">
                                <a:solidFill>
                                  <a:srgbClr val="40404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3200" b="0" i="1" kern="1200" smtClean="0">
                                    <a:solidFill>
                                      <a:srgbClr val="40404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3200" b="0" i="1" kern="1200" smtClean="0">
                                    <a:solidFill>
                                      <a:srgbClr val="40404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3200" b="0" i="1" kern="1200" smtClean="0">
                                    <a:solidFill>
                                      <a:srgbClr val="40404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3200" b="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3</m:t>
                        </m:r>
                        <m:r>
                          <a:rPr lang="en-US" altLang="zh-CN" sz="3200" b="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𝑥</m:t>
                        </m:r>
                        <m:r>
                          <a:rPr lang="en-US" altLang="zh-CN" sz="3200" b="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−1</m:t>
                        </m:r>
                      </m:sup>
                    </m:sSup>
                    <m:r>
                      <a:rPr lang="en-US" altLang="zh-CN" sz="3200" b="0" i="1" kern="120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&lt;</m:t>
                    </m:r>
                    <m:f>
                      <m:fPr>
                        <m:ctrlPr>
                          <a:rPr lang="en-US" altLang="zh-CN" sz="3200" b="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en-US" altLang="zh-CN" sz="3200" b="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5</m:t>
                        </m:r>
                      </m:num>
                      <m:den>
                        <m:r>
                          <a:rPr lang="en-US" altLang="zh-CN" sz="3200" b="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endParaRPr lang="zh-CN" altLang="zh-CN" sz="2800" dirty="0">
                  <a:effectLst/>
                </a:endParaRPr>
              </a:p>
              <a:p>
                <a:pPr marL="91440" indent="-91440" algn="l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a:rPr lang="en-US" altLang="zh-CN" sz="3200" b="0" i="1" kern="120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+mn-cs"/>
                      </a:rPr>
                      <m:t>3</m:t>
                    </m:r>
                    <m:r>
                      <a:rPr lang="en-US" altLang="zh-CN" sz="3200" b="0" i="1" kern="120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+mn-cs"/>
                      </a:rPr>
                      <m:t>𝑥</m:t>
                    </m:r>
                    <m:r>
                      <a:rPr lang="en-US" altLang="zh-CN" sz="3200" b="0" i="1" kern="120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+mn-cs"/>
                      </a:rPr>
                      <m:t>−1&gt;</m:t>
                    </m:r>
                    <m:func>
                      <m:funcPr>
                        <m:ctrlPr>
                          <a:rPr lang="en-US" altLang="zh-CN" sz="3200" b="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+mn-cs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3200" b="0" i="1" kern="1200">
                                <a:solidFill>
                                  <a:srgbClr val="40404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+mn-cs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 kern="1200">
                                <a:solidFill>
                                  <a:srgbClr val="40404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+mn-cs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CN" sz="3200" b="0" i="1" kern="1200" smtClean="0">
                                    <a:solidFill>
                                      <a:srgbClr val="40404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3200" b="0" i="1" kern="1200" smtClean="0">
                                    <a:solidFill>
                                      <a:srgbClr val="40404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+mn-cs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3200" b="0" i="1" kern="1200" smtClean="0">
                                    <a:solidFill>
                                      <a:srgbClr val="40404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+mn-cs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altLang="zh-CN" sz="3200" b="0" i="1" kern="1200">
                                <a:solidFill>
                                  <a:srgbClr val="40404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US" altLang="zh-CN" sz="3200" b="0" i="1" kern="1200">
                                <a:solidFill>
                                  <a:srgbClr val="40404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+mn-cs"/>
                              </a:rPr>
                              <m:t>5</m:t>
                            </m:r>
                          </m:num>
                          <m:den>
                            <m:r>
                              <a:rPr lang="en-US" altLang="zh-CN" sz="3200" b="0" i="1" kern="1200">
                                <a:solidFill>
                                  <a:srgbClr val="40404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+mn-cs"/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altLang="zh-CN" sz="2800" dirty="0">
                    <a:effectLst/>
                  </a:rPr>
                  <a:t> (can you think of why?)</a:t>
                </a:r>
                <a:endParaRPr lang="zh-CN" altLang="zh-CN" sz="2800" dirty="0">
                  <a:effectLst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3200" b="0" i="1" kern="1200" smtClean="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+mn-cs"/>
                      </a:rPr>
                      <m:t>3</m:t>
                    </m:r>
                    <m:r>
                      <a:rPr lang="en-US" altLang="zh-CN" sz="3200" b="0" i="1" kern="1200" smtClean="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+mn-cs"/>
                      </a:rPr>
                      <m:t>𝑥</m:t>
                    </m:r>
                    <m:r>
                      <a:rPr lang="en-US" altLang="zh-CN" sz="3200" b="0" i="1" kern="1200" smtClean="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+mn-cs"/>
                      </a:rPr>
                      <m:t>&gt;</m:t>
                    </m:r>
                    <m:func>
                      <m:funcPr>
                        <m:ctrlPr>
                          <a:rPr lang="en-US" altLang="zh-CN" sz="3200" i="1" kern="1200">
                            <a:solidFill>
                              <a:srgbClr val="40404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+mn-cs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3200" i="1" kern="1200">
                                <a:solidFill>
                                  <a:srgbClr val="40404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+mn-cs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 kern="1200">
                                <a:solidFill>
                                  <a:srgbClr val="40404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+mn-cs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CN" sz="3200" b="0" i="1" kern="1200" smtClean="0">
                                    <a:solidFill>
                                      <a:srgbClr val="40404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3200" b="0" i="1" kern="1200" smtClean="0">
                                    <a:solidFill>
                                      <a:srgbClr val="40404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+mn-cs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3200" i="1" kern="1200">
                                    <a:solidFill>
                                      <a:srgbClr val="40404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+mn-cs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altLang="zh-CN" sz="3200" i="1" kern="1200">
                                <a:solidFill>
                                  <a:srgbClr val="40404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US" altLang="zh-CN" sz="3200" i="1" kern="1200">
                                <a:solidFill>
                                  <a:srgbClr val="40404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+mn-cs"/>
                              </a:rPr>
                              <m:t>5</m:t>
                            </m:r>
                          </m:num>
                          <m:den>
                            <m:r>
                              <a:rPr lang="en-US" altLang="zh-CN" sz="3200" i="1" kern="1200">
                                <a:solidFill>
                                  <a:srgbClr val="40404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+mn-cs"/>
                              </a:rPr>
                              <m:t>3</m:t>
                            </m:r>
                          </m:den>
                        </m:f>
                      </m:e>
                    </m:func>
                    <m:r>
                      <a:rPr lang="en-US" altLang="zh-CN" sz="3200" b="0" i="1" kern="1200">
                        <a:solidFill>
                          <a:srgbClr val="404040"/>
                        </a:solidFill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+mn-cs"/>
                      </a:rPr>
                      <m:t>+1</m:t>
                    </m:r>
                  </m:oMath>
                </a14:m>
                <a:endParaRPr lang="en-US" altLang="zh-CN" sz="3200" dirty="0"/>
              </a:p>
              <a:p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32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f>
                                  <m:fPr>
                                    <m:ctrlPr>
                                      <a:rPr lang="en-US" altLang="zh-CN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CN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sub>
                            </m:sSub>
                          </m:fName>
                          <m:e>
                            <m:f>
                              <m:fPr>
                                <m:ctrlP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func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zh-CN" altLang="en-US" sz="320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CF92170-1A00-566B-342E-656015991B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347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Exponential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3200" dirty="0"/>
              </a:p>
              <a:p>
                <a:r>
                  <a:rPr lang="en-US" sz="3200" dirty="0"/>
                  <a:t>Possible Value of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200" dirty="0">
                    <a:latin typeface="Cambria Math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Why all the other values of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200" dirty="0"/>
                  <a:t> do not work?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7017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Graphing the Exponential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On D</a:t>
                </a:r>
                <a:r>
                  <a:rPr lang="en-US" altLang="zh-CN" sz="3200" dirty="0"/>
                  <a:t>esmos, </a:t>
                </a:r>
                <a:r>
                  <a:rPr lang="en-US" sz="3200" dirty="0"/>
                  <a:t>plot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3200" dirty="0"/>
                  <a:t>. </a:t>
                </a:r>
              </a:p>
              <a:p>
                <a:r>
                  <a:rPr lang="en-US" sz="3200" dirty="0"/>
                  <a:t>What are the two graphs in common? </a:t>
                </a:r>
              </a:p>
              <a:p>
                <a:r>
                  <a:rPr lang="en-US" sz="3200" dirty="0"/>
                  <a:t>Take a guess on how to draw: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3200" dirty="0"/>
                  <a:t> (recall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=2.718…)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98" b="3727"/>
          <a:stretch/>
        </p:blipFill>
        <p:spPr>
          <a:xfrm>
            <a:off x="6761379" y="2906973"/>
            <a:ext cx="5221356" cy="343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1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Graphing the Exponential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Now think about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3200" dirty="0"/>
                  <a:t>, how would you relate this with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3200" dirty="0"/>
                  <a:t>?</a:t>
                </a:r>
              </a:p>
              <a:p>
                <a:r>
                  <a:rPr lang="en-US" sz="3200" dirty="0"/>
                  <a:t>Think and share with your neighbor. </a:t>
                </a:r>
              </a:p>
              <a:p>
                <a:r>
                  <a:rPr lang="en-US" sz="3200" dirty="0"/>
                  <a:t>Then, plot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r>
                  <a:rPr lang="en-US" sz="3200" dirty="0"/>
                  <a:t>Reflection in y-axis.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5601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25" y="1101444"/>
            <a:ext cx="7271468" cy="5432706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7D6E31B1-22AB-5E41-0F40-69981D39F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Graphing the Exponential Functions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68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Exponential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1. common point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(0, 1)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2. common horizontal asymptote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3. Trend of the graph: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sz="2800" dirty="0"/>
                  <a:t>, increasing function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en-US" sz="2800" dirty="0"/>
                  <a:t>, decreasing function</a:t>
                </a:r>
              </a:p>
              <a:p>
                <a:r>
                  <a:rPr lang="en-US" sz="3000" dirty="0"/>
                  <a:t>4. </a:t>
                </a:r>
                <a:r>
                  <a:rPr lang="en-US" sz="3200" dirty="0"/>
                  <a:t>Domain: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3200" dirty="0"/>
                  <a:t>; Range: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sz="3200" dirty="0"/>
              </a:p>
              <a:p>
                <a:endParaRPr lang="en-US" sz="3000" dirty="0"/>
              </a:p>
              <a:p>
                <a:pPr lvl="1"/>
                <a:endParaRPr lang="en-US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3136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Logarithmic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Before we talk about logarithmic functions, let’s examine the inverse function. </a:t>
                </a:r>
              </a:p>
              <a:p>
                <a:r>
                  <a:rPr lang="en-US" sz="3200" dirty="0"/>
                  <a:t>What is the inverse function of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3200" dirty="0"/>
                  <a:t>?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e>
                    </m:func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endParaRPr lang="en-US" sz="3200" dirty="0"/>
              </a:p>
              <a:p>
                <a:r>
                  <a:rPr lang="en-US" sz="3200" dirty="0"/>
                  <a:t>Thus,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0769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CAF399EE-7F93-8607-ECAB-69BB3D7C5C0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altLang="zh-CN" dirty="0"/>
                  <a:t>Graph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/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/>
                          <m:t>ln</m:t>
                        </m:r>
                      </m:fName>
                      <m:e>
                        <m:r>
                          <a:rPr lang="en-US" altLang="zh-CN"/>
                          <m:t>𝑥</m:t>
                        </m:r>
                      </m:e>
                    </m:func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CAF399EE-7F93-8607-ECAB-69BB3D7C5C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058" t="-4396" b="-307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ECD5D98-1921-DEC8-055D-B095A79E42B9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dirty="0"/>
                  <a:t>Recall the property of graph of inverse function: </a:t>
                </a:r>
              </a:p>
              <a:p>
                <a:pPr lvl="1"/>
                <a:r>
                  <a:rPr lang="en-US" altLang="zh-CN" sz="3000" dirty="0"/>
                  <a:t>The graph of the inverse function is a reflection of the original function in the line </a:t>
                </a:r>
                <a14:m>
                  <m:oMath xmlns:m="http://schemas.openxmlformats.org/officeDocument/2006/math">
                    <m:r>
                      <a:rPr lang="en-US" altLang="zh-CN" sz="30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3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30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altLang="zh-CN" sz="3200" dirty="0"/>
              </a:p>
              <a:p>
                <a:pPr lvl="1"/>
                <a:endParaRPr lang="en-US" altLang="zh-CN" sz="3200" dirty="0"/>
              </a:p>
              <a:p>
                <a:pPr marL="201168" lvl="1" indent="0">
                  <a:buNone/>
                </a:pPr>
                <a:r>
                  <a:rPr lang="en-US" altLang="zh-CN" sz="3200" dirty="0"/>
                  <a:t>Based on the fact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zh-CN" altLang="en-US" sz="3200" dirty="0"/>
                  <a:t> </a:t>
                </a:r>
                <a:r>
                  <a:rPr lang="en-US" altLang="zh-CN" sz="3200" dirty="0"/>
                  <a:t>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zh-CN" altLang="en-US" sz="3200" dirty="0"/>
                  <a:t> </a:t>
                </a:r>
                <a:r>
                  <a:rPr lang="en-US" altLang="zh-CN" sz="3200" dirty="0"/>
                  <a:t>are inverse function of each other and knowledge of graph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altLang="zh-CN" sz="3200" dirty="0"/>
                  <a:t>, can you plot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	</m:t>
                    </m:r>
                  </m:oMath>
                </a14:m>
                <a:r>
                  <a:rPr lang="en-US" altLang="zh-CN" sz="3200" dirty="0"/>
                  <a:t>. </a:t>
                </a:r>
                <a:endParaRPr lang="zh-CN" altLang="en-US" sz="320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ECD5D98-1921-DEC8-055D-B095A79E42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3"/>
                <a:stretch>
                  <a:fillRect l="-1216" t="-2403" r="-2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3902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8B3E79F-E31D-11E6-DE08-7CBEB422B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533" y="1131052"/>
            <a:ext cx="8582025" cy="57269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39FB15C-4056-6B09-D9C2-970C21139A26}"/>
                  </a:ext>
                </a:extLst>
              </p:cNvPr>
              <p:cNvSpPr txBox="1"/>
              <p:nvPr/>
            </p:nvSpPr>
            <p:spPr>
              <a:xfrm>
                <a:off x="1984442" y="3638145"/>
                <a:ext cx="1371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CN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39FB15C-4056-6B09-D9C2-970C21139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442" y="3638145"/>
                <a:ext cx="1371600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95987EC-AD5D-3516-15A0-6BF97EA5BE53}"/>
                  </a:ext>
                </a:extLst>
              </p:cNvPr>
              <p:cNvSpPr txBox="1"/>
              <p:nvPr/>
            </p:nvSpPr>
            <p:spPr>
              <a:xfrm>
                <a:off x="9591675" y="2671864"/>
                <a:ext cx="1371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zh-CN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CN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CN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altLang="zh-CN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95987EC-AD5D-3516-15A0-6BF97EA5BE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1675" y="2671864"/>
                <a:ext cx="1371600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F6A0E49-87C9-DE6D-CB82-5AF5754FFA6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Graph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F6A0E49-87C9-DE6D-CB82-5AF5754FFA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058" t="-4396" b="-307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1967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7VPTP7ZE6X33-1933993375-2383</_dlc_DocId>
    <_dlc_DocIdUrl xmlns="9ad1216b-cdc1-40e2-a0c2-94597fd44697">
      <Url>https://cambridgeorg.sharepoint.com/sites/cie/education/pd/Curriculum_Support/_layouts/15/DocIdRedir.aspx?ID=7VPTP7ZE6X33-1933993375-2383</Url>
      <Description>7VPTP7ZE6X33-1933993375-2383</Description>
    </_dlc_DocIdUrl>
  </documentManagement>
</p:properties>
</file>

<file path=customXml/itemProps1.xml><?xml version="1.0" encoding="utf-8"?>
<ds:datastoreItem xmlns:ds="http://schemas.openxmlformats.org/officeDocument/2006/customXml" ds:itemID="{A97E46F7-3100-43AD-B2D2-E9C335C6FD63}"/>
</file>

<file path=customXml/itemProps2.xml><?xml version="1.0" encoding="utf-8"?>
<ds:datastoreItem xmlns:ds="http://schemas.openxmlformats.org/officeDocument/2006/customXml" ds:itemID="{CD5B4A1F-04D7-4686-AA02-30BD82612809}"/>
</file>

<file path=customXml/itemProps3.xml><?xml version="1.0" encoding="utf-8"?>
<ds:datastoreItem xmlns:ds="http://schemas.openxmlformats.org/officeDocument/2006/customXml" ds:itemID="{8B49AC64-327D-4751-AD0B-CA3BB2A42ADC}"/>
</file>

<file path=customXml/itemProps4.xml><?xml version="1.0" encoding="utf-8"?>
<ds:datastoreItem xmlns:ds="http://schemas.openxmlformats.org/officeDocument/2006/customXml" ds:itemID="{90BE9347-B77D-4585-8A16-C1D6B0047417}"/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525</Words>
  <Application>Microsoft Office PowerPoint</Application>
  <PresentationFormat>宽屏</PresentationFormat>
  <Paragraphs>70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9" baseType="lpstr">
      <vt:lpstr>等线</vt:lpstr>
      <vt:lpstr>Arial</vt:lpstr>
      <vt:lpstr>Calibri</vt:lpstr>
      <vt:lpstr>Cambria Math</vt:lpstr>
      <vt:lpstr>Office Theme</vt:lpstr>
      <vt:lpstr>Lesson slides Topic: Exponential and Logarithmic Function Lesson 3: Graph of Exponential and Logarithmic Functions</vt:lpstr>
      <vt:lpstr>Exponential Functions</vt:lpstr>
      <vt:lpstr>Graphing the Exponential Functions</vt:lpstr>
      <vt:lpstr>Graphing the Exponential Functions</vt:lpstr>
      <vt:lpstr>Graphing the Exponential Functions</vt:lpstr>
      <vt:lpstr>Summary of Exponential Functions</vt:lpstr>
      <vt:lpstr>Logarithmic Functions</vt:lpstr>
      <vt:lpstr>Graph of ln⁡x</vt:lpstr>
      <vt:lpstr>Graph of ln⁡x</vt:lpstr>
      <vt:lpstr>Summary of Logarithmic Functions</vt:lpstr>
      <vt:lpstr>Property of Logarithm</vt:lpstr>
      <vt:lpstr>Further Exponential Equation</vt:lpstr>
      <vt:lpstr>Exponential Inequality Example 1</vt:lpstr>
      <vt:lpstr>Exponential Inequality Example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Donnie.XIA</dc:creator>
  <cp:lastModifiedBy>Zijian Xia</cp:lastModifiedBy>
  <cp:revision>13</cp:revision>
  <dcterms:created xsi:type="dcterms:W3CDTF">2025-03-24T01:46:17Z</dcterms:created>
  <dcterms:modified xsi:type="dcterms:W3CDTF">2025-04-02T06:23:18Z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b3dbcc45-302a-46ef-85db-469b82c6e43a</vt:lpwstr>
  </property>
</Properties>
</file>