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351" r:id="rId2"/>
    <p:sldId id="352" r:id="rId3"/>
    <p:sldId id="335" r:id="rId4"/>
    <p:sldId id="334" r:id="rId5"/>
    <p:sldId id="353" r:id="rId6"/>
    <p:sldId id="338" r:id="rId7"/>
    <p:sldId id="330" r:id="rId8"/>
    <p:sldId id="343" r:id="rId9"/>
    <p:sldId id="344" r:id="rId10"/>
    <p:sldId id="345" r:id="rId11"/>
    <p:sldId id="346" r:id="rId12"/>
    <p:sldId id="349" r:id="rId13"/>
    <p:sldId id="350" r:id="rId14"/>
    <p:sldId id="347" r:id="rId15"/>
    <p:sldId id="340" r:id="rId16"/>
    <p:sldId id="348" r:id="rId17"/>
  </p:sldIdLst>
  <p:sldSz cx="12192000" cy="6858000"/>
  <p:notesSz cx="6797675" cy="99282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0C0"/>
    <a:srgbClr val="F9BC9A"/>
    <a:srgbClr val="FFC819"/>
    <a:srgbClr val="00CC00"/>
    <a:srgbClr val="904692"/>
    <a:srgbClr val="FF00FF"/>
    <a:srgbClr val="000099"/>
    <a:srgbClr val="99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287" autoAdjust="0"/>
    <p:restoredTop sz="89845" autoAdjust="0"/>
  </p:normalViewPr>
  <p:slideViewPr>
    <p:cSldViewPr snapToGrid="0">
      <p:cViewPr varScale="1">
        <p:scale>
          <a:sx n="74" d="100"/>
          <a:sy n="74" d="100"/>
        </p:scale>
        <p:origin x="78" y="59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9CA7E4-7E16-49FB-AB46-22A06D8CE13A}" type="datetimeFigureOut">
              <a:rPr lang="en-GB" smtClean="0"/>
              <a:t>18/07/2019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78375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11221F-D471-4286-B865-C445ABC3F7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46087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11221F-D471-4286-B865-C445ABC3F7C8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286001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Answer: 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11221F-D471-4286-B865-C445ABC3F7C8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980061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Answer: c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11221F-D471-4286-B865-C445ABC3F7C8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574773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Answer: b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11221F-D471-4286-B865-C445ABC3F7C8}" type="slidenum">
              <a:rPr lang="en-GB" smtClean="0"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928122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Answer: b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11221F-D471-4286-B865-C445ABC3F7C8}" type="slidenum">
              <a:rPr lang="en-GB" smtClean="0"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350859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Answer</a:t>
            </a:r>
            <a:r>
              <a:rPr lang="en-GB" baseline="0" dirty="0"/>
              <a:t>: c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11221F-D471-4286-B865-C445ABC3F7C8}" type="slidenum">
              <a:rPr lang="en-GB" smtClean="0"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981889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Answer:</a:t>
            </a:r>
            <a:r>
              <a:rPr lang="en-GB" baseline="0" dirty="0"/>
              <a:t> </a:t>
            </a:r>
            <a:r>
              <a:rPr lang="en-GB" dirty="0"/>
              <a:t>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11221F-D471-4286-B865-C445ABC3F7C8}" type="slidenum">
              <a:rPr lang="en-GB" smtClean="0"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84047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This is a starter activity</a:t>
            </a:r>
            <a:r>
              <a:rPr lang="en-GB" baseline="0" dirty="0"/>
              <a:t> to link to previous lessons.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11221F-D471-4286-B865-C445ABC3F7C8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57887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This is a starter activity</a:t>
            </a:r>
            <a:r>
              <a:rPr lang="en-GB" baseline="0" dirty="0"/>
              <a:t> to link to previous lessons.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11221F-D471-4286-B865-C445ABC3F7C8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578871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We are using this slide to get pupils</a:t>
            </a:r>
            <a:r>
              <a:rPr lang="en-GB" baseline="0" dirty="0"/>
              <a:t> to think about the idea that Venn diagrams do not always need to be drawn like this. This acts as a way to introduce the empty set and the concept of a subset.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11221F-D471-4286-B865-C445ABC3F7C8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599663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/>
              <a:t>Use this</a:t>
            </a:r>
            <a:r>
              <a:rPr lang="en-GB" baseline="0" dirty="0"/>
              <a:t> to formalise the idea that some sets are contained within others, </a:t>
            </a:r>
            <a:r>
              <a:rPr lang="en-GB" baseline="0" dirty="0" err="1"/>
              <a:t>ie</a:t>
            </a:r>
            <a:r>
              <a:rPr lang="en-GB" baseline="0" dirty="0"/>
              <a:t> subsets. </a:t>
            </a:r>
            <a:endParaRPr lang="en-GB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11221F-D471-4286-B865-C445ABC3F7C8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599663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This illustrates that Venn</a:t>
            </a:r>
            <a:r>
              <a:rPr lang="en-GB" baseline="0" dirty="0"/>
              <a:t> diagrams can be redrawn to better illustrate the connections between the sets and to reduce unnecessary overlap.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11221F-D471-4286-B865-C445ABC3F7C8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313688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Answer</a:t>
            </a:r>
            <a:r>
              <a:rPr lang="en-GB" dirty="0"/>
              <a:t>:</a:t>
            </a:r>
            <a:r>
              <a:rPr lang="en-GB" baseline="0" dirty="0"/>
              <a:t> d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11221F-D471-4286-B865-C445ABC3F7C8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690887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Answer: b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11221F-D471-4286-B865-C445ABC3F7C8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584395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Answer: b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11221F-D471-4286-B865-C445ABC3F7C8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67807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E7E9C-2DF8-4740-8A22-E5DF3F1116FB}" type="datetimeFigureOut">
              <a:rPr lang="en-GB" smtClean="0"/>
              <a:t>18/07/2019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8EBA-7194-4BE8-B1FE-0F2353F545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55328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E7E9C-2DF8-4740-8A22-E5DF3F1116FB}" type="datetimeFigureOut">
              <a:rPr lang="en-GB" smtClean="0"/>
              <a:t>18/07/2019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8EBA-7194-4BE8-B1FE-0F2353F545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68424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E7E9C-2DF8-4740-8A22-E5DF3F1116FB}" type="datetimeFigureOut">
              <a:rPr lang="en-GB" smtClean="0"/>
              <a:t>18/07/2019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8EBA-7194-4BE8-B1FE-0F2353F545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48698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E7E9C-2DF8-4740-8A22-E5DF3F1116FB}" type="datetimeFigureOut">
              <a:rPr lang="en-GB" smtClean="0"/>
              <a:t>18/07/2019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8EBA-7194-4BE8-B1FE-0F2353F545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41714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E7E9C-2DF8-4740-8A22-E5DF3F1116FB}" type="datetimeFigureOut">
              <a:rPr lang="en-GB" smtClean="0"/>
              <a:t>18/07/2019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8EBA-7194-4BE8-B1FE-0F2353F545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3930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E7E9C-2DF8-4740-8A22-E5DF3F1116FB}" type="datetimeFigureOut">
              <a:rPr lang="en-GB" smtClean="0"/>
              <a:t>18/07/2019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8EBA-7194-4BE8-B1FE-0F2353F545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51078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E7E9C-2DF8-4740-8A22-E5DF3F1116FB}" type="datetimeFigureOut">
              <a:rPr lang="en-GB" smtClean="0"/>
              <a:t>18/07/2019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8EBA-7194-4BE8-B1FE-0F2353F545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25274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E7E9C-2DF8-4740-8A22-E5DF3F1116FB}" type="datetimeFigureOut">
              <a:rPr lang="en-GB" smtClean="0"/>
              <a:t>18/07/2019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8EBA-7194-4BE8-B1FE-0F2353F545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02762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E7E9C-2DF8-4740-8A22-E5DF3F1116FB}" type="datetimeFigureOut">
              <a:rPr lang="en-GB" smtClean="0"/>
              <a:t>18/07/2019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8EBA-7194-4BE8-B1FE-0F2353F545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60862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E7E9C-2DF8-4740-8A22-E5DF3F1116FB}" type="datetimeFigureOut">
              <a:rPr lang="en-GB" smtClean="0"/>
              <a:t>18/07/2019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8EBA-7194-4BE8-B1FE-0F2353F545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87053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E7E9C-2DF8-4740-8A22-E5DF3F1116FB}" type="datetimeFigureOut">
              <a:rPr lang="en-GB" smtClean="0"/>
              <a:t>18/07/2019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8EBA-7194-4BE8-B1FE-0F2353F545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93649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1E7E9C-2DF8-4740-8A22-E5DF3F1116FB}" type="datetimeFigureOut">
              <a:rPr lang="en-GB" smtClean="0"/>
              <a:t>18/07/2019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508EBA-7194-4BE8-B1FE-0F2353F545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64072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0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8.png"/><Relationship Id="rId7" Type="http://schemas.openxmlformats.org/officeDocument/2006/relationships/image" Target="../media/image100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0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0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58905" y="1909481"/>
            <a:ext cx="1118199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Teaching</a:t>
            </a:r>
            <a:r>
              <a:rPr lang="en-GB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600" b="1" dirty="0">
                <a:latin typeface="Arial" panose="020B0604020202020204" pitchFamily="34" charset="0"/>
                <a:cs typeface="Arial" panose="020B0604020202020204" pitchFamily="34" charset="0"/>
              </a:rPr>
              <a:t>Pack – </a:t>
            </a:r>
            <a:r>
              <a:rPr lang="en-GB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Venn diagrams </a:t>
            </a:r>
            <a:endParaRPr lang="en-GB" sz="2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Lesson 3 – 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Formal notation used with Venn diagrams (Extension</a:t>
            </a:r>
            <a:r>
              <a:rPr lang="en-US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GB" sz="2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600" b="1">
                <a:solidFill>
                  <a:srgbClr val="EA5B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Cambridge </a:t>
            </a:r>
            <a:r>
              <a:rPr lang="en-GB" sz="2600" b="1">
                <a:solidFill>
                  <a:srgbClr val="EA5B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IGCSE™</a:t>
            </a:r>
            <a:endParaRPr lang="en-GB" sz="2600" b="1" baseline="30000" dirty="0">
              <a:solidFill>
                <a:srgbClr val="EA5B0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600" dirty="0">
                <a:solidFill>
                  <a:srgbClr val="EA5B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Mathematics 0580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5439" y="451912"/>
            <a:ext cx="4046220" cy="650471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58906" y="6239435"/>
            <a:ext cx="412824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Version 1.0</a:t>
            </a:r>
          </a:p>
        </p:txBody>
      </p:sp>
      <p:pic>
        <p:nvPicPr>
          <p:cNvPr id="6" name="Picture 5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71511" y="6168533"/>
            <a:ext cx="1292225" cy="44958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4474" y="3033287"/>
            <a:ext cx="3659262" cy="27448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71948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48349" y="1389798"/>
            <a:ext cx="102412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Which choice describes the shaded region?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1" y="6203745"/>
                <a:ext cx="1219200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a)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GB" sz="2400" b="0" i="0" smtClean="0">
                        <a:latin typeface="Arial" panose="020B0604020202020204" pitchFamily="34" charset="0"/>
                        <a:cs typeface="Arial" panose="020B0604020202020204" pitchFamily="34" charset="0"/>
                      </a:rPr>
                      <m:t>A</m:t>
                    </m:r>
                    <m:r>
                      <m:rPr>
                        <m:nor/>
                      </m:rPr>
                      <a:rPr lang="en-GB" sz="2400" b="0" i="0" smtClean="0">
                        <a:latin typeface="Arial" panose="020B0604020202020204" pitchFamily="34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∩</m:t>
                    </m:r>
                    <m:r>
                      <m:rPr>
                        <m:nor/>
                      </m:rPr>
                      <a:rPr lang="en-GB" sz="2400" b="0" i="0" smtClean="0">
                        <a:latin typeface="Arial" panose="020B0604020202020204" pitchFamily="34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B</m:t>
                    </m:r>
                  </m:oMath>
                </a14:m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		b)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GB" sz="2400" b="0" i="0" smtClean="0">
                        <a:latin typeface="Arial" panose="020B0604020202020204" pitchFamily="34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C</m:t>
                    </m:r>
                    <m:r>
                      <m:rPr>
                        <m:nor/>
                      </m:rPr>
                      <a:rPr lang="en-GB" sz="2400" b="0" i="0" smtClean="0">
                        <a:latin typeface="Arial" panose="020B0604020202020204" pitchFamily="34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′</m:t>
                    </m:r>
                  </m:oMath>
                </a14:m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		c)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GB" sz="2400" i="0">
                        <a:latin typeface="Arial" panose="020B0604020202020204" pitchFamily="34" charset="0"/>
                        <a:cs typeface="Arial" panose="020B0604020202020204" pitchFamily="34" charset="0"/>
                      </a:rPr>
                      <m:t>A</m:t>
                    </m:r>
                    <m:r>
                      <m:rPr>
                        <m:nor/>
                      </m:rPr>
                      <a:rPr lang="en-GB" sz="2400" i="0" smtClean="0">
                        <a:latin typeface="Arial" panose="020B0604020202020204" pitchFamily="34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∪</m:t>
                    </m:r>
                    <m:r>
                      <m:rPr>
                        <m:nor/>
                      </m:rPr>
                      <a:rPr lang="en-GB" sz="2400" b="0" i="0" smtClean="0">
                        <a:latin typeface="Arial" panose="020B0604020202020204" pitchFamily="34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C</m:t>
                    </m:r>
                    <m:r>
                      <m:rPr>
                        <m:nor/>
                      </m:rPr>
                      <a:rPr lang="en-GB" sz="2400" b="0" i="0" smtClean="0">
                        <a:latin typeface="Arial" panose="020B0604020202020204" pitchFamily="34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′</m:t>
                    </m:r>
                  </m:oMath>
                </a14:m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		d)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GB" sz="2400" i="0">
                        <a:latin typeface="Arial" panose="020B0604020202020204" pitchFamily="34" charset="0"/>
                        <a:cs typeface="Arial" panose="020B0604020202020204" pitchFamily="34" charset="0"/>
                      </a:rPr>
                      <m:t>A</m:t>
                    </m:r>
                    <m:r>
                      <m:rPr>
                        <m:nor/>
                      </m:rPr>
                      <a:rPr lang="en-GB" sz="2400" i="0">
                        <a:latin typeface="Arial" panose="020B0604020202020204" pitchFamily="34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∩</m:t>
                    </m:r>
                    <m:r>
                      <m:rPr>
                        <m:nor/>
                      </m:rPr>
                      <a:rPr lang="en-GB" sz="2400" b="0" i="0" smtClean="0">
                        <a:latin typeface="Arial" panose="020B0604020202020204" pitchFamily="34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C</m:t>
                    </m:r>
                  </m:oMath>
                </a14:m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" y="6203745"/>
                <a:ext cx="12192000" cy="461665"/>
              </a:xfrm>
              <a:prstGeom prst="rect">
                <a:avLst/>
              </a:prstGeom>
              <a:blipFill rotWithShape="1">
                <a:blip r:embed="rId3"/>
                <a:stretch>
                  <a:fillRect t="-9333" b="-32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" name="Group 1"/>
          <p:cNvGrpSpPr/>
          <p:nvPr/>
        </p:nvGrpSpPr>
        <p:grpSpPr>
          <a:xfrm>
            <a:off x="3724114" y="2119413"/>
            <a:ext cx="3983333" cy="3700258"/>
            <a:chOff x="3601074" y="1062023"/>
            <a:chExt cx="3983333" cy="3700258"/>
          </a:xfrm>
        </p:grpSpPr>
        <p:sp>
          <p:nvSpPr>
            <p:cNvPr id="8" name="Rectangle 7"/>
            <p:cNvSpPr/>
            <p:nvPr/>
          </p:nvSpPr>
          <p:spPr>
            <a:xfrm>
              <a:off x="4072601" y="1062023"/>
              <a:ext cx="3177830" cy="3273497"/>
            </a:xfrm>
            <a:prstGeom prst="rect">
              <a:avLst/>
            </a:prstGeom>
            <a:solidFill>
              <a:srgbClr val="F9BC9A"/>
            </a:solidFill>
            <a:ln w="38100" cmpd="sng">
              <a:solidFill>
                <a:srgbClr val="0070C0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GB"/>
            </a:p>
          </p:txBody>
        </p:sp>
        <p:sp>
          <p:nvSpPr>
            <p:cNvPr id="10" name="Oval 9"/>
            <p:cNvSpPr/>
            <p:nvPr/>
          </p:nvSpPr>
          <p:spPr>
            <a:xfrm>
              <a:off x="5280554" y="1249478"/>
              <a:ext cx="1704240" cy="1645488"/>
            </a:xfrm>
            <a:prstGeom prst="ellipse">
              <a:avLst/>
            </a:prstGeom>
            <a:solidFill>
              <a:schemeClr val="bg1"/>
            </a:solidFill>
            <a:ln w="3175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GB"/>
            </a:p>
          </p:txBody>
        </p:sp>
        <p:sp>
          <p:nvSpPr>
            <p:cNvPr id="11" name="Text Box 67"/>
            <p:cNvSpPr txBox="1">
              <a:spLocks noChangeArrowheads="1"/>
            </p:cNvSpPr>
            <p:nvPr/>
          </p:nvSpPr>
          <p:spPr bwMode="auto">
            <a:xfrm>
              <a:off x="3601074" y="1236576"/>
              <a:ext cx="1371079" cy="9133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91440" rIns="91440" bIns="91440" anchor="t" anchorCtr="0" upright="1"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en-GB" sz="2400">
                  <a:effectLst/>
                  <a:latin typeface="Cambria" panose="02040503050406030204" pitchFamily="18" charset="0"/>
                  <a:ea typeface="Cambria" panose="02040503050406030204" pitchFamily="18" charset="0"/>
                  <a:cs typeface="Times New Roman" panose="02020603050405020304" pitchFamily="18" charset="0"/>
                </a:rPr>
                <a:t>A</a:t>
              </a:r>
              <a:endParaRPr lang="en-GB" sz="200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" name="Text Box 67"/>
            <p:cNvSpPr txBox="1">
              <a:spLocks noChangeArrowheads="1"/>
            </p:cNvSpPr>
            <p:nvPr/>
          </p:nvSpPr>
          <p:spPr bwMode="auto">
            <a:xfrm>
              <a:off x="5091300" y="3884484"/>
              <a:ext cx="1140432" cy="8777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91440" rIns="91440" bIns="91440" anchor="t" anchorCtr="0" upright="1"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en-GB" sz="2400" dirty="0">
                  <a:effectLst/>
                  <a:latin typeface="Cambria" panose="02040503050406030204" pitchFamily="18" charset="0"/>
                  <a:ea typeface="Cambria" panose="02040503050406030204" pitchFamily="18" charset="0"/>
                  <a:cs typeface="Times New Roman" panose="02020603050405020304" pitchFamily="18" charset="0"/>
                </a:rPr>
                <a:t>B</a:t>
              </a:r>
              <a:endParaRPr lang="en-GB" sz="20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" name="Oval 13"/>
            <p:cNvSpPr/>
            <p:nvPr/>
          </p:nvSpPr>
          <p:spPr>
            <a:xfrm>
              <a:off x="4809396" y="2294831"/>
              <a:ext cx="1704240" cy="1645488"/>
            </a:xfrm>
            <a:prstGeom prst="ellipse">
              <a:avLst/>
            </a:prstGeom>
            <a:noFill/>
            <a:ln w="3175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GB"/>
            </a:p>
          </p:txBody>
        </p:sp>
        <p:sp>
          <p:nvSpPr>
            <p:cNvPr id="15" name="Text Box 67"/>
            <p:cNvSpPr txBox="1">
              <a:spLocks noChangeArrowheads="1"/>
            </p:cNvSpPr>
            <p:nvPr/>
          </p:nvSpPr>
          <p:spPr bwMode="auto">
            <a:xfrm>
              <a:off x="6443975" y="1194425"/>
              <a:ext cx="1140432" cy="8777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91440" rIns="91440" bIns="91440" anchor="t" anchorCtr="0" upright="1"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en-GB" sz="2400" dirty="0">
                  <a:effectLst/>
                  <a:latin typeface="Cambria" panose="02040503050406030204" pitchFamily="18" charset="0"/>
                  <a:ea typeface="Cambria" panose="02040503050406030204" pitchFamily="18" charset="0"/>
                  <a:cs typeface="Times New Roman" panose="02020603050405020304" pitchFamily="18" charset="0"/>
                </a:rPr>
                <a:t>C</a:t>
              </a:r>
              <a:endParaRPr lang="en-GB" sz="20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Oval 8"/>
            <p:cNvSpPr/>
            <p:nvPr/>
          </p:nvSpPr>
          <p:spPr>
            <a:xfrm>
              <a:off x="4393829" y="1249478"/>
              <a:ext cx="1704240" cy="1645488"/>
            </a:xfrm>
            <a:prstGeom prst="ellipse">
              <a:avLst/>
            </a:prstGeom>
            <a:noFill/>
            <a:ln w="3175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GB"/>
            </a:p>
          </p:txBody>
        </p:sp>
      </p:grpSp>
      <p:sp>
        <p:nvSpPr>
          <p:cNvPr id="17" name="Rectangle 16"/>
          <p:cNvSpPr/>
          <p:nvPr/>
        </p:nvSpPr>
        <p:spPr>
          <a:xfrm>
            <a:off x="4409653" y="6187608"/>
            <a:ext cx="993941" cy="572427"/>
          </a:xfrm>
          <a:prstGeom prst="rect">
            <a:avLst/>
          </a:prstGeom>
          <a:noFill/>
          <a:ln w="38100">
            <a:solidFill>
              <a:srgbClr val="F9BC9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Rectangle 18"/>
          <p:cNvSpPr/>
          <p:nvPr/>
        </p:nvSpPr>
        <p:spPr>
          <a:xfrm>
            <a:off x="0" y="-1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Try this!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3674007" y="2031027"/>
            <a:ext cx="36260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b="1" dirty="0" smtClean="0">
                <a:latin typeface="Palace Script MT" panose="030303020206070C0B05" pitchFamily="66" charset="0"/>
              </a:rPr>
              <a:t>E</a:t>
            </a:r>
            <a:endParaRPr lang="en-GB" sz="3200" b="1" dirty="0">
              <a:latin typeface="Palace Script MT" panose="030303020206070C0B05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8580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37136" y="1363158"/>
            <a:ext cx="102412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Which choice describes the shaded region?</a:t>
            </a:r>
          </a:p>
        </p:txBody>
      </p:sp>
      <p:sp>
        <p:nvSpPr>
          <p:cNvPr id="12" name="Text Box 67"/>
          <p:cNvSpPr txBox="1">
            <a:spLocks noChangeArrowheads="1"/>
          </p:cNvSpPr>
          <p:nvPr/>
        </p:nvSpPr>
        <p:spPr bwMode="auto">
          <a:xfrm>
            <a:off x="5091300" y="3884484"/>
            <a:ext cx="1140432" cy="8777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91440" rIns="91440" bIns="91440" anchor="t" anchorCtr="0" upright="1">
            <a:noAutofit/>
          </a:bodyPr>
          <a:lstStyle/>
          <a:p>
            <a:pPr algn="ctr">
              <a:spcAft>
                <a:spcPts val="0"/>
              </a:spcAft>
            </a:pPr>
            <a:r>
              <a:rPr lang="en-GB" sz="24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B</a:t>
            </a:r>
            <a:endParaRPr lang="en-GB" sz="2000" dirty="0">
              <a:effectLst/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1" y="6013049"/>
                <a:ext cx="1219200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a)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GB" sz="2400" b="0" i="0" smtClean="0">
                        <a:latin typeface="Arial" panose="020B0604020202020204" pitchFamily="34" charset="0"/>
                        <a:cs typeface="Arial" panose="020B0604020202020204" pitchFamily="34" charset="0"/>
                      </a:rPr>
                      <m:t>A</m:t>
                    </m:r>
                    <m:r>
                      <m:rPr>
                        <m:nor/>
                      </m:rPr>
                      <a:rPr lang="en-GB" sz="2400" b="0" i="0" smtClean="0">
                        <a:latin typeface="Arial" panose="020B0604020202020204" pitchFamily="34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∩</m:t>
                    </m:r>
                    <m:r>
                      <m:rPr>
                        <m:nor/>
                      </m:rPr>
                      <a:rPr lang="en-GB" sz="2400" b="0" i="0" smtClean="0">
                        <a:latin typeface="Arial" panose="020B0604020202020204" pitchFamily="34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B</m:t>
                    </m:r>
                  </m:oMath>
                </a14:m>
                <a:r>
                  <a:rPr lang="en-GB" sz="2400" dirty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GB" sz="2400" i="0">
                        <a:latin typeface="Arial" panose="020B0604020202020204" pitchFamily="34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∩ </m:t>
                    </m:r>
                  </m:oMath>
                </a14:m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C	    b)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GB" sz="2400" i="0" dirty="0">
                        <a:latin typeface="Arial" panose="020B0604020202020204" pitchFamily="34" charset="0"/>
                        <a:cs typeface="Arial" panose="020B0604020202020204" pitchFamily="34" charset="0"/>
                      </a:rPr>
                      <m:t>(</m:t>
                    </m:r>
                    <m:r>
                      <m:rPr>
                        <m:nor/>
                      </m:rPr>
                      <a:rPr lang="en-GB" sz="2400" i="0">
                        <a:latin typeface="Arial" panose="020B0604020202020204" pitchFamily="34" charset="0"/>
                        <a:cs typeface="Arial" panose="020B0604020202020204" pitchFamily="34" charset="0"/>
                      </a:rPr>
                      <m:t>A</m:t>
                    </m:r>
                    <m:r>
                      <m:rPr>
                        <m:nor/>
                      </m:rPr>
                      <a:rPr lang="en-GB" sz="2400" i="0">
                        <a:latin typeface="Arial" panose="020B0604020202020204" pitchFamily="34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∩</m:t>
                    </m:r>
                    <m:r>
                      <m:rPr>
                        <m:nor/>
                      </m:rPr>
                      <a:rPr lang="en-GB" sz="2400" b="0" i="0" smtClean="0">
                        <a:latin typeface="Arial" panose="020B0604020202020204" pitchFamily="34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C</m:t>
                    </m:r>
                    <m:r>
                      <m:rPr>
                        <m:nor/>
                      </m:rPr>
                      <a:rPr lang="en-GB" sz="2400" b="0" i="0" smtClean="0">
                        <a:latin typeface="Arial" panose="020B0604020202020204" pitchFamily="34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)</m:t>
                    </m:r>
                  </m:oMath>
                </a14:m>
                <a:r>
                  <a:rPr lang="en-GB" sz="2400" dirty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GB" sz="2400" i="0">
                        <a:latin typeface="Arial" panose="020B0604020202020204" pitchFamily="34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∪</m:t>
                    </m:r>
                    <m:r>
                      <m:rPr>
                        <m:nor/>
                      </m:rPr>
                      <a:rPr lang="en-GB" sz="2400" i="0">
                        <a:latin typeface="Arial" panose="020B0604020202020204" pitchFamily="34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B</m:t>
                    </m:r>
                  </m:oMath>
                </a14:m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	        c)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GB" sz="2400" i="0">
                        <a:latin typeface="Arial" panose="020B0604020202020204" pitchFamily="34" charset="0"/>
                        <a:cs typeface="Arial" panose="020B0604020202020204" pitchFamily="34" charset="0"/>
                      </a:rPr>
                      <m:t>A</m:t>
                    </m:r>
                    <m:r>
                      <m:rPr>
                        <m:nor/>
                      </m:rPr>
                      <a:rPr lang="en-GB" sz="2400" b="0" i="0" smtClean="0">
                        <a:latin typeface="Arial" panose="020B0604020202020204" pitchFamily="34" charset="0"/>
                        <a:cs typeface="Arial" panose="020B0604020202020204" pitchFamily="34" charset="0"/>
                      </a:rPr>
                      <m:t>′</m:t>
                    </m:r>
                    <m:r>
                      <m:rPr>
                        <m:nor/>
                      </m:rPr>
                      <a:rPr lang="en-GB" sz="2400" i="0" smtClean="0">
                        <a:latin typeface="Arial" panose="020B0604020202020204" pitchFamily="34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∪</m:t>
                    </m:r>
                    <m:r>
                      <m:rPr>
                        <m:nor/>
                      </m:rPr>
                      <a:rPr lang="en-GB" sz="2400" i="0">
                        <a:latin typeface="Arial" panose="020B0604020202020204" pitchFamily="34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B</m:t>
                    </m:r>
                    <m:r>
                      <m:rPr>
                        <m:nor/>
                      </m:rPr>
                      <a:rPr lang="en-GB" sz="2400" b="0" i="0" smtClean="0">
                        <a:latin typeface="Arial" panose="020B0604020202020204" pitchFamily="34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′</m:t>
                    </m:r>
                  </m:oMath>
                </a14:m>
                <a:r>
                  <a:rPr lang="en-GB" sz="2400" dirty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GB" sz="2400" i="0">
                        <a:latin typeface="Arial" panose="020B0604020202020204" pitchFamily="34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∪</m:t>
                    </m:r>
                    <m:r>
                      <m:rPr>
                        <m:nor/>
                      </m:rPr>
                      <a:rPr lang="en-GB" sz="2400" i="0">
                        <a:latin typeface="Arial" panose="020B0604020202020204" pitchFamily="34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C</m:t>
                    </m:r>
                    <m:r>
                      <m:rPr>
                        <m:nor/>
                      </m:rPr>
                      <a:rPr lang="en-GB" sz="2400" b="0" i="0" smtClean="0">
                        <a:latin typeface="Arial" panose="020B0604020202020204" pitchFamily="34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′</m:t>
                    </m:r>
                  </m:oMath>
                </a14:m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	      d)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GB" sz="2400" i="0">
                        <a:latin typeface="Arial" panose="020B0604020202020204" pitchFamily="34" charset="0"/>
                        <a:cs typeface="Arial" panose="020B0604020202020204" pitchFamily="34" charset="0"/>
                      </a:rPr>
                      <m:t>A</m:t>
                    </m:r>
                    <m:r>
                      <m:rPr>
                        <m:nor/>
                      </m:rPr>
                      <a:rPr lang="en-GB" sz="2400" i="0">
                        <a:latin typeface="Arial" panose="020B0604020202020204" pitchFamily="34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∪</m:t>
                    </m:r>
                    <m:r>
                      <m:rPr>
                        <m:nor/>
                      </m:rPr>
                      <a:rPr lang="en-GB" sz="2400" b="0" i="0" smtClean="0">
                        <a:latin typeface="Arial" panose="020B0604020202020204" pitchFamily="34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B</m:t>
                    </m:r>
                    <m:r>
                      <m:rPr>
                        <m:nor/>
                      </m:rPr>
                      <a:rPr lang="en-GB" sz="2400" i="0">
                        <a:latin typeface="Arial" panose="020B0604020202020204" pitchFamily="34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∪</m:t>
                    </m:r>
                    <m:r>
                      <m:rPr>
                        <m:nor/>
                      </m:rPr>
                      <a:rPr lang="en-GB" sz="2400" b="0" i="0" smtClean="0">
                        <a:latin typeface="Arial" panose="020B0604020202020204" pitchFamily="34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C</m:t>
                    </m:r>
                  </m:oMath>
                </a14:m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" y="6013049"/>
                <a:ext cx="12192000" cy="461665"/>
              </a:xfrm>
              <a:prstGeom prst="rect">
                <a:avLst/>
              </a:prstGeom>
              <a:blipFill rotWithShape="1">
                <a:blip r:embed="rId3"/>
                <a:stretch>
                  <a:fillRect t="-9211" b="-3026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Rectangle 7"/>
          <p:cNvSpPr/>
          <p:nvPr/>
        </p:nvSpPr>
        <p:spPr>
          <a:xfrm>
            <a:off x="4049823" y="2242338"/>
            <a:ext cx="3177830" cy="3273497"/>
          </a:xfrm>
          <a:prstGeom prst="rect">
            <a:avLst/>
          </a:prstGeom>
          <a:solidFill>
            <a:schemeClr val="bg1"/>
          </a:solidFill>
          <a:ln w="38100" cmpd="sng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10" name="Oval 9"/>
          <p:cNvSpPr/>
          <p:nvPr/>
        </p:nvSpPr>
        <p:spPr>
          <a:xfrm>
            <a:off x="5257776" y="2429793"/>
            <a:ext cx="1704240" cy="1645488"/>
          </a:xfrm>
          <a:prstGeom prst="ellipse">
            <a:avLst/>
          </a:prstGeom>
          <a:solidFill>
            <a:schemeClr val="bg1"/>
          </a:solidFill>
          <a:ln w="317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11" name="Text Box 67"/>
          <p:cNvSpPr txBox="1">
            <a:spLocks noChangeArrowheads="1"/>
          </p:cNvSpPr>
          <p:nvPr/>
        </p:nvSpPr>
        <p:spPr bwMode="auto">
          <a:xfrm>
            <a:off x="3578296" y="2416891"/>
            <a:ext cx="1371079" cy="913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91440" rIns="91440" bIns="91440" anchor="t" anchorCtr="0" upright="1">
            <a:noAutofit/>
          </a:bodyPr>
          <a:lstStyle/>
          <a:p>
            <a:pPr algn="ctr">
              <a:spcAft>
                <a:spcPts val="0"/>
              </a:spcAft>
            </a:pPr>
            <a:r>
              <a:rPr lang="en-GB" sz="240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A</a:t>
            </a:r>
            <a:endParaRPr lang="en-GB" sz="2000">
              <a:effectLst/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4335423" y="2429794"/>
            <a:ext cx="1704239" cy="1645487"/>
          </a:xfrm>
          <a:prstGeom prst="ellipse">
            <a:avLst/>
          </a:prstGeom>
          <a:noFill/>
          <a:ln w="317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14" name="Oval 13"/>
          <p:cNvSpPr/>
          <p:nvPr/>
        </p:nvSpPr>
        <p:spPr>
          <a:xfrm>
            <a:off x="4786618" y="3475146"/>
            <a:ext cx="1704240" cy="1645488"/>
          </a:xfrm>
          <a:prstGeom prst="ellipse">
            <a:avLst/>
          </a:prstGeom>
          <a:noFill/>
          <a:ln w="317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15" name="Text Box 67"/>
          <p:cNvSpPr txBox="1">
            <a:spLocks noChangeArrowheads="1"/>
          </p:cNvSpPr>
          <p:nvPr/>
        </p:nvSpPr>
        <p:spPr bwMode="auto">
          <a:xfrm>
            <a:off x="6421197" y="2374740"/>
            <a:ext cx="1140432" cy="8777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91440" rIns="91440" bIns="91440" anchor="t" anchorCtr="0" upright="1">
            <a:noAutofit/>
          </a:bodyPr>
          <a:lstStyle/>
          <a:p>
            <a:pPr algn="ctr">
              <a:spcAft>
                <a:spcPts val="0"/>
              </a:spcAft>
            </a:pPr>
            <a:r>
              <a:rPr lang="en-GB" sz="24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C</a:t>
            </a:r>
            <a:endParaRPr lang="en-GB" sz="2000" dirty="0">
              <a:effectLst/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Freeform 2"/>
          <p:cNvSpPr/>
          <p:nvPr/>
        </p:nvSpPr>
        <p:spPr>
          <a:xfrm>
            <a:off x="5315498" y="3478229"/>
            <a:ext cx="669472" cy="456484"/>
          </a:xfrm>
          <a:custGeom>
            <a:avLst/>
            <a:gdLst>
              <a:gd name="connsiteX0" fmla="*/ 0 w 681454"/>
              <a:gd name="connsiteY0" fmla="*/ 59105 h 458938"/>
              <a:gd name="connsiteX1" fmla="*/ 128642 w 681454"/>
              <a:gd name="connsiteY1" fmla="*/ 20860 h 458938"/>
              <a:gd name="connsiteX2" fmla="*/ 305959 w 681454"/>
              <a:gd name="connsiteY2" fmla="*/ 0 h 458938"/>
              <a:gd name="connsiteX3" fmla="*/ 472846 w 681454"/>
              <a:gd name="connsiteY3" fmla="*/ 10430 h 458938"/>
              <a:gd name="connsiteX4" fmla="*/ 598011 w 681454"/>
              <a:gd name="connsiteY4" fmla="*/ 41721 h 458938"/>
              <a:gd name="connsiteX5" fmla="*/ 681454 w 681454"/>
              <a:gd name="connsiteY5" fmla="*/ 66059 h 458938"/>
              <a:gd name="connsiteX6" fmla="*/ 636256 w 681454"/>
              <a:gd name="connsiteY6" fmla="*/ 152979 h 458938"/>
              <a:gd name="connsiteX7" fmla="*/ 580627 w 681454"/>
              <a:gd name="connsiteY7" fmla="*/ 246853 h 458938"/>
              <a:gd name="connsiteX8" fmla="*/ 507614 w 681454"/>
              <a:gd name="connsiteY8" fmla="*/ 323343 h 458938"/>
              <a:gd name="connsiteX9" fmla="*/ 420694 w 681454"/>
              <a:gd name="connsiteY9" fmla="*/ 396356 h 458938"/>
              <a:gd name="connsiteX10" fmla="*/ 351158 w 681454"/>
              <a:gd name="connsiteY10" fmla="*/ 458938 h 458938"/>
              <a:gd name="connsiteX11" fmla="*/ 274668 w 681454"/>
              <a:gd name="connsiteY11" fmla="*/ 431124 h 458938"/>
              <a:gd name="connsiteX12" fmla="*/ 219039 w 681454"/>
              <a:gd name="connsiteY12" fmla="*/ 372018 h 458938"/>
              <a:gd name="connsiteX13" fmla="*/ 149503 w 681454"/>
              <a:gd name="connsiteY13" fmla="*/ 312912 h 458938"/>
              <a:gd name="connsiteX14" fmla="*/ 100828 w 681454"/>
              <a:gd name="connsiteY14" fmla="*/ 246853 h 458938"/>
              <a:gd name="connsiteX15" fmla="*/ 52152 w 681454"/>
              <a:gd name="connsiteY15" fmla="*/ 173840 h 458938"/>
              <a:gd name="connsiteX16" fmla="*/ 0 w 681454"/>
              <a:gd name="connsiteY16" fmla="*/ 59105 h 458938"/>
              <a:gd name="connsiteX0" fmla="*/ 0 w 681454"/>
              <a:gd name="connsiteY0" fmla="*/ 59105 h 458938"/>
              <a:gd name="connsiteX1" fmla="*/ 128642 w 681454"/>
              <a:gd name="connsiteY1" fmla="*/ 20860 h 458938"/>
              <a:gd name="connsiteX2" fmla="*/ 305959 w 681454"/>
              <a:gd name="connsiteY2" fmla="*/ 0 h 458938"/>
              <a:gd name="connsiteX3" fmla="*/ 472846 w 681454"/>
              <a:gd name="connsiteY3" fmla="*/ 10430 h 458938"/>
              <a:gd name="connsiteX4" fmla="*/ 598011 w 681454"/>
              <a:gd name="connsiteY4" fmla="*/ 41721 h 458938"/>
              <a:gd name="connsiteX5" fmla="*/ 681454 w 681454"/>
              <a:gd name="connsiteY5" fmla="*/ 66059 h 458938"/>
              <a:gd name="connsiteX6" fmla="*/ 636256 w 681454"/>
              <a:gd name="connsiteY6" fmla="*/ 152979 h 458938"/>
              <a:gd name="connsiteX7" fmla="*/ 580627 w 681454"/>
              <a:gd name="connsiteY7" fmla="*/ 246853 h 458938"/>
              <a:gd name="connsiteX8" fmla="*/ 507614 w 681454"/>
              <a:gd name="connsiteY8" fmla="*/ 323343 h 458938"/>
              <a:gd name="connsiteX9" fmla="*/ 420694 w 681454"/>
              <a:gd name="connsiteY9" fmla="*/ 396356 h 458938"/>
              <a:gd name="connsiteX10" fmla="*/ 351158 w 681454"/>
              <a:gd name="connsiteY10" fmla="*/ 458938 h 458938"/>
              <a:gd name="connsiteX11" fmla="*/ 288718 w 681454"/>
              <a:gd name="connsiteY11" fmla="*/ 424223 h 458938"/>
              <a:gd name="connsiteX12" fmla="*/ 219039 w 681454"/>
              <a:gd name="connsiteY12" fmla="*/ 372018 h 458938"/>
              <a:gd name="connsiteX13" fmla="*/ 149503 w 681454"/>
              <a:gd name="connsiteY13" fmla="*/ 312912 h 458938"/>
              <a:gd name="connsiteX14" fmla="*/ 100828 w 681454"/>
              <a:gd name="connsiteY14" fmla="*/ 246853 h 458938"/>
              <a:gd name="connsiteX15" fmla="*/ 52152 w 681454"/>
              <a:gd name="connsiteY15" fmla="*/ 173840 h 458938"/>
              <a:gd name="connsiteX16" fmla="*/ 0 w 681454"/>
              <a:gd name="connsiteY16" fmla="*/ 59105 h 458938"/>
              <a:gd name="connsiteX0" fmla="*/ 0 w 681454"/>
              <a:gd name="connsiteY0" fmla="*/ 59105 h 458938"/>
              <a:gd name="connsiteX1" fmla="*/ 128642 w 681454"/>
              <a:gd name="connsiteY1" fmla="*/ 20860 h 458938"/>
              <a:gd name="connsiteX2" fmla="*/ 305959 w 681454"/>
              <a:gd name="connsiteY2" fmla="*/ 0 h 458938"/>
              <a:gd name="connsiteX3" fmla="*/ 472846 w 681454"/>
              <a:gd name="connsiteY3" fmla="*/ 10430 h 458938"/>
              <a:gd name="connsiteX4" fmla="*/ 598011 w 681454"/>
              <a:gd name="connsiteY4" fmla="*/ 41721 h 458938"/>
              <a:gd name="connsiteX5" fmla="*/ 681454 w 681454"/>
              <a:gd name="connsiteY5" fmla="*/ 66059 h 458938"/>
              <a:gd name="connsiteX6" fmla="*/ 636256 w 681454"/>
              <a:gd name="connsiteY6" fmla="*/ 152979 h 458938"/>
              <a:gd name="connsiteX7" fmla="*/ 580627 w 681454"/>
              <a:gd name="connsiteY7" fmla="*/ 246853 h 458938"/>
              <a:gd name="connsiteX8" fmla="*/ 507614 w 681454"/>
              <a:gd name="connsiteY8" fmla="*/ 323343 h 458938"/>
              <a:gd name="connsiteX9" fmla="*/ 420694 w 681454"/>
              <a:gd name="connsiteY9" fmla="*/ 396356 h 458938"/>
              <a:gd name="connsiteX10" fmla="*/ 351158 w 681454"/>
              <a:gd name="connsiteY10" fmla="*/ 458938 h 458938"/>
              <a:gd name="connsiteX11" fmla="*/ 288718 w 681454"/>
              <a:gd name="connsiteY11" fmla="*/ 424223 h 458938"/>
              <a:gd name="connsiteX12" fmla="*/ 219039 w 681454"/>
              <a:gd name="connsiteY12" fmla="*/ 372018 h 458938"/>
              <a:gd name="connsiteX13" fmla="*/ 160041 w 681454"/>
              <a:gd name="connsiteY13" fmla="*/ 309461 h 458938"/>
              <a:gd name="connsiteX14" fmla="*/ 100828 w 681454"/>
              <a:gd name="connsiteY14" fmla="*/ 246853 h 458938"/>
              <a:gd name="connsiteX15" fmla="*/ 52152 w 681454"/>
              <a:gd name="connsiteY15" fmla="*/ 173840 h 458938"/>
              <a:gd name="connsiteX16" fmla="*/ 0 w 681454"/>
              <a:gd name="connsiteY16" fmla="*/ 59105 h 458938"/>
              <a:gd name="connsiteX0" fmla="*/ 0 w 681454"/>
              <a:gd name="connsiteY0" fmla="*/ 59105 h 458938"/>
              <a:gd name="connsiteX1" fmla="*/ 128642 w 681454"/>
              <a:gd name="connsiteY1" fmla="*/ 20860 h 458938"/>
              <a:gd name="connsiteX2" fmla="*/ 305959 w 681454"/>
              <a:gd name="connsiteY2" fmla="*/ 0 h 458938"/>
              <a:gd name="connsiteX3" fmla="*/ 472846 w 681454"/>
              <a:gd name="connsiteY3" fmla="*/ 10430 h 458938"/>
              <a:gd name="connsiteX4" fmla="*/ 598011 w 681454"/>
              <a:gd name="connsiteY4" fmla="*/ 41721 h 458938"/>
              <a:gd name="connsiteX5" fmla="*/ 681454 w 681454"/>
              <a:gd name="connsiteY5" fmla="*/ 66059 h 458938"/>
              <a:gd name="connsiteX6" fmla="*/ 636256 w 681454"/>
              <a:gd name="connsiteY6" fmla="*/ 152979 h 458938"/>
              <a:gd name="connsiteX7" fmla="*/ 580627 w 681454"/>
              <a:gd name="connsiteY7" fmla="*/ 246853 h 458938"/>
              <a:gd name="connsiteX8" fmla="*/ 507614 w 681454"/>
              <a:gd name="connsiteY8" fmla="*/ 323343 h 458938"/>
              <a:gd name="connsiteX9" fmla="*/ 420694 w 681454"/>
              <a:gd name="connsiteY9" fmla="*/ 396356 h 458938"/>
              <a:gd name="connsiteX10" fmla="*/ 351158 w 681454"/>
              <a:gd name="connsiteY10" fmla="*/ 458938 h 458938"/>
              <a:gd name="connsiteX11" fmla="*/ 288718 w 681454"/>
              <a:gd name="connsiteY11" fmla="*/ 424223 h 458938"/>
              <a:gd name="connsiteX12" fmla="*/ 222552 w 681454"/>
              <a:gd name="connsiteY12" fmla="*/ 372018 h 458938"/>
              <a:gd name="connsiteX13" fmla="*/ 160041 w 681454"/>
              <a:gd name="connsiteY13" fmla="*/ 309461 h 458938"/>
              <a:gd name="connsiteX14" fmla="*/ 100828 w 681454"/>
              <a:gd name="connsiteY14" fmla="*/ 246853 h 458938"/>
              <a:gd name="connsiteX15" fmla="*/ 52152 w 681454"/>
              <a:gd name="connsiteY15" fmla="*/ 173840 h 458938"/>
              <a:gd name="connsiteX16" fmla="*/ 0 w 681454"/>
              <a:gd name="connsiteY16" fmla="*/ 59105 h 458938"/>
              <a:gd name="connsiteX0" fmla="*/ 0 w 681454"/>
              <a:gd name="connsiteY0" fmla="*/ 59105 h 458938"/>
              <a:gd name="connsiteX1" fmla="*/ 128642 w 681454"/>
              <a:gd name="connsiteY1" fmla="*/ 20860 h 458938"/>
              <a:gd name="connsiteX2" fmla="*/ 305959 w 681454"/>
              <a:gd name="connsiteY2" fmla="*/ 0 h 458938"/>
              <a:gd name="connsiteX3" fmla="*/ 472846 w 681454"/>
              <a:gd name="connsiteY3" fmla="*/ 10430 h 458938"/>
              <a:gd name="connsiteX4" fmla="*/ 598011 w 681454"/>
              <a:gd name="connsiteY4" fmla="*/ 41721 h 458938"/>
              <a:gd name="connsiteX5" fmla="*/ 681454 w 681454"/>
              <a:gd name="connsiteY5" fmla="*/ 66059 h 458938"/>
              <a:gd name="connsiteX6" fmla="*/ 636256 w 681454"/>
              <a:gd name="connsiteY6" fmla="*/ 152979 h 458938"/>
              <a:gd name="connsiteX7" fmla="*/ 580627 w 681454"/>
              <a:gd name="connsiteY7" fmla="*/ 246853 h 458938"/>
              <a:gd name="connsiteX8" fmla="*/ 507614 w 681454"/>
              <a:gd name="connsiteY8" fmla="*/ 323343 h 458938"/>
              <a:gd name="connsiteX9" fmla="*/ 420694 w 681454"/>
              <a:gd name="connsiteY9" fmla="*/ 396356 h 458938"/>
              <a:gd name="connsiteX10" fmla="*/ 351158 w 681454"/>
              <a:gd name="connsiteY10" fmla="*/ 458938 h 458938"/>
              <a:gd name="connsiteX11" fmla="*/ 288718 w 681454"/>
              <a:gd name="connsiteY11" fmla="*/ 424223 h 458938"/>
              <a:gd name="connsiteX12" fmla="*/ 222552 w 681454"/>
              <a:gd name="connsiteY12" fmla="*/ 372018 h 458938"/>
              <a:gd name="connsiteX13" fmla="*/ 160041 w 681454"/>
              <a:gd name="connsiteY13" fmla="*/ 309461 h 458938"/>
              <a:gd name="connsiteX14" fmla="*/ 107854 w 681454"/>
              <a:gd name="connsiteY14" fmla="*/ 239951 h 458938"/>
              <a:gd name="connsiteX15" fmla="*/ 52152 w 681454"/>
              <a:gd name="connsiteY15" fmla="*/ 173840 h 458938"/>
              <a:gd name="connsiteX16" fmla="*/ 0 w 681454"/>
              <a:gd name="connsiteY16" fmla="*/ 59105 h 458938"/>
              <a:gd name="connsiteX0" fmla="*/ 0 w 681454"/>
              <a:gd name="connsiteY0" fmla="*/ 59105 h 458938"/>
              <a:gd name="connsiteX1" fmla="*/ 128642 w 681454"/>
              <a:gd name="connsiteY1" fmla="*/ 20860 h 458938"/>
              <a:gd name="connsiteX2" fmla="*/ 305959 w 681454"/>
              <a:gd name="connsiteY2" fmla="*/ 0 h 458938"/>
              <a:gd name="connsiteX3" fmla="*/ 472846 w 681454"/>
              <a:gd name="connsiteY3" fmla="*/ 10430 h 458938"/>
              <a:gd name="connsiteX4" fmla="*/ 598011 w 681454"/>
              <a:gd name="connsiteY4" fmla="*/ 41721 h 458938"/>
              <a:gd name="connsiteX5" fmla="*/ 681454 w 681454"/>
              <a:gd name="connsiteY5" fmla="*/ 66059 h 458938"/>
              <a:gd name="connsiteX6" fmla="*/ 636256 w 681454"/>
              <a:gd name="connsiteY6" fmla="*/ 152979 h 458938"/>
              <a:gd name="connsiteX7" fmla="*/ 580627 w 681454"/>
              <a:gd name="connsiteY7" fmla="*/ 246853 h 458938"/>
              <a:gd name="connsiteX8" fmla="*/ 507614 w 681454"/>
              <a:gd name="connsiteY8" fmla="*/ 323343 h 458938"/>
              <a:gd name="connsiteX9" fmla="*/ 420694 w 681454"/>
              <a:gd name="connsiteY9" fmla="*/ 396356 h 458938"/>
              <a:gd name="connsiteX10" fmla="*/ 351158 w 681454"/>
              <a:gd name="connsiteY10" fmla="*/ 458938 h 458938"/>
              <a:gd name="connsiteX11" fmla="*/ 288718 w 681454"/>
              <a:gd name="connsiteY11" fmla="*/ 424223 h 458938"/>
              <a:gd name="connsiteX12" fmla="*/ 222552 w 681454"/>
              <a:gd name="connsiteY12" fmla="*/ 372018 h 458938"/>
              <a:gd name="connsiteX13" fmla="*/ 160041 w 681454"/>
              <a:gd name="connsiteY13" fmla="*/ 309461 h 458938"/>
              <a:gd name="connsiteX14" fmla="*/ 107854 w 681454"/>
              <a:gd name="connsiteY14" fmla="*/ 239951 h 458938"/>
              <a:gd name="connsiteX15" fmla="*/ 62690 w 681454"/>
              <a:gd name="connsiteY15" fmla="*/ 170389 h 458938"/>
              <a:gd name="connsiteX16" fmla="*/ 0 w 681454"/>
              <a:gd name="connsiteY16" fmla="*/ 59105 h 458938"/>
              <a:gd name="connsiteX0" fmla="*/ 0 w 670916"/>
              <a:gd name="connsiteY0" fmla="*/ 55655 h 458938"/>
              <a:gd name="connsiteX1" fmla="*/ 118104 w 670916"/>
              <a:gd name="connsiteY1" fmla="*/ 20860 h 458938"/>
              <a:gd name="connsiteX2" fmla="*/ 295421 w 670916"/>
              <a:gd name="connsiteY2" fmla="*/ 0 h 458938"/>
              <a:gd name="connsiteX3" fmla="*/ 462308 w 670916"/>
              <a:gd name="connsiteY3" fmla="*/ 10430 h 458938"/>
              <a:gd name="connsiteX4" fmla="*/ 587473 w 670916"/>
              <a:gd name="connsiteY4" fmla="*/ 41721 h 458938"/>
              <a:gd name="connsiteX5" fmla="*/ 670916 w 670916"/>
              <a:gd name="connsiteY5" fmla="*/ 66059 h 458938"/>
              <a:gd name="connsiteX6" fmla="*/ 625718 w 670916"/>
              <a:gd name="connsiteY6" fmla="*/ 152979 h 458938"/>
              <a:gd name="connsiteX7" fmla="*/ 570089 w 670916"/>
              <a:gd name="connsiteY7" fmla="*/ 246853 h 458938"/>
              <a:gd name="connsiteX8" fmla="*/ 497076 w 670916"/>
              <a:gd name="connsiteY8" fmla="*/ 323343 h 458938"/>
              <a:gd name="connsiteX9" fmla="*/ 410156 w 670916"/>
              <a:gd name="connsiteY9" fmla="*/ 396356 h 458938"/>
              <a:gd name="connsiteX10" fmla="*/ 340620 w 670916"/>
              <a:gd name="connsiteY10" fmla="*/ 458938 h 458938"/>
              <a:gd name="connsiteX11" fmla="*/ 278180 w 670916"/>
              <a:gd name="connsiteY11" fmla="*/ 424223 h 458938"/>
              <a:gd name="connsiteX12" fmla="*/ 212014 w 670916"/>
              <a:gd name="connsiteY12" fmla="*/ 372018 h 458938"/>
              <a:gd name="connsiteX13" fmla="*/ 149503 w 670916"/>
              <a:gd name="connsiteY13" fmla="*/ 309461 h 458938"/>
              <a:gd name="connsiteX14" fmla="*/ 97316 w 670916"/>
              <a:gd name="connsiteY14" fmla="*/ 239951 h 458938"/>
              <a:gd name="connsiteX15" fmla="*/ 52152 w 670916"/>
              <a:gd name="connsiteY15" fmla="*/ 170389 h 458938"/>
              <a:gd name="connsiteX16" fmla="*/ 0 w 670916"/>
              <a:gd name="connsiteY16" fmla="*/ 55655 h 458938"/>
              <a:gd name="connsiteX0" fmla="*/ 0 w 695258"/>
              <a:gd name="connsiteY0" fmla="*/ 55655 h 458938"/>
              <a:gd name="connsiteX1" fmla="*/ 142446 w 695258"/>
              <a:gd name="connsiteY1" fmla="*/ 20860 h 458938"/>
              <a:gd name="connsiteX2" fmla="*/ 319763 w 695258"/>
              <a:gd name="connsiteY2" fmla="*/ 0 h 458938"/>
              <a:gd name="connsiteX3" fmla="*/ 486650 w 695258"/>
              <a:gd name="connsiteY3" fmla="*/ 10430 h 458938"/>
              <a:gd name="connsiteX4" fmla="*/ 611815 w 695258"/>
              <a:gd name="connsiteY4" fmla="*/ 41721 h 458938"/>
              <a:gd name="connsiteX5" fmla="*/ 695258 w 695258"/>
              <a:gd name="connsiteY5" fmla="*/ 66059 h 458938"/>
              <a:gd name="connsiteX6" fmla="*/ 650060 w 695258"/>
              <a:gd name="connsiteY6" fmla="*/ 152979 h 458938"/>
              <a:gd name="connsiteX7" fmla="*/ 594431 w 695258"/>
              <a:gd name="connsiteY7" fmla="*/ 246853 h 458938"/>
              <a:gd name="connsiteX8" fmla="*/ 521418 w 695258"/>
              <a:gd name="connsiteY8" fmla="*/ 323343 h 458938"/>
              <a:gd name="connsiteX9" fmla="*/ 434498 w 695258"/>
              <a:gd name="connsiteY9" fmla="*/ 396356 h 458938"/>
              <a:gd name="connsiteX10" fmla="*/ 364962 w 695258"/>
              <a:gd name="connsiteY10" fmla="*/ 458938 h 458938"/>
              <a:gd name="connsiteX11" fmla="*/ 302522 w 695258"/>
              <a:gd name="connsiteY11" fmla="*/ 424223 h 458938"/>
              <a:gd name="connsiteX12" fmla="*/ 236356 w 695258"/>
              <a:gd name="connsiteY12" fmla="*/ 372018 h 458938"/>
              <a:gd name="connsiteX13" fmla="*/ 173845 w 695258"/>
              <a:gd name="connsiteY13" fmla="*/ 309461 h 458938"/>
              <a:gd name="connsiteX14" fmla="*/ 121658 w 695258"/>
              <a:gd name="connsiteY14" fmla="*/ 239951 h 458938"/>
              <a:gd name="connsiteX15" fmla="*/ 76494 w 695258"/>
              <a:gd name="connsiteY15" fmla="*/ 170389 h 458938"/>
              <a:gd name="connsiteX16" fmla="*/ 0 w 695258"/>
              <a:gd name="connsiteY16" fmla="*/ 55655 h 458938"/>
              <a:gd name="connsiteX0" fmla="*/ 0 w 695258"/>
              <a:gd name="connsiteY0" fmla="*/ 55655 h 458938"/>
              <a:gd name="connsiteX1" fmla="*/ 142446 w 695258"/>
              <a:gd name="connsiteY1" fmla="*/ 20860 h 458938"/>
              <a:gd name="connsiteX2" fmla="*/ 319763 w 695258"/>
              <a:gd name="connsiteY2" fmla="*/ 0 h 458938"/>
              <a:gd name="connsiteX3" fmla="*/ 486650 w 695258"/>
              <a:gd name="connsiteY3" fmla="*/ 10430 h 458938"/>
              <a:gd name="connsiteX4" fmla="*/ 611815 w 695258"/>
              <a:gd name="connsiteY4" fmla="*/ 41721 h 458938"/>
              <a:gd name="connsiteX5" fmla="*/ 695258 w 695258"/>
              <a:gd name="connsiteY5" fmla="*/ 66059 h 458938"/>
              <a:gd name="connsiteX6" fmla="*/ 650060 w 695258"/>
              <a:gd name="connsiteY6" fmla="*/ 152979 h 458938"/>
              <a:gd name="connsiteX7" fmla="*/ 594431 w 695258"/>
              <a:gd name="connsiteY7" fmla="*/ 246853 h 458938"/>
              <a:gd name="connsiteX8" fmla="*/ 521418 w 695258"/>
              <a:gd name="connsiteY8" fmla="*/ 323343 h 458938"/>
              <a:gd name="connsiteX9" fmla="*/ 434498 w 695258"/>
              <a:gd name="connsiteY9" fmla="*/ 396356 h 458938"/>
              <a:gd name="connsiteX10" fmla="*/ 364962 w 695258"/>
              <a:gd name="connsiteY10" fmla="*/ 458938 h 458938"/>
              <a:gd name="connsiteX11" fmla="*/ 302522 w 695258"/>
              <a:gd name="connsiteY11" fmla="*/ 424223 h 458938"/>
              <a:gd name="connsiteX12" fmla="*/ 236356 w 695258"/>
              <a:gd name="connsiteY12" fmla="*/ 372018 h 458938"/>
              <a:gd name="connsiteX13" fmla="*/ 173845 w 695258"/>
              <a:gd name="connsiteY13" fmla="*/ 309461 h 458938"/>
              <a:gd name="connsiteX14" fmla="*/ 121658 w 695258"/>
              <a:gd name="connsiteY14" fmla="*/ 239951 h 458938"/>
              <a:gd name="connsiteX15" fmla="*/ 64323 w 695258"/>
              <a:gd name="connsiteY15" fmla="*/ 185905 h 458938"/>
              <a:gd name="connsiteX16" fmla="*/ 0 w 695258"/>
              <a:gd name="connsiteY16" fmla="*/ 55655 h 458938"/>
              <a:gd name="connsiteX0" fmla="*/ 0 w 695258"/>
              <a:gd name="connsiteY0" fmla="*/ 55655 h 458938"/>
              <a:gd name="connsiteX1" fmla="*/ 142446 w 695258"/>
              <a:gd name="connsiteY1" fmla="*/ 20860 h 458938"/>
              <a:gd name="connsiteX2" fmla="*/ 319763 w 695258"/>
              <a:gd name="connsiteY2" fmla="*/ 0 h 458938"/>
              <a:gd name="connsiteX3" fmla="*/ 486650 w 695258"/>
              <a:gd name="connsiteY3" fmla="*/ 10430 h 458938"/>
              <a:gd name="connsiteX4" fmla="*/ 611815 w 695258"/>
              <a:gd name="connsiteY4" fmla="*/ 41721 h 458938"/>
              <a:gd name="connsiteX5" fmla="*/ 695258 w 695258"/>
              <a:gd name="connsiteY5" fmla="*/ 66059 h 458938"/>
              <a:gd name="connsiteX6" fmla="*/ 650060 w 695258"/>
              <a:gd name="connsiteY6" fmla="*/ 152979 h 458938"/>
              <a:gd name="connsiteX7" fmla="*/ 594431 w 695258"/>
              <a:gd name="connsiteY7" fmla="*/ 246853 h 458938"/>
              <a:gd name="connsiteX8" fmla="*/ 521418 w 695258"/>
              <a:gd name="connsiteY8" fmla="*/ 323343 h 458938"/>
              <a:gd name="connsiteX9" fmla="*/ 434498 w 695258"/>
              <a:gd name="connsiteY9" fmla="*/ 396356 h 458938"/>
              <a:gd name="connsiteX10" fmla="*/ 364962 w 695258"/>
              <a:gd name="connsiteY10" fmla="*/ 458938 h 458938"/>
              <a:gd name="connsiteX11" fmla="*/ 302522 w 695258"/>
              <a:gd name="connsiteY11" fmla="*/ 424223 h 458938"/>
              <a:gd name="connsiteX12" fmla="*/ 236356 w 695258"/>
              <a:gd name="connsiteY12" fmla="*/ 372018 h 458938"/>
              <a:gd name="connsiteX13" fmla="*/ 173845 w 695258"/>
              <a:gd name="connsiteY13" fmla="*/ 309461 h 458938"/>
              <a:gd name="connsiteX14" fmla="*/ 117600 w 695258"/>
              <a:gd name="connsiteY14" fmla="*/ 259347 h 458938"/>
              <a:gd name="connsiteX15" fmla="*/ 64323 w 695258"/>
              <a:gd name="connsiteY15" fmla="*/ 185905 h 458938"/>
              <a:gd name="connsiteX16" fmla="*/ 0 w 695258"/>
              <a:gd name="connsiteY16" fmla="*/ 55655 h 458938"/>
              <a:gd name="connsiteX0" fmla="*/ 0 w 695258"/>
              <a:gd name="connsiteY0" fmla="*/ 55655 h 458938"/>
              <a:gd name="connsiteX1" fmla="*/ 142446 w 695258"/>
              <a:gd name="connsiteY1" fmla="*/ 20860 h 458938"/>
              <a:gd name="connsiteX2" fmla="*/ 319763 w 695258"/>
              <a:gd name="connsiteY2" fmla="*/ 0 h 458938"/>
              <a:gd name="connsiteX3" fmla="*/ 486650 w 695258"/>
              <a:gd name="connsiteY3" fmla="*/ 10430 h 458938"/>
              <a:gd name="connsiteX4" fmla="*/ 611815 w 695258"/>
              <a:gd name="connsiteY4" fmla="*/ 41721 h 458938"/>
              <a:gd name="connsiteX5" fmla="*/ 695258 w 695258"/>
              <a:gd name="connsiteY5" fmla="*/ 66059 h 458938"/>
              <a:gd name="connsiteX6" fmla="*/ 650060 w 695258"/>
              <a:gd name="connsiteY6" fmla="*/ 152979 h 458938"/>
              <a:gd name="connsiteX7" fmla="*/ 594431 w 695258"/>
              <a:gd name="connsiteY7" fmla="*/ 246853 h 458938"/>
              <a:gd name="connsiteX8" fmla="*/ 521418 w 695258"/>
              <a:gd name="connsiteY8" fmla="*/ 323343 h 458938"/>
              <a:gd name="connsiteX9" fmla="*/ 434498 w 695258"/>
              <a:gd name="connsiteY9" fmla="*/ 396356 h 458938"/>
              <a:gd name="connsiteX10" fmla="*/ 364962 w 695258"/>
              <a:gd name="connsiteY10" fmla="*/ 458938 h 458938"/>
              <a:gd name="connsiteX11" fmla="*/ 302522 w 695258"/>
              <a:gd name="connsiteY11" fmla="*/ 424223 h 458938"/>
              <a:gd name="connsiteX12" fmla="*/ 236356 w 695258"/>
              <a:gd name="connsiteY12" fmla="*/ 372018 h 458938"/>
              <a:gd name="connsiteX13" fmla="*/ 177903 w 695258"/>
              <a:gd name="connsiteY13" fmla="*/ 328858 h 458938"/>
              <a:gd name="connsiteX14" fmla="*/ 117600 w 695258"/>
              <a:gd name="connsiteY14" fmla="*/ 259347 h 458938"/>
              <a:gd name="connsiteX15" fmla="*/ 64323 w 695258"/>
              <a:gd name="connsiteY15" fmla="*/ 185905 h 458938"/>
              <a:gd name="connsiteX16" fmla="*/ 0 w 695258"/>
              <a:gd name="connsiteY16" fmla="*/ 55655 h 458938"/>
              <a:gd name="connsiteX0" fmla="*/ 0 w 695258"/>
              <a:gd name="connsiteY0" fmla="*/ 55655 h 458938"/>
              <a:gd name="connsiteX1" fmla="*/ 142446 w 695258"/>
              <a:gd name="connsiteY1" fmla="*/ 20860 h 458938"/>
              <a:gd name="connsiteX2" fmla="*/ 319763 w 695258"/>
              <a:gd name="connsiteY2" fmla="*/ 0 h 458938"/>
              <a:gd name="connsiteX3" fmla="*/ 486650 w 695258"/>
              <a:gd name="connsiteY3" fmla="*/ 10430 h 458938"/>
              <a:gd name="connsiteX4" fmla="*/ 611815 w 695258"/>
              <a:gd name="connsiteY4" fmla="*/ 41721 h 458938"/>
              <a:gd name="connsiteX5" fmla="*/ 695258 w 695258"/>
              <a:gd name="connsiteY5" fmla="*/ 66059 h 458938"/>
              <a:gd name="connsiteX6" fmla="*/ 650060 w 695258"/>
              <a:gd name="connsiteY6" fmla="*/ 152979 h 458938"/>
              <a:gd name="connsiteX7" fmla="*/ 594431 w 695258"/>
              <a:gd name="connsiteY7" fmla="*/ 246853 h 458938"/>
              <a:gd name="connsiteX8" fmla="*/ 521418 w 695258"/>
              <a:gd name="connsiteY8" fmla="*/ 323343 h 458938"/>
              <a:gd name="connsiteX9" fmla="*/ 434498 w 695258"/>
              <a:gd name="connsiteY9" fmla="*/ 396356 h 458938"/>
              <a:gd name="connsiteX10" fmla="*/ 364962 w 695258"/>
              <a:gd name="connsiteY10" fmla="*/ 458938 h 458938"/>
              <a:gd name="connsiteX11" fmla="*/ 302522 w 695258"/>
              <a:gd name="connsiteY11" fmla="*/ 424223 h 458938"/>
              <a:gd name="connsiteX12" fmla="*/ 236356 w 695258"/>
              <a:gd name="connsiteY12" fmla="*/ 387534 h 458938"/>
              <a:gd name="connsiteX13" fmla="*/ 177903 w 695258"/>
              <a:gd name="connsiteY13" fmla="*/ 328858 h 458938"/>
              <a:gd name="connsiteX14" fmla="*/ 117600 w 695258"/>
              <a:gd name="connsiteY14" fmla="*/ 259347 h 458938"/>
              <a:gd name="connsiteX15" fmla="*/ 64323 w 695258"/>
              <a:gd name="connsiteY15" fmla="*/ 185905 h 458938"/>
              <a:gd name="connsiteX16" fmla="*/ 0 w 695258"/>
              <a:gd name="connsiteY16" fmla="*/ 55655 h 458938"/>
              <a:gd name="connsiteX0" fmla="*/ 0 w 695258"/>
              <a:gd name="connsiteY0" fmla="*/ 55655 h 458938"/>
              <a:gd name="connsiteX1" fmla="*/ 142446 w 695258"/>
              <a:gd name="connsiteY1" fmla="*/ 20860 h 458938"/>
              <a:gd name="connsiteX2" fmla="*/ 319763 w 695258"/>
              <a:gd name="connsiteY2" fmla="*/ 0 h 458938"/>
              <a:gd name="connsiteX3" fmla="*/ 486650 w 695258"/>
              <a:gd name="connsiteY3" fmla="*/ 10430 h 458938"/>
              <a:gd name="connsiteX4" fmla="*/ 611815 w 695258"/>
              <a:gd name="connsiteY4" fmla="*/ 41721 h 458938"/>
              <a:gd name="connsiteX5" fmla="*/ 695258 w 695258"/>
              <a:gd name="connsiteY5" fmla="*/ 66059 h 458938"/>
              <a:gd name="connsiteX6" fmla="*/ 650060 w 695258"/>
              <a:gd name="connsiteY6" fmla="*/ 152979 h 458938"/>
              <a:gd name="connsiteX7" fmla="*/ 594431 w 695258"/>
              <a:gd name="connsiteY7" fmla="*/ 246853 h 458938"/>
              <a:gd name="connsiteX8" fmla="*/ 521418 w 695258"/>
              <a:gd name="connsiteY8" fmla="*/ 323343 h 458938"/>
              <a:gd name="connsiteX9" fmla="*/ 434498 w 695258"/>
              <a:gd name="connsiteY9" fmla="*/ 396356 h 458938"/>
              <a:gd name="connsiteX10" fmla="*/ 364962 w 695258"/>
              <a:gd name="connsiteY10" fmla="*/ 458938 h 458938"/>
              <a:gd name="connsiteX11" fmla="*/ 294407 w 695258"/>
              <a:gd name="connsiteY11" fmla="*/ 435861 h 458938"/>
              <a:gd name="connsiteX12" fmla="*/ 236356 w 695258"/>
              <a:gd name="connsiteY12" fmla="*/ 387534 h 458938"/>
              <a:gd name="connsiteX13" fmla="*/ 177903 w 695258"/>
              <a:gd name="connsiteY13" fmla="*/ 328858 h 458938"/>
              <a:gd name="connsiteX14" fmla="*/ 117600 w 695258"/>
              <a:gd name="connsiteY14" fmla="*/ 259347 h 458938"/>
              <a:gd name="connsiteX15" fmla="*/ 64323 w 695258"/>
              <a:gd name="connsiteY15" fmla="*/ 185905 h 458938"/>
              <a:gd name="connsiteX16" fmla="*/ 0 w 695258"/>
              <a:gd name="connsiteY16" fmla="*/ 55655 h 458938"/>
              <a:gd name="connsiteX0" fmla="*/ 0 w 695258"/>
              <a:gd name="connsiteY0" fmla="*/ 55655 h 470576"/>
              <a:gd name="connsiteX1" fmla="*/ 142446 w 695258"/>
              <a:gd name="connsiteY1" fmla="*/ 20860 h 470576"/>
              <a:gd name="connsiteX2" fmla="*/ 319763 w 695258"/>
              <a:gd name="connsiteY2" fmla="*/ 0 h 470576"/>
              <a:gd name="connsiteX3" fmla="*/ 486650 w 695258"/>
              <a:gd name="connsiteY3" fmla="*/ 10430 h 470576"/>
              <a:gd name="connsiteX4" fmla="*/ 611815 w 695258"/>
              <a:gd name="connsiteY4" fmla="*/ 41721 h 470576"/>
              <a:gd name="connsiteX5" fmla="*/ 695258 w 695258"/>
              <a:gd name="connsiteY5" fmla="*/ 66059 h 470576"/>
              <a:gd name="connsiteX6" fmla="*/ 650060 w 695258"/>
              <a:gd name="connsiteY6" fmla="*/ 152979 h 470576"/>
              <a:gd name="connsiteX7" fmla="*/ 594431 w 695258"/>
              <a:gd name="connsiteY7" fmla="*/ 246853 h 470576"/>
              <a:gd name="connsiteX8" fmla="*/ 521418 w 695258"/>
              <a:gd name="connsiteY8" fmla="*/ 323343 h 470576"/>
              <a:gd name="connsiteX9" fmla="*/ 434498 w 695258"/>
              <a:gd name="connsiteY9" fmla="*/ 396356 h 470576"/>
              <a:gd name="connsiteX10" fmla="*/ 356849 w 695258"/>
              <a:gd name="connsiteY10" fmla="*/ 470576 h 470576"/>
              <a:gd name="connsiteX11" fmla="*/ 294407 w 695258"/>
              <a:gd name="connsiteY11" fmla="*/ 435861 h 470576"/>
              <a:gd name="connsiteX12" fmla="*/ 236356 w 695258"/>
              <a:gd name="connsiteY12" fmla="*/ 387534 h 470576"/>
              <a:gd name="connsiteX13" fmla="*/ 177903 w 695258"/>
              <a:gd name="connsiteY13" fmla="*/ 328858 h 470576"/>
              <a:gd name="connsiteX14" fmla="*/ 117600 w 695258"/>
              <a:gd name="connsiteY14" fmla="*/ 259347 h 470576"/>
              <a:gd name="connsiteX15" fmla="*/ 64323 w 695258"/>
              <a:gd name="connsiteY15" fmla="*/ 185905 h 470576"/>
              <a:gd name="connsiteX16" fmla="*/ 0 w 695258"/>
              <a:gd name="connsiteY16" fmla="*/ 55655 h 470576"/>
              <a:gd name="connsiteX0" fmla="*/ 0 w 695258"/>
              <a:gd name="connsiteY0" fmla="*/ 55655 h 470576"/>
              <a:gd name="connsiteX1" fmla="*/ 142446 w 695258"/>
              <a:gd name="connsiteY1" fmla="*/ 20860 h 470576"/>
              <a:gd name="connsiteX2" fmla="*/ 319763 w 695258"/>
              <a:gd name="connsiteY2" fmla="*/ 0 h 470576"/>
              <a:gd name="connsiteX3" fmla="*/ 486650 w 695258"/>
              <a:gd name="connsiteY3" fmla="*/ 10430 h 470576"/>
              <a:gd name="connsiteX4" fmla="*/ 611815 w 695258"/>
              <a:gd name="connsiteY4" fmla="*/ 41721 h 470576"/>
              <a:gd name="connsiteX5" fmla="*/ 695258 w 695258"/>
              <a:gd name="connsiteY5" fmla="*/ 66059 h 470576"/>
              <a:gd name="connsiteX6" fmla="*/ 650060 w 695258"/>
              <a:gd name="connsiteY6" fmla="*/ 152979 h 470576"/>
              <a:gd name="connsiteX7" fmla="*/ 594431 w 695258"/>
              <a:gd name="connsiteY7" fmla="*/ 246853 h 470576"/>
              <a:gd name="connsiteX8" fmla="*/ 521418 w 695258"/>
              <a:gd name="connsiteY8" fmla="*/ 323343 h 470576"/>
              <a:gd name="connsiteX9" fmla="*/ 442613 w 695258"/>
              <a:gd name="connsiteY9" fmla="*/ 407994 h 470576"/>
              <a:gd name="connsiteX10" fmla="*/ 356849 w 695258"/>
              <a:gd name="connsiteY10" fmla="*/ 470576 h 470576"/>
              <a:gd name="connsiteX11" fmla="*/ 294407 w 695258"/>
              <a:gd name="connsiteY11" fmla="*/ 435861 h 470576"/>
              <a:gd name="connsiteX12" fmla="*/ 236356 w 695258"/>
              <a:gd name="connsiteY12" fmla="*/ 387534 h 470576"/>
              <a:gd name="connsiteX13" fmla="*/ 177903 w 695258"/>
              <a:gd name="connsiteY13" fmla="*/ 328858 h 470576"/>
              <a:gd name="connsiteX14" fmla="*/ 117600 w 695258"/>
              <a:gd name="connsiteY14" fmla="*/ 259347 h 470576"/>
              <a:gd name="connsiteX15" fmla="*/ 64323 w 695258"/>
              <a:gd name="connsiteY15" fmla="*/ 185905 h 470576"/>
              <a:gd name="connsiteX16" fmla="*/ 0 w 695258"/>
              <a:gd name="connsiteY16" fmla="*/ 55655 h 470576"/>
              <a:gd name="connsiteX0" fmla="*/ 0 w 695258"/>
              <a:gd name="connsiteY0" fmla="*/ 55655 h 470576"/>
              <a:gd name="connsiteX1" fmla="*/ 142446 w 695258"/>
              <a:gd name="connsiteY1" fmla="*/ 20860 h 470576"/>
              <a:gd name="connsiteX2" fmla="*/ 319763 w 695258"/>
              <a:gd name="connsiteY2" fmla="*/ 0 h 470576"/>
              <a:gd name="connsiteX3" fmla="*/ 486650 w 695258"/>
              <a:gd name="connsiteY3" fmla="*/ 10430 h 470576"/>
              <a:gd name="connsiteX4" fmla="*/ 611815 w 695258"/>
              <a:gd name="connsiteY4" fmla="*/ 41721 h 470576"/>
              <a:gd name="connsiteX5" fmla="*/ 695258 w 695258"/>
              <a:gd name="connsiteY5" fmla="*/ 66059 h 470576"/>
              <a:gd name="connsiteX6" fmla="*/ 650060 w 695258"/>
              <a:gd name="connsiteY6" fmla="*/ 152979 h 470576"/>
              <a:gd name="connsiteX7" fmla="*/ 594431 w 695258"/>
              <a:gd name="connsiteY7" fmla="*/ 246853 h 470576"/>
              <a:gd name="connsiteX8" fmla="*/ 529531 w 695258"/>
              <a:gd name="connsiteY8" fmla="*/ 331101 h 470576"/>
              <a:gd name="connsiteX9" fmla="*/ 442613 w 695258"/>
              <a:gd name="connsiteY9" fmla="*/ 407994 h 470576"/>
              <a:gd name="connsiteX10" fmla="*/ 356849 w 695258"/>
              <a:gd name="connsiteY10" fmla="*/ 470576 h 470576"/>
              <a:gd name="connsiteX11" fmla="*/ 294407 w 695258"/>
              <a:gd name="connsiteY11" fmla="*/ 435861 h 470576"/>
              <a:gd name="connsiteX12" fmla="*/ 236356 w 695258"/>
              <a:gd name="connsiteY12" fmla="*/ 387534 h 470576"/>
              <a:gd name="connsiteX13" fmla="*/ 177903 w 695258"/>
              <a:gd name="connsiteY13" fmla="*/ 328858 h 470576"/>
              <a:gd name="connsiteX14" fmla="*/ 117600 w 695258"/>
              <a:gd name="connsiteY14" fmla="*/ 259347 h 470576"/>
              <a:gd name="connsiteX15" fmla="*/ 64323 w 695258"/>
              <a:gd name="connsiteY15" fmla="*/ 185905 h 470576"/>
              <a:gd name="connsiteX16" fmla="*/ 0 w 695258"/>
              <a:gd name="connsiteY16" fmla="*/ 55655 h 470576"/>
              <a:gd name="connsiteX0" fmla="*/ 0 w 695258"/>
              <a:gd name="connsiteY0" fmla="*/ 55655 h 470576"/>
              <a:gd name="connsiteX1" fmla="*/ 142446 w 695258"/>
              <a:gd name="connsiteY1" fmla="*/ 20860 h 470576"/>
              <a:gd name="connsiteX2" fmla="*/ 319763 w 695258"/>
              <a:gd name="connsiteY2" fmla="*/ 0 h 470576"/>
              <a:gd name="connsiteX3" fmla="*/ 486650 w 695258"/>
              <a:gd name="connsiteY3" fmla="*/ 10430 h 470576"/>
              <a:gd name="connsiteX4" fmla="*/ 611815 w 695258"/>
              <a:gd name="connsiteY4" fmla="*/ 41721 h 470576"/>
              <a:gd name="connsiteX5" fmla="*/ 695258 w 695258"/>
              <a:gd name="connsiteY5" fmla="*/ 66059 h 470576"/>
              <a:gd name="connsiteX6" fmla="*/ 650060 w 695258"/>
              <a:gd name="connsiteY6" fmla="*/ 152979 h 470576"/>
              <a:gd name="connsiteX7" fmla="*/ 606603 w 695258"/>
              <a:gd name="connsiteY7" fmla="*/ 258490 h 470576"/>
              <a:gd name="connsiteX8" fmla="*/ 529531 w 695258"/>
              <a:gd name="connsiteY8" fmla="*/ 331101 h 470576"/>
              <a:gd name="connsiteX9" fmla="*/ 442613 w 695258"/>
              <a:gd name="connsiteY9" fmla="*/ 407994 h 470576"/>
              <a:gd name="connsiteX10" fmla="*/ 356849 w 695258"/>
              <a:gd name="connsiteY10" fmla="*/ 470576 h 470576"/>
              <a:gd name="connsiteX11" fmla="*/ 294407 w 695258"/>
              <a:gd name="connsiteY11" fmla="*/ 435861 h 470576"/>
              <a:gd name="connsiteX12" fmla="*/ 236356 w 695258"/>
              <a:gd name="connsiteY12" fmla="*/ 387534 h 470576"/>
              <a:gd name="connsiteX13" fmla="*/ 177903 w 695258"/>
              <a:gd name="connsiteY13" fmla="*/ 328858 h 470576"/>
              <a:gd name="connsiteX14" fmla="*/ 117600 w 695258"/>
              <a:gd name="connsiteY14" fmla="*/ 259347 h 470576"/>
              <a:gd name="connsiteX15" fmla="*/ 64323 w 695258"/>
              <a:gd name="connsiteY15" fmla="*/ 185905 h 470576"/>
              <a:gd name="connsiteX16" fmla="*/ 0 w 695258"/>
              <a:gd name="connsiteY16" fmla="*/ 55655 h 470576"/>
              <a:gd name="connsiteX0" fmla="*/ 0 w 695258"/>
              <a:gd name="connsiteY0" fmla="*/ 55655 h 470576"/>
              <a:gd name="connsiteX1" fmla="*/ 142446 w 695258"/>
              <a:gd name="connsiteY1" fmla="*/ 20860 h 470576"/>
              <a:gd name="connsiteX2" fmla="*/ 319763 w 695258"/>
              <a:gd name="connsiteY2" fmla="*/ 0 h 470576"/>
              <a:gd name="connsiteX3" fmla="*/ 486650 w 695258"/>
              <a:gd name="connsiteY3" fmla="*/ 10430 h 470576"/>
              <a:gd name="connsiteX4" fmla="*/ 611815 w 695258"/>
              <a:gd name="connsiteY4" fmla="*/ 41721 h 470576"/>
              <a:gd name="connsiteX5" fmla="*/ 695258 w 695258"/>
              <a:gd name="connsiteY5" fmla="*/ 66059 h 470576"/>
              <a:gd name="connsiteX6" fmla="*/ 658174 w 695258"/>
              <a:gd name="connsiteY6" fmla="*/ 164617 h 470576"/>
              <a:gd name="connsiteX7" fmla="*/ 606603 w 695258"/>
              <a:gd name="connsiteY7" fmla="*/ 258490 h 470576"/>
              <a:gd name="connsiteX8" fmla="*/ 529531 w 695258"/>
              <a:gd name="connsiteY8" fmla="*/ 331101 h 470576"/>
              <a:gd name="connsiteX9" fmla="*/ 442613 w 695258"/>
              <a:gd name="connsiteY9" fmla="*/ 407994 h 470576"/>
              <a:gd name="connsiteX10" fmla="*/ 356849 w 695258"/>
              <a:gd name="connsiteY10" fmla="*/ 470576 h 470576"/>
              <a:gd name="connsiteX11" fmla="*/ 294407 w 695258"/>
              <a:gd name="connsiteY11" fmla="*/ 435861 h 470576"/>
              <a:gd name="connsiteX12" fmla="*/ 236356 w 695258"/>
              <a:gd name="connsiteY12" fmla="*/ 387534 h 470576"/>
              <a:gd name="connsiteX13" fmla="*/ 177903 w 695258"/>
              <a:gd name="connsiteY13" fmla="*/ 328858 h 470576"/>
              <a:gd name="connsiteX14" fmla="*/ 117600 w 695258"/>
              <a:gd name="connsiteY14" fmla="*/ 259347 h 470576"/>
              <a:gd name="connsiteX15" fmla="*/ 64323 w 695258"/>
              <a:gd name="connsiteY15" fmla="*/ 185905 h 470576"/>
              <a:gd name="connsiteX16" fmla="*/ 0 w 695258"/>
              <a:gd name="connsiteY16" fmla="*/ 55655 h 470576"/>
              <a:gd name="connsiteX0" fmla="*/ 0 w 727714"/>
              <a:gd name="connsiteY0" fmla="*/ 55655 h 470576"/>
              <a:gd name="connsiteX1" fmla="*/ 142446 w 727714"/>
              <a:gd name="connsiteY1" fmla="*/ 20860 h 470576"/>
              <a:gd name="connsiteX2" fmla="*/ 319763 w 727714"/>
              <a:gd name="connsiteY2" fmla="*/ 0 h 470576"/>
              <a:gd name="connsiteX3" fmla="*/ 486650 w 727714"/>
              <a:gd name="connsiteY3" fmla="*/ 10430 h 470576"/>
              <a:gd name="connsiteX4" fmla="*/ 611815 w 727714"/>
              <a:gd name="connsiteY4" fmla="*/ 41721 h 470576"/>
              <a:gd name="connsiteX5" fmla="*/ 727714 w 727714"/>
              <a:gd name="connsiteY5" fmla="*/ 66059 h 470576"/>
              <a:gd name="connsiteX6" fmla="*/ 658174 w 727714"/>
              <a:gd name="connsiteY6" fmla="*/ 164617 h 470576"/>
              <a:gd name="connsiteX7" fmla="*/ 606603 w 727714"/>
              <a:gd name="connsiteY7" fmla="*/ 258490 h 470576"/>
              <a:gd name="connsiteX8" fmla="*/ 529531 w 727714"/>
              <a:gd name="connsiteY8" fmla="*/ 331101 h 470576"/>
              <a:gd name="connsiteX9" fmla="*/ 442613 w 727714"/>
              <a:gd name="connsiteY9" fmla="*/ 407994 h 470576"/>
              <a:gd name="connsiteX10" fmla="*/ 356849 w 727714"/>
              <a:gd name="connsiteY10" fmla="*/ 470576 h 470576"/>
              <a:gd name="connsiteX11" fmla="*/ 294407 w 727714"/>
              <a:gd name="connsiteY11" fmla="*/ 435861 h 470576"/>
              <a:gd name="connsiteX12" fmla="*/ 236356 w 727714"/>
              <a:gd name="connsiteY12" fmla="*/ 387534 h 470576"/>
              <a:gd name="connsiteX13" fmla="*/ 177903 w 727714"/>
              <a:gd name="connsiteY13" fmla="*/ 328858 h 470576"/>
              <a:gd name="connsiteX14" fmla="*/ 117600 w 727714"/>
              <a:gd name="connsiteY14" fmla="*/ 259347 h 470576"/>
              <a:gd name="connsiteX15" fmla="*/ 64323 w 727714"/>
              <a:gd name="connsiteY15" fmla="*/ 185905 h 470576"/>
              <a:gd name="connsiteX16" fmla="*/ 0 w 727714"/>
              <a:gd name="connsiteY16" fmla="*/ 55655 h 470576"/>
              <a:gd name="connsiteX0" fmla="*/ 0 w 727714"/>
              <a:gd name="connsiteY0" fmla="*/ 55655 h 470576"/>
              <a:gd name="connsiteX1" fmla="*/ 142446 w 727714"/>
              <a:gd name="connsiteY1" fmla="*/ 20860 h 470576"/>
              <a:gd name="connsiteX2" fmla="*/ 319763 w 727714"/>
              <a:gd name="connsiteY2" fmla="*/ 0 h 470576"/>
              <a:gd name="connsiteX3" fmla="*/ 486650 w 727714"/>
              <a:gd name="connsiteY3" fmla="*/ 10430 h 470576"/>
              <a:gd name="connsiteX4" fmla="*/ 615873 w 727714"/>
              <a:gd name="connsiteY4" fmla="*/ 33962 h 470576"/>
              <a:gd name="connsiteX5" fmla="*/ 727714 w 727714"/>
              <a:gd name="connsiteY5" fmla="*/ 66059 h 470576"/>
              <a:gd name="connsiteX6" fmla="*/ 658174 w 727714"/>
              <a:gd name="connsiteY6" fmla="*/ 164617 h 470576"/>
              <a:gd name="connsiteX7" fmla="*/ 606603 w 727714"/>
              <a:gd name="connsiteY7" fmla="*/ 258490 h 470576"/>
              <a:gd name="connsiteX8" fmla="*/ 529531 w 727714"/>
              <a:gd name="connsiteY8" fmla="*/ 331101 h 470576"/>
              <a:gd name="connsiteX9" fmla="*/ 442613 w 727714"/>
              <a:gd name="connsiteY9" fmla="*/ 407994 h 470576"/>
              <a:gd name="connsiteX10" fmla="*/ 356849 w 727714"/>
              <a:gd name="connsiteY10" fmla="*/ 470576 h 470576"/>
              <a:gd name="connsiteX11" fmla="*/ 294407 w 727714"/>
              <a:gd name="connsiteY11" fmla="*/ 435861 h 470576"/>
              <a:gd name="connsiteX12" fmla="*/ 236356 w 727714"/>
              <a:gd name="connsiteY12" fmla="*/ 387534 h 470576"/>
              <a:gd name="connsiteX13" fmla="*/ 177903 w 727714"/>
              <a:gd name="connsiteY13" fmla="*/ 328858 h 470576"/>
              <a:gd name="connsiteX14" fmla="*/ 117600 w 727714"/>
              <a:gd name="connsiteY14" fmla="*/ 259347 h 470576"/>
              <a:gd name="connsiteX15" fmla="*/ 64323 w 727714"/>
              <a:gd name="connsiteY15" fmla="*/ 185905 h 470576"/>
              <a:gd name="connsiteX16" fmla="*/ 0 w 727714"/>
              <a:gd name="connsiteY16" fmla="*/ 55655 h 470576"/>
              <a:gd name="connsiteX0" fmla="*/ 0 w 727714"/>
              <a:gd name="connsiteY0" fmla="*/ 55655 h 470576"/>
              <a:gd name="connsiteX1" fmla="*/ 142446 w 727714"/>
              <a:gd name="connsiteY1" fmla="*/ 20860 h 470576"/>
              <a:gd name="connsiteX2" fmla="*/ 319763 w 727714"/>
              <a:gd name="connsiteY2" fmla="*/ 0 h 470576"/>
              <a:gd name="connsiteX3" fmla="*/ 486650 w 727714"/>
              <a:gd name="connsiteY3" fmla="*/ 2672 h 470576"/>
              <a:gd name="connsiteX4" fmla="*/ 615873 w 727714"/>
              <a:gd name="connsiteY4" fmla="*/ 33962 h 470576"/>
              <a:gd name="connsiteX5" fmla="*/ 727714 w 727714"/>
              <a:gd name="connsiteY5" fmla="*/ 66059 h 470576"/>
              <a:gd name="connsiteX6" fmla="*/ 658174 w 727714"/>
              <a:gd name="connsiteY6" fmla="*/ 164617 h 470576"/>
              <a:gd name="connsiteX7" fmla="*/ 606603 w 727714"/>
              <a:gd name="connsiteY7" fmla="*/ 258490 h 470576"/>
              <a:gd name="connsiteX8" fmla="*/ 529531 w 727714"/>
              <a:gd name="connsiteY8" fmla="*/ 331101 h 470576"/>
              <a:gd name="connsiteX9" fmla="*/ 442613 w 727714"/>
              <a:gd name="connsiteY9" fmla="*/ 407994 h 470576"/>
              <a:gd name="connsiteX10" fmla="*/ 356849 w 727714"/>
              <a:gd name="connsiteY10" fmla="*/ 470576 h 470576"/>
              <a:gd name="connsiteX11" fmla="*/ 294407 w 727714"/>
              <a:gd name="connsiteY11" fmla="*/ 435861 h 470576"/>
              <a:gd name="connsiteX12" fmla="*/ 236356 w 727714"/>
              <a:gd name="connsiteY12" fmla="*/ 387534 h 470576"/>
              <a:gd name="connsiteX13" fmla="*/ 177903 w 727714"/>
              <a:gd name="connsiteY13" fmla="*/ 328858 h 470576"/>
              <a:gd name="connsiteX14" fmla="*/ 117600 w 727714"/>
              <a:gd name="connsiteY14" fmla="*/ 259347 h 470576"/>
              <a:gd name="connsiteX15" fmla="*/ 64323 w 727714"/>
              <a:gd name="connsiteY15" fmla="*/ 185905 h 470576"/>
              <a:gd name="connsiteX16" fmla="*/ 0 w 727714"/>
              <a:gd name="connsiteY16" fmla="*/ 55655 h 470576"/>
              <a:gd name="connsiteX0" fmla="*/ 0 w 727714"/>
              <a:gd name="connsiteY0" fmla="*/ 59534 h 474455"/>
              <a:gd name="connsiteX1" fmla="*/ 142446 w 727714"/>
              <a:gd name="connsiteY1" fmla="*/ 24739 h 474455"/>
              <a:gd name="connsiteX2" fmla="*/ 319763 w 727714"/>
              <a:gd name="connsiteY2" fmla="*/ 0 h 474455"/>
              <a:gd name="connsiteX3" fmla="*/ 486650 w 727714"/>
              <a:gd name="connsiteY3" fmla="*/ 6551 h 474455"/>
              <a:gd name="connsiteX4" fmla="*/ 615873 w 727714"/>
              <a:gd name="connsiteY4" fmla="*/ 37841 h 474455"/>
              <a:gd name="connsiteX5" fmla="*/ 727714 w 727714"/>
              <a:gd name="connsiteY5" fmla="*/ 69938 h 474455"/>
              <a:gd name="connsiteX6" fmla="*/ 658174 w 727714"/>
              <a:gd name="connsiteY6" fmla="*/ 168496 h 474455"/>
              <a:gd name="connsiteX7" fmla="*/ 606603 w 727714"/>
              <a:gd name="connsiteY7" fmla="*/ 262369 h 474455"/>
              <a:gd name="connsiteX8" fmla="*/ 529531 w 727714"/>
              <a:gd name="connsiteY8" fmla="*/ 334980 h 474455"/>
              <a:gd name="connsiteX9" fmla="*/ 442613 w 727714"/>
              <a:gd name="connsiteY9" fmla="*/ 411873 h 474455"/>
              <a:gd name="connsiteX10" fmla="*/ 356849 w 727714"/>
              <a:gd name="connsiteY10" fmla="*/ 474455 h 474455"/>
              <a:gd name="connsiteX11" fmla="*/ 294407 w 727714"/>
              <a:gd name="connsiteY11" fmla="*/ 439740 h 474455"/>
              <a:gd name="connsiteX12" fmla="*/ 236356 w 727714"/>
              <a:gd name="connsiteY12" fmla="*/ 391413 h 474455"/>
              <a:gd name="connsiteX13" fmla="*/ 177903 w 727714"/>
              <a:gd name="connsiteY13" fmla="*/ 332737 h 474455"/>
              <a:gd name="connsiteX14" fmla="*/ 117600 w 727714"/>
              <a:gd name="connsiteY14" fmla="*/ 263226 h 474455"/>
              <a:gd name="connsiteX15" fmla="*/ 64323 w 727714"/>
              <a:gd name="connsiteY15" fmla="*/ 189784 h 474455"/>
              <a:gd name="connsiteX16" fmla="*/ 0 w 727714"/>
              <a:gd name="connsiteY16" fmla="*/ 59534 h 474455"/>
              <a:gd name="connsiteX0" fmla="*/ 0 w 727714"/>
              <a:gd name="connsiteY0" fmla="*/ 59534 h 474455"/>
              <a:gd name="connsiteX1" fmla="*/ 142446 w 727714"/>
              <a:gd name="connsiteY1" fmla="*/ 24739 h 474455"/>
              <a:gd name="connsiteX2" fmla="*/ 319763 w 727714"/>
              <a:gd name="connsiteY2" fmla="*/ 0 h 474455"/>
              <a:gd name="connsiteX3" fmla="*/ 486650 w 727714"/>
              <a:gd name="connsiteY3" fmla="*/ 6551 h 474455"/>
              <a:gd name="connsiteX4" fmla="*/ 615873 w 727714"/>
              <a:gd name="connsiteY4" fmla="*/ 37841 h 474455"/>
              <a:gd name="connsiteX5" fmla="*/ 727714 w 727714"/>
              <a:gd name="connsiteY5" fmla="*/ 69938 h 474455"/>
              <a:gd name="connsiteX6" fmla="*/ 658174 w 727714"/>
              <a:gd name="connsiteY6" fmla="*/ 168496 h 474455"/>
              <a:gd name="connsiteX7" fmla="*/ 598490 w 727714"/>
              <a:gd name="connsiteY7" fmla="*/ 254611 h 474455"/>
              <a:gd name="connsiteX8" fmla="*/ 529531 w 727714"/>
              <a:gd name="connsiteY8" fmla="*/ 334980 h 474455"/>
              <a:gd name="connsiteX9" fmla="*/ 442613 w 727714"/>
              <a:gd name="connsiteY9" fmla="*/ 411873 h 474455"/>
              <a:gd name="connsiteX10" fmla="*/ 356849 w 727714"/>
              <a:gd name="connsiteY10" fmla="*/ 474455 h 474455"/>
              <a:gd name="connsiteX11" fmla="*/ 294407 w 727714"/>
              <a:gd name="connsiteY11" fmla="*/ 439740 h 474455"/>
              <a:gd name="connsiteX12" fmla="*/ 236356 w 727714"/>
              <a:gd name="connsiteY12" fmla="*/ 391413 h 474455"/>
              <a:gd name="connsiteX13" fmla="*/ 177903 w 727714"/>
              <a:gd name="connsiteY13" fmla="*/ 332737 h 474455"/>
              <a:gd name="connsiteX14" fmla="*/ 117600 w 727714"/>
              <a:gd name="connsiteY14" fmla="*/ 263226 h 474455"/>
              <a:gd name="connsiteX15" fmla="*/ 64323 w 727714"/>
              <a:gd name="connsiteY15" fmla="*/ 189784 h 474455"/>
              <a:gd name="connsiteX16" fmla="*/ 0 w 727714"/>
              <a:gd name="connsiteY16" fmla="*/ 59534 h 474455"/>
              <a:gd name="connsiteX0" fmla="*/ 0 w 727714"/>
              <a:gd name="connsiteY0" fmla="*/ 59534 h 474455"/>
              <a:gd name="connsiteX1" fmla="*/ 142446 w 727714"/>
              <a:gd name="connsiteY1" fmla="*/ 24739 h 474455"/>
              <a:gd name="connsiteX2" fmla="*/ 319763 w 727714"/>
              <a:gd name="connsiteY2" fmla="*/ 0 h 474455"/>
              <a:gd name="connsiteX3" fmla="*/ 486650 w 727714"/>
              <a:gd name="connsiteY3" fmla="*/ 6551 h 474455"/>
              <a:gd name="connsiteX4" fmla="*/ 615873 w 727714"/>
              <a:gd name="connsiteY4" fmla="*/ 37841 h 474455"/>
              <a:gd name="connsiteX5" fmla="*/ 727714 w 727714"/>
              <a:gd name="connsiteY5" fmla="*/ 69938 h 474455"/>
              <a:gd name="connsiteX6" fmla="*/ 658174 w 727714"/>
              <a:gd name="connsiteY6" fmla="*/ 168496 h 474455"/>
              <a:gd name="connsiteX7" fmla="*/ 598490 w 727714"/>
              <a:gd name="connsiteY7" fmla="*/ 254611 h 474455"/>
              <a:gd name="connsiteX8" fmla="*/ 545758 w 727714"/>
              <a:gd name="connsiteY8" fmla="*/ 334980 h 474455"/>
              <a:gd name="connsiteX9" fmla="*/ 442613 w 727714"/>
              <a:gd name="connsiteY9" fmla="*/ 411873 h 474455"/>
              <a:gd name="connsiteX10" fmla="*/ 356849 w 727714"/>
              <a:gd name="connsiteY10" fmla="*/ 474455 h 474455"/>
              <a:gd name="connsiteX11" fmla="*/ 294407 w 727714"/>
              <a:gd name="connsiteY11" fmla="*/ 439740 h 474455"/>
              <a:gd name="connsiteX12" fmla="*/ 236356 w 727714"/>
              <a:gd name="connsiteY12" fmla="*/ 391413 h 474455"/>
              <a:gd name="connsiteX13" fmla="*/ 177903 w 727714"/>
              <a:gd name="connsiteY13" fmla="*/ 332737 h 474455"/>
              <a:gd name="connsiteX14" fmla="*/ 117600 w 727714"/>
              <a:gd name="connsiteY14" fmla="*/ 263226 h 474455"/>
              <a:gd name="connsiteX15" fmla="*/ 64323 w 727714"/>
              <a:gd name="connsiteY15" fmla="*/ 189784 h 474455"/>
              <a:gd name="connsiteX16" fmla="*/ 0 w 727714"/>
              <a:gd name="connsiteY16" fmla="*/ 59534 h 474455"/>
              <a:gd name="connsiteX0" fmla="*/ 0 w 727714"/>
              <a:gd name="connsiteY0" fmla="*/ 59534 h 474455"/>
              <a:gd name="connsiteX1" fmla="*/ 142446 w 727714"/>
              <a:gd name="connsiteY1" fmla="*/ 24739 h 474455"/>
              <a:gd name="connsiteX2" fmla="*/ 319763 w 727714"/>
              <a:gd name="connsiteY2" fmla="*/ 0 h 474455"/>
              <a:gd name="connsiteX3" fmla="*/ 486650 w 727714"/>
              <a:gd name="connsiteY3" fmla="*/ 6551 h 474455"/>
              <a:gd name="connsiteX4" fmla="*/ 615873 w 727714"/>
              <a:gd name="connsiteY4" fmla="*/ 37841 h 474455"/>
              <a:gd name="connsiteX5" fmla="*/ 727714 w 727714"/>
              <a:gd name="connsiteY5" fmla="*/ 69938 h 474455"/>
              <a:gd name="connsiteX6" fmla="*/ 658174 w 727714"/>
              <a:gd name="connsiteY6" fmla="*/ 168496 h 474455"/>
              <a:gd name="connsiteX7" fmla="*/ 614717 w 727714"/>
              <a:gd name="connsiteY7" fmla="*/ 258490 h 474455"/>
              <a:gd name="connsiteX8" fmla="*/ 545758 w 727714"/>
              <a:gd name="connsiteY8" fmla="*/ 334980 h 474455"/>
              <a:gd name="connsiteX9" fmla="*/ 442613 w 727714"/>
              <a:gd name="connsiteY9" fmla="*/ 411873 h 474455"/>
              <a:gd name="connsiteX10" fmla="*/ 356849 w 727714"/>
              <a:gd name="connsiteY10" fmla="*/ 474455 h 474455"/>
              <a:gd name="connsiteX11" fmla="*/ 294407 w 727714"/>
              <a:gd name="connsiteY11" fmla="*/ 439740 h 474455"/>
              <a:gd name="connsiteX12" fmla="*/ 236356 w 727714"/>
              <a:gd name="connsiteY12" fmla="*/ 391413 h 474455"/>
              <a:gd name="connsiteX13" fmla="*/ 177903 w 727714"/>
              <a:gd name="connsiteY13" fmla="*/ 332737 h 474455"/>
              <a:gd name="connsiteX14" fmla="*/ 117600 w 727714"/>
              <a:gd name="connsiteY14" fmla="*/ 263226 h 474455"/>
              <a:gd name="connsiteX15" fmla="*/ 64323 w 727714"/>
              <a:gd name="connsiteY15" fmla="*/ 189784 h 474455"/>
              <a:gd name="connsiteX16" fmla="*/ 0 w 727714"/>
              <a:gd name="connsiteY16" fmla="*/ 59534 h 474455"/>
              <a:gd name="connsiteX0" fmla="*/ 0 w 727714"/>
              <a:gd name="connsiteY0" fmla="*/ 59534 h 474455"/>
              <a:gd name="connsiteX1" fmla="*/ 142446 w 727714"/>
              <a:gd name="connsiteY1" fmla="*/ 24739 h 474455"/>
              <a:gd name="connsiteX2" fmla="*/ 319763 w 727714"/>
              <a:gd name="connsiteY2" fmla="*/ 0 h 474455"/>
              <a:gd name="connsiteX3" fmla="*/ 486650 w 727714"/>
              <a:gd name="connsiteY3" fmla="*/ 6551 h 474455"/>
              <a:gd name="connsiteX4" fmla="*/ 615873 w 727714"/>
              <a:gd name="connsiteY4" fmla="*/ 37841 h 474455"/>
              <a:gd name="connsiteX5" fmla="*/ 727714 w 727714"/>
              <a:gd name="connsiteY5" fmla="*/ 69938 h 474455"/>
              <a:gd name="connsiteX6" fmla="*/ 674402 w 727714"/>
              <a:gd name="connsiteY6" fmla="*/ 172375 h 474455"/>
              <a:gd name="connsiteX7" fmla="*/ 614717 w 727714"/>
              <a:gd name="connsiteY7" fmla="*/ 258490 h 474455"/>
              <a:gd name="connsiteX8" fmla="*/ 545758 w 727714"/>
              <a:gd name="connsiteY8" fmla="*/ 334980 h 474455"/>
              <a:gd name="connsiteX9" fmla="*/ 442613 w 727714"/>
              <a:gd name="connsiteY9" fmla="*/ 411873 h 474455"/>
              <a:gd name="connsiteX10" fmla="*/ 356849 w 727714"/>
              <a:gd name="connsiteY10" fmla="*/ 474455 h 474455"/>
              <a:gd name="connsiteX11" fmla="*/ 294407 w 727714"/>
              <a:gd name="connsiteY11" fmla="*/ 439740 h 474455"/>
              <a:gd name="connsiteX12" fmla="*/ 236356 w 727714"/>
              <a:gd name="connsiteY12" fmla="*/ 391413 h 474455"/>
              <a:gd name="connsiteX13" fmla="*/ 177903 w 727714"/>
              <a:gd name="connsiteY13" fmla="*/ 332737 h 474455"/>
              <a:gd name="connsiteX14" fmla="*/ 117600 w 727714"/>
              <a:gd name="connsiteY14" fmla="*/ 263226 h 474455"/>
              <a:gd name="connsiteX15" fmla="*/ 64323 w 727714"/>
              <a:gd name="connsiteY15" fmla="*/ 189784 h 474455"/>
              <a:gd name="connsiteX16" fmla="*/ 0 w 727714"/>
              <a:gd name="connsiteY16" fmla="*/ 59534 h 474455"/>
              <a:gd name="connsiteX0" fmla="*/ 0 w 727714"/>
              <a:gd name="connsiteY0" fmla="*/ 59534 h 474455"/>
              <a:gd name="connsiteX1" fmla="*/ 142446 w 727714"/>
              <a:gd name="connsiteY1" fmla="*/ 24739 h 474455"/>
              <a:gd name="connsiteX2" fmla="*/ 319763 w 727714"/>
              <a:gd name="connsiteY2" fmla="*/ 0 h 474455"/>
              <a:gd name="connsiteX3" fmla="*/ 486650 w 727714"/>
              <a:gd name="connsiteY3" fmla="*/ 6551 h 474455"/>
              <a:gd name="connsiteX4" fmla="*/ 615873 w 727714"/>
              <a:gd name="connsiteY4" fmla="*/ 37841 h 474455"/>
              <a:gd name="connsiteX5" fmla="*/ 727714 w 727714"/>
              <a:gd name="connsiteY5" fmla="*/ 69938 h 474455"/>
              <a:gd name="connsiteX6" fmla="*/ 674402 w 727714"/>
              <a:gd name="connsiteY6" fmla="*/ 172375 h 474455"/>
              <a:gd name="connsiteX7" fmla="*/ 614717 w 727714"/>
              <a:gd name="connsiteY7" fmla="*/ 258490 h 474455"/>
              <a:gd name="connsiteX8" fmla="*/ 545758 w 727714"/>
              <a:gd name="connsiteY8" fmla="*/ 334980 h 474455"/>
              <a:gd name="connsiteX9" fmla="*/ 446671 w 727714"/>
              <a:gd name="connsiteY9" fmla="*/ 419631 h 474455"/>
              <a:gd name="connsiteX10" fmla="*/ 356849 w 727714"/>
              <a:gd name="connsiteY10" fmla="*/ 474455 h 474455"/>
              <a:gd name="connsiteX11" fmla="*/ 294407 w 727714"/>
              <a:gd name="connsiteY11" fmla="*/ 439740 h 474455"/>
              <a:gd name="connsiteX12" fmla="*/ 236356 w 727714"/>
              <a:gd name="connsiteY12" fmla="*/ 391413 h 474455"/>
              <a:gd name="connsiteX13" fmla="*/ 177903 w 727714"/>
              <a:gd name="connsiteY13" fmla="*/ 332737 h 474455"/>
              <a:gd name="connsiteX14" fmla="*/ 117600 w 727714"/>
              <a:gd name="connsiteY14" fmla="*/ 263226 h 474455"/>
              <a:gd name="connsiteX15" fmla="*/ 64323 w 727714"/>
              <a:gd name="connsiteY15" fmla="*/ 189784 h 474455"/>
              <a:gd name="connsiteX16" fmla="*/ 0 w 727714"/>
              <a:gd name="connsiteY16" fmla="*/ 59534 h 474455"/>
              <a:gd name="connsiteX0" fmla="*/ 0 w 727714"/>
              <a:gd name="connsiteY0" fmla="*/ 59534 h 474455"/>
              <a:gd name="connsiteX1" fmla="*/ 142446 w 727714"/>
              <a:gd name="connsiteY1" fmla="*/ 24739 h 474455"/>
              <a:gd name="connsiteX2" fmla="*/ 319763 w 727714"/>
              <a:gd name="connsiteY2" fmla="*/ 0 h 474455"/>
              <a:gd name="connsiteX3" fmla="*/ 486650 w 727714"/>
              <a:gd name="connsiteY3" fmla="*/ 6551 h 474455"/>
              <a:gd name="connsiteX4" fmla="*/ 615873 w 727714"/>
              <a:gd name="connsiteY4" fmla="*/ 37841 h 474455"/>
              <a:gd name="connsiteX5" fmla="*/ 727714 w 727714"/>
              <a:gd name="connsiteY5" fmla="*/ 69938 h 474455"/>
              <a:gd name="connsiteX6" fmla="*/ 674402 w 727714"/>
              <a:gd name="connsiteY6" fmla="*/ 172375 h 474455"/>
              <a:gd name="connsiteX7" fmla="*/ 614717 w 727714"/>
              <a:gd name="connsiteY7" fmla="*/ 258490 h 474455"/>
              <a:gd name="connsiteX8" fmla="*/ 545758 w 727714"/>
              <a:gd name="connsiteY8" fmla="*/ 334980 h 474455"/>
              <a:gd name="connsiteX9" fmla="*/ 442614 w 727714"/>
              <a:gd name="connsiteY9" fmla="*/ 427389 h 474455"/>
              <a:gd name="connsiteX10" fmla="*/ 356849 w 727714"/>
              <a:gd name="connsiteY10" fmla="*/ 474455 h 474455"/>
              <a:gd name="connsiteX11" fmla="*/ 294407 w 727714"/>
              <a:gd name="connsiteY11" fmla="*/ 439740 h 474455"/>
              <a:gd name="connsiteX12" fmla="*/ 236356 w 727714"/>
              <a:gd name="connsiteY12" fmla="*/ 391413 h 474455"/>
              <a:gd name="connsiteX13" fmla="*/ 177903 w 727714"/>
              <a:gd name="connsiteY13" fmla="*/ 332737 h 474455"/>
              <a:gd name="connsiteX14" fmla="*/ 117600 w 727714"/>
              <a:gd name="connsiteY14" fmla="*/ 263226 h 474455"/>
              <a:gd name="connsiteX15" fmla="*/ 64323 w 727714"/>
              <a:gd name="connsiteY15" fmla="*/ 189784 h 474455"/>
              <a:gd name="connsiteX16" fmla="*/ 0 w 727714"/>
              <a:gd name="connsiteY16" fmla="*/ 59534 h 4744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727714" h="474455">
                <a:moveTo>
                  <a:pt x="0" y="59534"/>
                </a:moveTo>
                <a:lnTo>
                  <a:pt x="142446" y="24739"/>
                </a:lnTo>
                <a:lnTo>
                  <a:pt x="319763" y="0"/>
                </a:lnTo>
                <a:lnTo>
                  <a:pt x="486650" y="6551"/>
                </a:lnTo>
                <a:lnTo>
                  <a:pt x="615873" y="37841"/>
                </a:lnTo>
                <a:lnTo>
                  <a:pt x="727714" y="69938"/>
                </a:lnTo>
                <a:lnTo>
                  <a:pt x="674402" y="172375"/>
                </a:lnTo>
                <a:lnTo>
                  <a:pt x="614717" y="258490"/>
                </a:lnTo>
                <a:lnTo>
                  <a:pt x="545758" y="334980"/>
                </a:lnTo>
                <a:lnTo>
                  <a:pt x="442614" y="427389"/>
                </a:lnTo>
                <a:lnTo>
                  <a:pt x="356849" y="474455"/>
                </a:lnTo>
                <a:lnTo>
                  <a:pt x="294407" y="439740"/>
                </a:lnTo>
                <a:lnTo>
                  <a:pt x="236356" y="391413"/>
                </a:lnTo>
                <a:lnTo>
                  <a:pt x="177903" y="332737"/>
                </a:lnTo>
                <a:lnTo>
                  <a:pt x="117600" y="263226"/>
                </a:lnTo>
                <a:lnTo>
                  <a:pt x="64323" y="189784"/>
                </a:lnTo>
                <a:lnTo>
                  <a:pt x="0" y="59534"/>
                </a:lnTo>
                <a:close/>
              </a:path>
            </a:pathLst>
          </a:custGeom>
          <a:solidFill>
            <a:srgbClr val="F9BC9A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Rectangle 16"/>
          <p:cNvSpPr/>
          <p:nvPr/>
        </p:nvSpPr>
        <p:spPr>
          <a:xfrm>
            <a:off x="0" y="-1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Try this!</a:t>
            </a:r>
          </a:p>
        </p:txBody>
      </p:sp>
      <p:sp>
        <p:nvSpPr>
          <p:cNvPr id="18" name="Text Box 67"/>
          <p:cNvSpPr txBox="1">
            <a:spLocks noChangeArrowheads="1"/>
          </p:cNvSpPr>
          <p:nvPr/>
        </p:nvSpPr>
        <p:spPr bwMode="auto">
          <a:xfrm>
            <a:off x="4969464" y="5076936"/>
            <a:ext cx="1140432" cy="8777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91440" rIns="91440" bIns="91440" anchor="t" anchorCtr="0" upright="1">
            <a:noAutofit/>
          </a:bodyPr>
          <a:lstStyle/>
          <a:p>
            <a:pPr algn="ctr">
              <a:spcAft>
                <a:spcPts val="0"/>
              </a:spcAft>
            </a:pPr>
            <a:r>
              <a:rPr lang="en-GB" sz="24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C</a:t>
            </a:r>
            <a:endParaRPr lang="en-GB" sz="2000" dirty="0">
              <a:effectLst/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484263" y="6013048"/>
            <a:ext cx="2072619" cy="572427"/>
          </a:xfrm>
          <a:prstGeom prst="rect">
            <a:avLst/>
          </a:prstGeom>
          <a:noFill/>
          <a:ln w="38100">
            <a:solidFill>
              <a:srgbClr val="F9BC9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TextBox 20"/>
          <p:cNvSpPr txBox="1"/>
          <p:nvPr/>
        </p:nvSpPr>
        <p:spPr>
          <a:xfrm>
            <a:off x="3544423" y="2137405"/>
            <a:ext cx="36260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b="1" dirty="0" smtClean="0">
                <a:latin typeface="Palace Script MT" panose="030303020206070C0B05" pitchFamily="66" charset="0"/>
              </a:rPr>
              <a:t>E</a:t>
            </a:r>
            <a:endParaRPr lang="en-GB" sz="3200" b="1" dirty="0">
              <a:latin typeface="Palace Script MT" panose="030303020206070C0B05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6026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3700" y="1358716"/>
            <a:ext cx="102412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Which choice describes the shaded region?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93700" y="6172484"/>
                <a:ext cx="1219200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a)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GB" sz="2400" b="0" i="0" smtClean="0">
                        <a:latin typeface="Arial" panose="020B0604020202020204" pitchFamily="34" charset="0"/>
                        <a:cs typeface="Arial" panose="020B0604020202020204" pitchFamily="34" charset="0"/>
                      </a:rPr>
                      <m:t>(</m:t>
                    </m:r>
                    <m:r>
                      <m:rPr>
                        <m:nor/>
                      </m:rPr>
                      <a:rPr lang="en-GB" sz="2400" b="0" i="0" smtClean="0">
                        <a:latin typeface="Arial" panose="020B0604020202020204" pitchFamily="34" charset="0"/>
                        <a:cs typeface="Arial" panose="020B0604020202020204" pitchFamily="34" charset="0"/>
                      </a:rPr>
                      <m:t>A</m:t>
                    </m:r>
                    <m:r>
                      <m:rPr>
                        <m:nor/>
                      </m:rPr>
                      <a:rPr lang="en-GB" sz="2400" b="0" i="0" smtClean="0">
                        <a:latin typeface="Arial" panose="020B0604020202020204" pitchFamily="34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∩</m:t>
                    </m:r>
                    <m:r>
                      <m:rPr>
                        <m:nor/>
                      </m:rPr>
                      <a:rPr lang="en-GB" sz="2400" b="0" i="0" smtClean="0">
                        <a:latin typeface="Arial" panose="020B0604020202020204" pitchFamily="34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B</m:t>
                    </m:r>
                    <m:r>
                      <m:rPr>
                        <m:nor/>
                      </m:rPr>
                      <a:rPr lang="en-GB" sz="2400" b="0" i="0" smtClean="0">
                        <a:latin typeface="Arial" panose="020B0604020202020204" pitchFamily="34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)∩</m:t>
                    </m:r>
                  </m:oMath>
                </a14:m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C		    b)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GB" sz="2400" i="0">
                        <a:latin typeface="Arial" panose="020B0604020202020204" pitchFamily="34" charset="0"/>
                        <a:cs typeface="Arial" panose="020B0604020202020204" pitchFamily="34" charset="0"/>
                      </a:rPr>
                      <m:t>(</m:t>
                    </m:r>
                    <m:r>
                      <m:rPr>
                        <m:nor/>
                      </m:rPr>
                      <a:rPr lang="en-GB" sz="2400" i="0">
                        <a:latin typeface="Arial" panose="020B0604020202020204" pitchFamily="34" charset="0"/>
                        <a:cs typeface="Arial" panose="020B0604020202020204" pitchFamily="34" charset="0"/>
                      </a:rPr>
                      <m:t>A</m:t>
                    </m:r>
                    <m:r>
                      <m:rPr>
                        <m:nor/>
                      </m:rPr>
                      <a:rPr lang="en-GB" sz="2400" i="0">
                        <a:latin typeface="Arial" panose="020B0604020202020204" pitchFamily="34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∪</m:t>
                    </m:r>
                    <m:r>
                      <m:rPr>
                        <m:nor/>
                      </m:rPr>
                      <a:rPr lang="en-GB" sz="2400" i="0">
                        <a:latin typeface="Arial" panose="020B0604020202020204" pitchFamily="34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B</m:t>
                    </m:r>
                    <m:r>
                      <m:rPr>
                        <m:nor/>
                      </m:rPr>
                      <a:rPr lang="en-GB" sz="2400" i="0">
                        <a:latin typeface="Arial" panose="020B0604020202020204" pitchFamily="34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)∪ </m:t>
                    </m:r>
                    <m:r>
                      <m:rPr>
                        <m:nor/>
                      </m:rPr>
                      <a:rPr lang="en-GB" sz="2400" b="0" i="0" smtClean="0">
                        <a:latin typeface="Arial" panose="020B0604020202020204" pitchFamily="34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C</m:t>
                    </m:r>
                    <m:r>
                      <a:rPr lang="en-GB" sz="2400" b="0" i="1" smtClean="0">
                        <a:latin typeface="Cambria Math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′</m:t>
                    </m:r>
                  </m:oMath>
                </a14:m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       c)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GB" sz="2400" b="0" i="0" smtClean="0">
                        <a:latin typeface="Arial" panose="020B0604020202020204" pitchFamily="34" charset="0"/>
                        <a:cs typeface="Arial" panose="020B0604020202020204" pitchFamily="34" charset="0"/>
                      </a:rPr>
                      <m:t>(</m:t>
                    </m:r>
                    <m:r>
                      <m:rPr>
                        <m:nor/>
                      </m:rPr>
                      <a:rPr lang="en-GB" sz="2400" i="0">
                        <a:latin typeface="Arial" panose="020B0604020202020204" pitchFamily="34" charset="0"/>
                        <a:cs typeface="Arial" panose="020B0604020202020204" pitchFamily="34" charset="0"/>
                      </a:rPr>
                      <m:t>A</m:t>
                    </m:r>
                    <m:r>
                      <m:rPr>
                        <m:nor/>
                      </m:rPr>
                      <a:rPr lang="en-GB" sz="2400" i="0">
                        <a:latin typeface="Arial" panose="020B0604020202020204" pitchFamily="34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∪</m:t>
                    </m:r>
                    <m:r>
                      <m:rPr>
                        <m:nor/>
                      </m:rPr>
                      <a:rPr lang="en-GB" sz="2400" i="0">
                        <a:latin typeface="Arial" panose="020B0604020202020204" pitchFamily="34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B</m:t>
                    </m:r>
                    <m:r>
                      <m:rPr>
                        <m:nor/>
                      </m:rPr>
                      <a:rPr lang="en-GB" sz="2400" i="0">
                        <a:latin typeface="Arial" panose="020B0604020202020204" pitchFamily="34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)∩</m:t>
                    </m:r>
                    <m:r>
                      <m:rPr>
                        <m:nor/>
                      </m:rPr>
                      <a:rPr lang="en-GB" sz="2400" i="0">
                        <a:latin typeface="Arial" panose="020B0604020202020204" pitchFamily="34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C</m:t>
                    </m:r>
                    <m:r>
                      <m:rPr>
                        <m:nor/>
                      </m:rPr>
                      <a:rPr lang="en-GB" sz="2400" i="0" smtClean="0">
                        <a:latin typeface="Arial" panose="020B0604020202020204" pitchFamily="34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′</m:t>
                    </m:r>
                  </m:oMath>
                </a14:m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		</a:t>
                </a:r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700" y="6172484"/>
                <a:ext cx="12192000" cy="461665"/>
              </a:xfrm>
              <a:prstGeom prst="rect">
                <a:avLst/>
              </a:prstGeom>
              <a:blipFill rotWithShape="1">
                <a:blip r:embed="rId3"/>
                <a:stretch>
                  <a:fillRect t="-9333" b="-32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" name="Group 1"/>
          <p:cNvGrpSpPr/>
          <p:nvPr/>
        </p:nvGrpSpPr>
        <p:grpSpPr>
          <a:xfrm>
            <a:off x="3724114" y="2260519"/>
            <a:ext cx="3983333" cy="3700258"/>
            <a:chOff x="3601074" y="1062023"/>
            <a:chExt cx="3983333" cy="3700258"/>
          </a:xfrm>
        </p:grpSpPr>
        <p:sp>
          <p:nvSpPr>
            <p:cNvPr id="14" name="Oval 13"/>
            <p:cNvSpPr/>
            <p:nvPr/>
          </p:nvSpPr>
          <p:spPr>
            <a:xfrm>
              <a:off x="4809396" y="2294831"/>
              <a:ext cx="1704240" cy="1645488"/>
            </a:xfrm>
            <a:prstGeom prst="ellipse">
              <a:avLst/>
            </a:prstGeom>
            <a:solidFill>
              <a:srgbClr val="F9BC9A"/>
            </a:solidFill>
            <a:ln w="3175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GB"/>
            </a:p>
          </p:txBody>
        </p:sp>
        <p:sp>
          <p:nvSpPr>
            <p:cNvPr id="9" name="Oval 8"/>
            <p:cNvSpPr/>
            <p:nvPr/>
          </p:nvSpPr>
          <p:spPr>
            <a:xfrm>
              <a:off x="4399094" y="1236576"/>
              <a:ext cx="1704240" cy="1645488"/>
            </a:xfrm>
            <a:prstGeom prst="ellipse">
              <a:avLst/>
            </a:prstGeom>
            <a:solidFill>
              <a:srgbClr val="F9BC9A"/>
            </a:solidFill>
            <a:ln w="3175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GB"/>
            </a:p>
          </p:txBody>
        </p:sp>
        <p:sp>
          <p:nvSpPr>
            <p:cNvPr id="8" name="Rectangle 7"/>
            <p:cNvSpPr/>
            <p:nvPr/>
          </p:nvSpPr>
          <p:spPr>
            <a:xfrm>
              <a:off x="4072601" y="1062023"/>
              <a:ext cx="3177830" cy="3273497"/>
            </a:xfrm>
            <a:prstGeom prst="rect">
              <a:avLst/>
            </a:prstGeom>
            <a:noFill/>
            <a:ln w="38100" cmpd="sng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GB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" name="Oval 9"/>
            <p:cNvSpPr/>
            <p:nvPr/>
          </p:nvSpPr>
          <p:spPr>
            <a:xfrm>
              <a:off x="5280554" y="1249478"/>
              <a:ext cx="1704240" cy="1645488"/>
            </a:xfrm>
            <a:prstGeom prst="ellipse">
              <a:avLst/>
            </a:prstGeom>
            <a:solidFill>
              <a:schemeClr val="bg1"/>
            </a:solidFill>
            <a:ln w="3175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GB"/>
            </a:p>
          </p:txBody>
        </p:sp>
        <p:sp>
          <p:nvSpPr>
            <p:cNvPr id="11" name="Text Box 67"/>
            <p:cNvSpPr txBox="1">
              <a:spLocks noChangeArrowheads="1"/>
            </p:cNvSpPr>
            <p:nvPr/>
          </p:nvSpPr>
          <p:spPr bwMode="auto">
            <a:xfrm>
              <a:off x="3601074" y="1236576"/>
              <a:ext cx="1371079" cy="9133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91440" rIns="91440" bIns="91440" anchor="t" anchorCtr="0" upright="1"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en-GB" sz="2400">
                  <a:effectLst/>
                  <a:latin typeface="Cambria" panose="02040503050406030204" pitchFamily="18" charset="0"/>
                  <a:ea typeface="Cambria" panose="02040503050406030204" pitchFamily="18" charset="0"/>
                  <a:cs typeface="Times New Roman" panose="02020603050405020304" pitchFamily="18" charset="0"/>
                </a:rPr>
                <a:t>A</a:t>
              </a:r>
              <a:endParaRPr lang="en-GB" sz="200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" name="Text Box 67"/>
            <p:cNvSpPr txBox="1">
              <a:spLocks noChangeArrowheads="1"/>
            </p:cNvSpPr>
            <p:nvPr/>
          </p:nvSpPr>
          <p:spPr bwMode="auto">
            <a:xfrm>
              <a:off x="5091300" y="3884484"/>
              <a:ext cx="1140432" cy="8777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91440" rIns="91440" bIns="91440" anchor="t" anchorCtr="0" upright="1"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en-GB" sz="2400" dirty="0">
                  <a:effectLst/>
                  <a:latin typeface="Cambria" panose="02040503050406030204" pitchFamily="18" charset="0"/>
                  <a:ea typeface="Cambria" panose="02040503050406030204" pitchFamily="18" charset="0"/>
                  <a:cs typeface="Times New Roman" panose="02020603050405020304" pitchFamily="18" charset="0"/>
                </a:rPr>
                <a:t>B</a:t>
              </a:r>
              <a:endParaRPr lang="en-GB" sz="20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5" name="Text Box 67"/>
            <p:cNvSpPr txBox="1">
              <a:spLocks noChangeArrowheads="1"/>
            </p:cNvSpPr>
            <p:nvPr/>
          </p:nvSpPr>
          <p:spPr bwMode="auto">
            <a:xfrm>
              <a:off x="6443975" y="1194425"/>
              <a:ext cx="1140432" cy="8777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91440" rIns="91440" bIns="91440" anchor="t" anchorCtr="0" upright="1"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en-GB" sz="2400" dirty="0">
                  <a:effectLst/>
                  <a:latin typeface="Cambria" panose="02040503050406030204" pitchFamily="18" charset="0"/>
                  <a:ea typeface="Cambria" panose="02040503050406030204" pitchFamily="18" charset="0"/>
                  <a:cs typeface="Times New Roman" panose="02020603050405020304" pitchFamily="18" charset="0"/>
                </a:rPr>
                <a:t>C</a:t>
              </a:r>
              <a:endParaRPr lang="en-GB" sz="20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7" name="Oval 16"/>
            <p:cNvSpPr/>
            <p:nvPr/>
          </p:nvSpPr>
          <p:spPr>
            <a:xfrm>
              <a:off x="4393454" y="1236979"/>
              <a:ext cx="1704240" cy="1645488"/>
            </a:xfrm>
            <a:prstGeom prst="ellipse">
              <a:avLst/>
            </a:prstGeom>
            <a:noFill/>
            <a:ln w="3175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GB"/>
            </a:p>
          </p:txBody>
        </p:sp>
        <p:sp>
          <p:nvSpPr>
            <p:cNvPr id="19" name="Oval 18"/>
            <p:cNvSpPr/>
            <p:nvPr/>
          </p:nvSpPr>
          <p:spPr>
            <a:xfrm>
              <a:off x="4809396" y="2294831"/>
              <a:ext cx="1704240" cy="1645488"/>
            </a:xfrm>
            <a:prstGeom prst="ellipse">
              <a:avLst/>
            </a:prstGeom>
            <a:noFill/>
            <a:ln w="3175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GB"/>
            </a:p>
          </p:txBody>
        </p:sp>
      </p:grpSp>
      <p:sp>
        <p:nvSpPr>
          <p:cNvPr id="20" name="Rectangle 19"/>
          <p:cNvSpPr/>
          <p:nvPr/>
        </p:nvSpPr>
        <p:spPr>
          <a:xfrm>
            <a:off x="0" y="-1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Try this!</a:t>
            </a:r>
          </a:p>
        </p:txBody>
      </p:sp>
      <p:sp>
        <p:nvSpPr>
          <p:cNvPr id="21" name="Rectangle 20"/>
          <p:cNvSpPr/>
          <p:nvPr/>
        </p:nvSpPr>
        <p:spPr>
          <a:xfrm>
            <a:off x="7565034" y="6181114"/>
            <a:ext cx="2204795" cy="572427"/>
          </a:xfrm>
          <a:prstGeom prst="rect">
            <a:avLst/>
          </a:prstGeom>
          <a:noFill/>
          <a:ln w="38100">
            <a:solidFill>
              <a:srgbClr val="F9BC9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TextBox 21"/>
          <p:cNvSpPr txBox="1"/>
          <p:nvPr/>
        </p:nvSpPr>
        <p:spPr>
          <a:xfrm>
            <a:off x="3635034" y="2142684"/>
            <a:ext cx="36260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b="1" dirty="0" smtClean="0">
                <a:latin typeface="Palace Script MT" panose="030303020206070C0B05" pitchFamily="66" charset="0"/>
              </a:rPr>
              <a:t>E</a:t>
            </a:r>
            <a:endParaRPr lang="en-GB" sz="3200" b="1" dirty="0">
              <a:latin typeface="Palace Script MT" panose="030303020206070C0B05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97612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2774" y="1348164"/>
            <a:ext cx="102412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Which choice describes the shaded region?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36674" y="6183922"/>
                <a:ext cx="1219200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a)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GB" sz="2400" b="0" i="0" smtClean="0">
                        <a:latin typeface="Arial" panose="020B0604020202020204" pitchFamily="34" charset="0"/>
                        <a:cs typeface="Arial" panose="020B0604020202020204" pitchFamily="34" charset="0"/>
                      </a:rPr>
                      <m:t>(</m:t>
                    </m:r>
                    <m:r>
                      <m:rPr>
                        <m:nor/>
                      </m:rPr>
                      <a:rPr lang="en-GB" sz="2400" b="0" i="0" smtClean="0">
                        <a:latin typeface="Arial" panose="020B0604020202020204" pitchFamily="34" charset="0"/>
                        <a:cs typeface="Arial" panose="020B0604020202020204" pitchFamily="34" charset="0"/>
                      </a:rPr>
                      <m:t>A</m:t>
                    </m:r>
                    <m:r>
                      <m:rPr>
                        <m:nor/>
                      </m:rPr>
                      <a:rPr lang="en-GB" sz="2400" b="0" i="0" smtClean="0">
                        <a:latin typeface="Arial" panose="020B0604020202020204" pitchFamily="34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∩</m:t>
                    </m:r>
                    <m:r>
                      <m:rPr>
                        <m:nor/>
                      </m:rPr>
                      <a:rPr lang="en-GB" sz="2400" b="0" i="0" smtClean="0">
                        <a:latin typeface="Arial" panose="020B0604020202020204" pitchFamily="34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B</m:t>
                    </m:r>
                    <m:r>
                      <m:rPr>
                        <m:nor/>
                      </m:rPr>
                      <a:rPr lang="en-GB" sz="2400" b="0" i="0" smtClean="0">
                        <a:latin typeface="Arial" panose="020B0604020202020204" pitchFamily="34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)′∩</m:t>
                    </m:r>
                  </m:oMath>
                </a14:m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C		    b)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GB" sz="2400" i="0">
                        <a:latin typeface="Arial" panose="020B0604020202020204" pitchFamily="34" charset="0"/>
                        <a:cs typeface="Arial" panose="020B0604020202020204" pitchFamily="34" charset="0"/>
                      </a:rPr>
                      <m:t>(</m:t>
                    </m:r>
                    <m:r>
                      <m:rPr>
                        <m:nor/>
                      </m:rPr>
                      <a:rPr lang="en-GB" sz="2400" i="0">
                        <a:latin typeface="Arial" panose="020B0604020202020204" pitchFamily="34" charset="0"/>
                        <a:cs typeface="Arial" panose="020B0604020202020204" pitchFamily="34" charset="0"/>
                      </a:rPr>
                      <m:t>A</m:t>
                    </m:r>
                    <m:r>
                      <m:rPr>
                        <m:nor/>
                      </m:rPr>
                      <a:rPr lang="en-GB" sz="2400" i="0">
                        <a:latin typeface="Arial" panose="020B0604020202020204" pitchFamily="34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∩</m:t>
                    </m:r>
                    <m:r>
                      <m:rPr>
                        <m:nor/>
                      </m:rPr>
                      <a:rPr lang="en-GB" sz="2400" b="0" i="0" smtClean="0">
                        <a:latin typeface="Arial" panose="020B0604020202020204" pitchFamily="34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C</m:t>
                    </m:r>
                    <m:r>
                      <m:rPr>
                        <m:nor/>
                      </m:rPr>
                      <a:rPr lang="en-GB" sz="2400" i="0">
                        <a:latin typeface="Arial" panose="020B0604020202020204" pitchFamily="34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)∩</m:t>
                    </m:r>
                  </m:oMath>
                </a14:m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B′            c)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GB" sz="2400" b="0" i="0" smtClean="0">
                        <a:latin typeface="Arial" panose="020B0604020202020204" pitchFamily="34" charset="0"/>
                        <a:cs typeface="Arial" panose="020B0604020202020204" pitchFamily="34" charset="0"/>
                      </a:rPr>
                      <m:t>(</m:t>
                    </m:r>
                    <m:r>
                      <m:rPr>
                        <m:nor/>
                      </m:rPr>
                      <a:rPr lang="en-GB" sz="2400" i="0">
                        <a:latin typeface="Arial" panose="020B0604020202020204" pitchFamily="34" charset="0"/>
                        <a:cs typeface="Arial" panose="020B0604020202020204" pitchFamily="34" charset="0"/>
                      </a:rPr>
                      <m:t>A</m:t>
                    </m:r>
                    <m:r>
                      <m:rPr>
                        <m:nor/>
                      </m:rPr>
                      <a:rPr lang="en-GB" sz="2400" i="0">
                        <a:latin typeface="Arial" panose="020B0604020202020204" pitchFamily="34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∪</m:t>
                    </m:r>
                    <m:r>
                      <m:rPr>
                        <m:nor/>
                      </m:rPr>
                      <a:rPr lang="en-GB" sz="2400" b="0" i="0" smtClean="0">
                        <a:latin typeface="Arial" panose="020B0604020202020204" pitchFamily="34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C</m:t>
                    </m:r>
                    <m:r>
                      <m:rPr>
                        <m:nor/>
                      </m:rPr>
                      <a:rPr lang="en-GB" sz="2400" i="0">
                        <a:latin typeface="Arial" panose="020B0604020202020204" pitchFamily="34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)∪</m:t>
                    </m:r>
                    <m:r>
                      <m:rPr>
                        <m:nor/>
                      </m:rPr>
                      <a:rPr lang="en-GB" sz="2400" b="0" i="0" smtClean="0">
                        <a:latin typeface="Arial" panose="020B0604020202020204" pitchFamily="34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B</m:t>
                    </m:r>
                    <m:r>
                      <m:rPr>
                        <m:nor/>
                      </m:rPr>
                      <a:rPr lang="en-GB" sz="2400" i="0">
                        <a:latin typeface="Arial" panose="020B0604020202020204" pitchFamily="34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′</m:t>
                    </m:r>
                  </m:oMath>
                </a14:m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	</a:t>
                </a:r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674" y="6183922"/>
                <a:ext cx="12192000" cy="461665"/>
              </a:xfrm>
              <a:prstGeom prst="rect">
                <a:avLst/>
              </a:prstGeom>
              <a:blipFill>
                <a:blip r:embed="rId3"/>
                <a:stretch>
                  <a:fillRect t="-9211" b="-3026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" name="Group 2"/>
          <p:cNvGrpSpPr/>
          <p:nvPr/>
        </p:nvGrpSpPr>
        <p:grpSpPr>
          <a:xfrm>
            <a:off x="3601074" y="2159327"/>
            <a:ext cx="3983333" cy="3700258"/>
            <a:chOff x="3601074" y="1062023"/>
            <a:chExt cx="3983333" cy="3700258"/>
          </a:xfrm>
        </p:grpSpPr>
        <p:sp>
          <p:nvSpPr>
            <p:cNvPr id="8" name="Rectangle 7"/>
            <p:cNvSpPr/>
            <p:nvPr/>
          </p:nvSpPr>
          <p:spPr>
            <a:xfrm>
              <a:off x="4072601" y="1062023"/>
              <a:ext cx="3177830" cy="3273497"/>
            </a:xfrm>
            <a:prstGeom prst="rect">
              <a:avLst/>
            </a:prstGeom>
            <a:noFill/>
            <a:ln w="38100" cmpd="sng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GB"/>
            </a:p>
          </p:txBody>
        </p:sp>
        <p:sp>
          <p:nvSpPr>
            <p:cNvPr id="10" name="Oval 9"/>
            <p:cNvSpPr/>
            <p:nvPr/>
          </p:nvSpPr>
          <p:spPr>
            <a:xfrm>
              <a:off x="5280554" y="1249478"/>
              <a:ext cx="1704240" cy="1645488"/>
            </a:xfrm>
            <a:prstGeom prst="ellipse">
              <a:avLst/>
            </a:prstGeom>
            <a:solidFill>
              <a:schemeClr val="bg1"/>
            </a:solidFill>
            <a:ln w="3175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GB"/>
            </a:p>
          </p:txBody>
        </p:sp>
        <p:sp>
          <p:nvSpPr>
            <p:cNvPr id="11" name="Text Box 67"/>
            <p:cNvSpPr txBox="1">
              <a:spLocks noChangeArrowheads="1"/>
            </p:cNvSpPr>
            <p:nvPr/>
          </p:nvSpPr>
          <p:spPr bwMode="auto">
            <a:xfrm>
              <a:off x="3601074" y="1236576"/>
              <a:ext cx="1371079" cy="9133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91440" rIns="91440" bIns="91440" anchor="t" anchorCtr="0" upright="1"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en-GB" sz="2400">
                  <a:effectLst/>
                  <a:latin typeface="Cambria" panose="02040503050406030204" pitchFamily="18" charset="0"/>
                  <a:ea typeface="Cambria" panose="02040503050406030204" pitchFamily="18" charset="0"/>
                  <a:cs typeface="Times New Roman" panose="02020603050405020304" pitchFamily="18" charset="0"/>
                </a:rPr>
                <a:t>A</a:t>
              </a:r>
              <a:endParaRPr lang="en-GB" sz="200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" name="Text Box 67"/>
            <p:cNvSpPr txBox="1">
              <a:spLocks noChangeArrowheads="1"/>
            </p:cNvSpPr>
            <p:nvPr/>
          </p:nvSpPr>
          <p:spPr bwMode="auto">
            <a:xfrm>
              <a:off x="5091300" y="3884484"/>
              <a:ext cx="1140432" cy="8777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91440" rIns="91440" bIns="91440" anchor="t" anchorCtr="0" upright="1"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en-GB" sz="2400" dirty="0">
                  <a:effectLst/>
                  <a:latin typeface="Cambria" panose="02040503050406030204" pitchFamily="18" charset="0"/>
                  <a:ea typeface="Cambria" panose="02040503050406030204" pitchFamily="18" charset="0"/>
                  <a:cs typeface="Times New Roman" panose="02020603050405020304" pitchFamily="18" charset="0"/>
                </a:rPr>
                <a:t>B</a:t>
              </a:r>
              <a:endParaRPr lang="en-GB" sz="20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5" name="Text Box 67"/>
            <p:cNvSpPr txBox="1">
              <a:spLocks noChangeArrowheads="1"/>
            </p:cNvSpPr>
            <p:nvPr/>
          </p:nvSpPr>
          <p:spPr bwMode="auto">
            <a:xfrm>
              <a:off x="6443975" y="1194425"/>
              <a:ext cx="1140432" cy="8777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91440" rIns="91440" bIns="91440" anchor="t" anchorCtr="0" upright="1"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en-GB" sz="2400" dirty="0">
                  <a:effectLst/>
                  <a:latin typeface="Cambria" panose="02040503050406030204" pitchFamily="18" charset="0"/>
                  <a:ea typeface="Cambria" panose="02040503050406030204" pitchFamily="18" charset="0"/>
                  <a:cs typeface="Times New Roman" panose="02020603050405020304" pitchFamily="18" charset="0"/>
                </a:rPr>
                <a:t>C</a:t>
              </a:r>
              <a:endParaRPr lang="en-GB" sz="20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7" name="Oval 16"/>
            <p:cNvSpPr/>
            <p:nvPr/>
          </p:nvSpPr>
          <p:spPr>
            <a:xfrm>
              <a:off x="4393454" y="1236979"/>
              <a:ext cx="1704240" cy="1645488"/>
            </a:xfrm>
            <a:prstGeom prst="ellipse">
              <a:avLst/>
            </a:prstGeom>
            <a:noFill/>
            <a:ln w="3175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GB"/>
            </a:p>
          </p:txBody>
        </p:sp>
        <p:sp>
          <p:nvSpPr>
            <p:cNvPr id="19" name="Oval 18"/>
            <p:cNvSpPr/>
            <p:nvPr/>
          </p:nvSpPr>
          <p:spPr>
            <a:xfrm>
              <a:off x="4813597" y="2316713"/>
              <a:ext cx="1704240" cy="1645488"/>
            </a:xfrm>
            <a:prstGeom prst="ellipse">
              <a:avLst/>
            </a:prstGeom>
            <a:noFill/>
            <a:ln w="3175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GB"/>
            </a:p>
          </p:txBody>
        </p:sp>
        <p:sp>
          <p:nvSpPr>
            <p:cNvPr id="2" name="Freeform 1"/>
            <p:cNvSpPr/>
            <p:nvPr/>
          </p:nvSpPr>
          <p:spPr>
            <a:xfrm>
              <a:off x="5284192" y="1362348"/>
              <a:ext cx="811809" cy="1025912"/>
            </a:xfrm>
            <a:custGeom>
              <a:avLst/>
              <a:gdLst>
                <a:gd name="connsiteX0" fmla="*/ 62447 w 811809"/>
                <a:gd name="connsiteY0" fmla="*/ 999149 h 1025912"/>
                <a:gd name="connsiteX1" fmla="*/ 298853 w 811809"/>
                <a:gd name="connsiteY1" fmla="*/ 954544 h 1025912"/>
                <a:gd name="connsiteX2" fmla="*/ 419286 w 811809"/>
                <a:gd name="connsiteY2" fmla="*/ 945623 h 1025912"/>
                <a:gd name="connsiteX3" fmla="*/ 588784 w 811809"/>
                <a:gd name="connsiteY3" fmla="*/ 972386 h 1025912"/>
                <a:gd name="connsiteX4" fmla="*/ 655692 w 811809"/>
                <a:gd name="connsiteY4" fmla="*/ 999149 h 1025912"/>
                <a:gd name="connsiteX5" fmla="*/ 735981 w 811809"/>
                <a:gd name="connsiteY5" fmla="*/ 1025912 h 1025912"/>
                <a:gd name="connsiteX6" fmla="*/ 785046 w 811809"/>
                <a:gd name="connsiteY6" fmla="*/ 883176 h 1025912"/>
                <a:gd name="connsiteX7" fmla="*/ 811809 w 811809"/>
                <a:gd name="connsiteY7" fmla="*/ 722599 h 1025912"/>
                <a:gd name="connsiteX8" fmla="*/ 793967 w 811809"/>
                <a:gd name="connsiteY8" fmla="*/ 553100 h 1025912"/>
                <a:gd name="connsiteX9" fmla="*/ 753822 w 811809"/>
                <a:gd name="connsiteY9" fmla="*/ 405904 h 1025912"/>
                <a:gd name="connsiteX10" fmla="*/ 660152 w 811809"/>
                <a:gd name="connsiteY10" fmla="*/ 227485 h 1025912"/>
                <a:gd name="connsiteX11" fmla="*/ 508496 w 811809"/>
                <a:gd name="connsiteY11" fmla="*/ 71368 h 1025912"/>
                <a:gd name="connsiteX12" fmla="*/ 405904 w 811809"/>
                <a:gd name="connsiteY12" fmla="*/ 0 h 1025912"/>
                <a:gd name="connsiteX13" fmla="*/ 276550 w 811809"/>
                <a:gd name="connsiteY13" fmla="*/ 89210 h 1025912"/>
                <a:gd name="connsiteX14" fmla="*/ 124894 w 811809"/>
                <a:gd name="connsiteY14" fmla="*/ 281010 h 1025912"/>
                <a:gd name="connsiteX15" fmla="*/ 44605 w 811809"/>
                <a:gd name="connsiteY15" fmla="*/ 450509 h 1025912"/>
                <a:gd name="connsiteX16" fmla="*/ 0 w 811809"/>
                <a:gd name="connsiteY16" fmla="*/ 655691 h 1025912"/>
                <a:gd name="connsiteX17" fmla="*/ 17842 w 811809"/>
                <a:gd name="connsiteY17" fmla="*/ 883176 h 1025912"/>
                <a:gd name="connsiteX18" fmla="*/ 62447 w 811809"/>
                <a:gd name="connsiteY18" fmla="*/ 999149 h 1025912"/>
                <a:gd name="connsiteX0" fmla="*/ 62447 w 811809"/>
                <a:gd name="connsiteY0" fmla="*/ 999149 h 1025912"/>
                <a:gd name="connsiteX1" fmla="*/ 298853 w 811809"/>
                <a:gd name="connsiteY1" fmla="*/ 954544 h 1025912"/>
                <a:gd name="connsiteX2" fmla="*/ 419286 w 811809"/>
                <a:gd name="connsiteY2" fmla="*/ 945623 h 1025912"/>
                <a:gd name="connsiteX3" fmla="*/ 588784 w 811809"/>
                <a:gd name="connsiteY3" fmla="*/ 972386 h 1025912"/>
                <a:gd name="connsiteX4" fmla="*/ 655692 w 811809"/>
                <a:gd name="connsiteY4" fmla="*/ 999149 h 1025912"/>
                <a:gd name="connsiteX5" fmla="*/ 735981 w 811809"/>
                <a:gd name="connsiteY5" fmla="*/ 1025912 h 1025912"/>
                <a:gd name="connsiteX6" fmla="*/ 785046 w 811809"/>
                <a:gd name="connsiteY6" fmla="*/ 883176 h 1025912"/>
                <a:gd name="connsiteX7" fmla="*/ 811809 w 811809"/>
                <a:gd name="connsiteY7" fmla="*/ 722599 h 1025912"/>
                <a:gd name="connsiteX8" fmla="*/ 793967 w 811809"/>
                <a:gd name="connsiteY8" fmla="*/ 553100 h 1025912"/>
                <a:gd name="connsiteX9" fmla="*/ 753822 w 811809"/>
                <a:gd name="connsiteY9" fmla="*/ 405904 h 1025912"/>
                <a:gd name="connsiteX10" fmla="*/ 660152 w 811809"/>
                <a:gd name="connsiteY10" fmla="*/ 227485 h 1025912"/>
                <a:gd name="connsiteX11" fmla="*/ 508496 w 811809"/>
                <a:gd name="connsiteY11" fmla="*/ 71368 h 1025912"/>
                <a:gd name="connsiteX12" fmla="*/ 419285 w 811809"/>
                <a:gd name="connsiteY12" fmla="*/ 0 h 1025912"/>
                <a:gd name="connsiteX13" fmla="*/ 276550 w 811809"/>
                <a:gd name="connsiteY13" fmla="*/ 89210 h 1025912"/>
                <a:gd name="connsiteX14" fmla="*/ 124894 w 811809"/>
                <a:gd name="connsiteY14" fmla="*/ 281010 h 1025912"/>
                <a:gd name="connsiteX15" fmla="*/ 44605 w 811809"/>
                <a:gd name="connsiteY15" fmla="*/ 450509 h 1025912"/>
                <a:gd name="connsiteX16" fmla="*/ 0 w 811809"/>
                <a:gd name="connsiteY16" fmla="*/ 655691 h 1025912"/>
                <a:gd name="connsiteX17" fmla="*/ 17842 w 811809"/>
                <a:gd name="connsiteY17" fmla="*/ 883176 h 1025912"/>
                <a:gd name="connsiteX18" fmla="*/ 62447 w 811809"/>
                <a:gd name="connsiteY18" fmla="*/ 999149 h 1025912"/>
                <a:gd name="connsiteX0" fmla="*/ 62447 w 811809"/>
                <a:gd name="connsiteY0" fmla="*/ 999149 h 1025912"/>
                <a:gd name="connsiteX1" fmla="*/ 298853 w 811809"/>
                <a:gd name="connsiteY1" fmla="*/ 954544 h 1025912"/>
                <a:gd name="connsiteX2" fmla="*/ 419286 w 811809"/>
                <a:gd name="connsiteY2" fmla="*/ 945623 h 1025912"/>
                <a:gd name="connsiteX3" fmla="*/ 588784 w 811809"/>
                <a:gd name="connsiteY3" fmla="*/ 972386 h 1025912"/>
                <a:gd name="connsiteX4" fmla="*/ 655692 w 811809"/>
                <a:gd name="connsiteY4" fmla="*/ 999149 h 1025912"/>
                <a:gd name="connsiteX5" fmla="*/ 735981 w 811809"/>
                <a:gd name="connsiteY5" fmla="*/ 1025912 h 1025912"/>
                <a:gd name="connsiteX6" fmla="*/ 785046 w 811809"/>
                <a:gd name="connsiteY6" fmla="*/ 883176 h 1025912"/>
                <a:gd name="connsiteX7" fmla="*/ 811809 w 811809"/>
                <a:gd name="connsiteY7" fmla="*/ 722599 h 1025912"/>
                <a:gd name="connsiteX8" fmla="*/ 793967 w 811809"/>
                <a:gd name="connsiteY8" fmla="*/ 553100 h 1025912"/>
                <a:gd name="connsiteX9" fmla="*/ 753822 w 811809"/>
                <a:gd name="connsiteY9" fmla="*/ 405904 h 1025912"/>
                <a:gd name="connsiteX10" fmla="*/ 660152 w 811809"/>
                <a:gd name="connsiteY10" fmla="*/ 227485 h 1025912"/>
                <a:gd name="connsiteX11" fmla="*/ 508496 w 811809"/>
                <a:gd name="connsiteY11" fmla="*/ 71368 h 1025912"/>
                <a:gd name="connsiteX12" fmla="*/ 419285 w 811809"/>
                <a:gd name="connsiteY12" fmla="*/ 0 h 1025912"/>
                <a:gd name="connsiteX13" fmla="*/ 289932 w 811809"/>
                <a:gd name="connsiteY13" fmla="*/ 107052 h 1025912"/>
                <a:gd name="connsiteX14" fmla="*/ 124894 w 811809"/>
                <a:gd name="connsiteY14" fmla="*/ 281010 h 1025912"/>
                <a:gd name="connsiteX15" fmla="*/ 44605 w 811809"/>
                <a:gd name="connsiteY15" fmla="*/ 450509 h 1025912"/>
                <a:gd name="connsiteX16" fmla="*/ 0 w 811809"/>
                <a:gd name="connsiteY16" fmla="*/ 655691 h 1025912"/>
                <a:gd name="connsiteX17" fmla="*/ 17842 w 811809"/>
                <a:gd name="connsiteY17" fmla="*/ 883176 h 1025912"/>
                <a:gd name="connsiteX18" fmla="*/ 62447 w 811809"/>
                <a:gd name="connsiteY18" fmla="*/ 999149 h 1025912"/>
                <a:gd name="connsiteX0" fmla="*/ 62447 w 811809"/>
                <a:gd name="connsiteY0" fmla="*/ 999149 h 1025912"/>
                <a:gd name="connsiteX1" fmla="*/ 298853 w 811809"/>
                <a:gd name="connsiteY1" fmla="*/ 954544 h 1025912"/>
                <a:gd name="connsiteX2" fmla="*/ 419286 w 811809"/>
                <a:gd name="connsiteY2" fmla="*/ 945623 h 1025912"/>
                <a:gd name="connsiteX3" fmla="*/ 588784 w 811809"/>
                <a:gd name="connsiteY3" fmla="*/ 972386 h 1025912"/>
                <a:gd name="connsiteX4" fmla="*/ 655692 w 811809"/>
                <a:gd name="connsiteY4" fmla="*/ 999149 h 1025912"/>
                <a:gd name="connsiteX5" fmla="*/ 735981 w 811809"/>
                <a:gd name="connsiteY5" fmla="*/ 1025912 h 1025912"/>
                <a:gd name="connsiteX6" fmla="*/ 785046 w 811809"/>
                <a:gd name="connsiteY6" fmla="*/ 883176 h 1025912"/>
                <a:gd name="connsiteX7" fmla="*/ 811809 w 811809"/>
                <a:gd name="connsiteY7" fmla="*/ 722599 h 1025912"/>
                <a:gd name="connsiteX8" fmla="*/ 793967 w 811809"/>
                <a:gd name="connsiteY8" fmla="*/ 553100 h 1025912"/>
                <a:gd name="connsiteX9" fmla="*/ 753822 w 811809"/>
                <a:gd name="connsiteY9" fmla="*/ 405904 h 1025912"/>
                <a:gd name="connsiteX10" fmla="*/ 660152 w 811809"/>
                <a:gd name="connsiteY10" fmla="*/ 227485 h 1025912"/>
                <a:gd name="connsiteX11" fmla="*/ 508496 w 811809"/>
                <a:gd name="connsiteY11" fmla="*/ 71368 h 1025912"/>
                <a:gd name="connsiteX12" fmla="*/ 419285 w 811809"/>
                <a:gd name="connsiteY12" fmla="*/ 0 h 1025912"/>
                <a:gd name="connsiteX13" fmla="*/ 267630 w 811809"/>
                <a:gd name="connsiteY13" fmla="*/ 102591 h 1025912"/>
                <a:gd name="connsiteX14" fmla="*/ 124894 w 811809"/>
                <a:gd name="connsiteY14" fmla="*/ 281010 h 1025912"/>
                <a:gd name="connsiteX15" fmla="*/ 44605 w 811809"/>
                <a:gd name="connsiteY15" fmla="*/ 450509 h 1025912"/>
                <a:gd name="connsiteX16" fmla="*/ 0 w 811809"/>
                <a:gd name="connsiteY16" fmla="*/ 655691 h 1025912"/>
                <a:gd name="connsiteX17" fmla="*/ 17842 w 811809"/>
                <a:gd name="connsiteY17" fmla="*/ 883176 h 1025912"/>
                <a:gd name="connsiteX18" fmla="*/ 62447 w 811809"/>
                <a:gd name="connsiteY18" fmla="*/ 999149 h 1025912"/>
                <a:gd name="connsiteX0" fmla="*/ 62447 w 811809"/>
                <a:gd name="connsiteY0" fmla="*/ 999149 h 1025912"/>
                <a:gd name="connsiteX1" fmla="*/ 298853 w 811809"/>
                <a:gd name="connsiteY1" fmla="*/ 954544 h 1025912"/>
                <a:gd name="connsiteX2" fmla="*/ 419286 w 811809"/>
                <a:gd name="connsiteY2" fmla="*/ 945623 h 1025912"/>
                <a:gd name="connsiteX3" fmla="*/ 588784 w 811809"/>
                <a:gd name="connsiteY3" fmla="*/ 972386 h 1025912"/>
                <a:gd name="connsiteX4" fmla="*/ 655692 w 811809"/>
                <a:gd name="connsiteY4" fmla="*/ 999149 h 1025912"/>
                <a:gd name="connsiteX5" fmla="*/ 735981 w 811809"/>
                <a:gd name="connsiteY5" fmla="*/ 1025912 h 1025912"/>
                <a:gd name="connsiteX6" fmla="*/ 785046 w 811809"/>
                <a:gd name="connsiteY6" fmla="*/ 883176 h 1025912"/>
                <a:gd name="connsiteX7" fmla="*/ 811809 w 811809"/>
                <a:gd name="connsiteY7" fmla="*/ 722599 h 1025912"/>
                <a:gd name="connsiteX8" fmla="*/ 793967 w 811809"/>
                <a:gd name="connsiteY8" fmla="*/ 553100 h 1025912"/>
                <a:gd name="connsiteX9" fmla="*/ 753822 w 811809"/>
                <a:gd name="connsiteY9" fmla="*/ 405904 h 1025912"/>
                <a:gd name="connsiteX10" fmla="*/ 660152 w 811809"/>
                <a:gd name="connsiteY10" fmla="*/ 227485 h 1025912"/>
                <a:gd name="connsiteX11" fmla="*/ 508496 w 811809"/>
                <a:gd name="connsiteY11" fmla="*/ 71368 h 1025912"/>
                <a:gd name="connsiteX12" fmla="*/ 419285 w 811809"/>
                <a:gd name="connsiteY12" fmla="*/ 0 h 1025912"/>
                <a:gd name="connsiteX13" fmla="*/ 272091 w 811809"/>
                <a:gd name="connsiteY13" fmla="*/ 111512 h 1025912"/>
                <a:gd name="connsiteX14" fmla="*/ 124894 w 811809"/>
                <a:gd name="connsiteY14" fmla="*/ 281010 h 1025912"/>
                <a:gd name="connsiteX15" fmla="*/ 44605 w 811809"/>
                <a:gd name="connsiteY15" fmla="*/ 450509 h 1025912"/>
                <a:gd name="connsiteX16" fmla="*/ 0 w 811809"/>
                <a:gd name="connsiteY16" fmla="*/ 655691 h 1025912"/>
                <a:gd name="connsiteX17" fmla="*/ 17842 w 811809"/>
                <a:gd name="connsiteY17" fmla="*/ 883176 h 1025912"/>
                <a:gd name="connsiteX18" fmla="*/ 62447 w 811809"/>
                <a:gd name="connsiteY18" fmla="*/ 999149 h 1025912"/>
                <a:gd name="connsiteX0" fmla="*/ 62447 w 811809"/>
                <a:gd name="connsiteY0" fmla="*/ 999149 h 1025912"/>
                <a:gd name="connsiteX1" fmla="*/ 298853 w 811809"/>
                <a:gd name="connsiteY1" fmla="*/ 954544 h 1025912"/>
                <a:gd name="connsiteX2" fmla="*/ 419286 w 811809"/>
                <a:gd name="connsiteY2" fmla="*/ 945623 h 1025912"/>
                <a:gd name="connsiteX3" fmla="*/ 588784 w 811809"/>
                <a:gd name="connsiteY3" fmla="*/ 972386 h 1025912"/>
                <a:gd name="connsiteX4" fmla="*/ 669073 w 811809"/>
                <a:gd name="connsiteY4" fmla="*/ 990228 h 1025912"/>
                <a:gd name="connsiteX5" fmla="*/ 735981 w 811809"/>
                <a:gd name="connsiteY5" fmla="*/ 1025912 h 1025912"/>
                <a:gd name="connsiteX6" fmla="*/ 785046 w 811809"/>
                <a:gd name="connsiteY6" fmla="*/ 883176 h 1025912"/>
                <a:gd name="connsiteX7" fmla="*/ 811809 w 811809"/>
                <a:gd name="connsiteY7" fmla="*/ 722599 h 1025912"/>
                <a:gd name="connsiteX8" fmla="*/ 793967 w 811809"/>
                <a:gd name="connsiteY8" fmla="*/ 553100 h 1025912"/>
                <a:gd name="connsiteX9" fmla="*/ 753822 w 811809"/>
                <a:gd name="connsiteY9" fmla="*/ 405904 h 1025912"/>
                <a:gd name="connsiteX10" fmla="*/ 660152 w 811809"/>
                <a:gd name="connsiteY10" fmla="*/ 227485 h 1025912"/>
                <a:gd name="connsiteX11" fmla="*/ 508496 w 811809"/>
                <a:gd name="connsiteY11" fmla="*/ 71368 h 1025912"/>
                <a:gd name="connsiteX12" fmla="*/ 419285 w 811809"/>
                <a:gd name="connsiteY12" fmla="*/ 0 h 1025912"/>
                <a:gd name="connsiteX13" fmla="*/ 272091 w 811809"/>
                <a:gd name="connsiteY13" fmla="*/ 111512 h 1025912"/>
                <a:gd name="connsiteX14" fmla="*/ 124894 w 811809"/>
                <a:gd name="connsiteY14" fmla="*/ 281010 h 1025912"/>
                <a:gd name="connsiteX15" fmla="*/ 44605 w 811809"/>
                <a:gd name="connsiteY15" fmla="*/ 450509 h 1025912"/>
                <a:gd name="connsiteX16" fmla="*/ 0 w 811809"/>
                <a:gd name="connsiteY16" fmla="*/ 655691 h 1025912"/>
                <a:gd name="connsiteX17" fmla="*/ 17842 w 811809"/>
                <a:gd name="connsiteY17" fmla="*/ 883176 h 1025912"/>
                <a:gd name="connsiteX18" fmla="*/ 62447 w 811809"/>
                <a:gd name="connsiteY18" fmla="*/ 999149 h 1025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811809" h="1025912">
                  <a:moveTo>
                    <a:pt x="62447" y="999149"/>
                  </a:moveTo>
                  <a:lnTo>
                    <a:pt x="298853" y="954544"/>
                  </a:lnTo>
                  <a:lnTo>
                    <a:pt x="419286" y="945623"/>
                  </a:lnTo>
                  <a:lnTo>
                    <a:pt x="588784" y="972386"/>
                  </a:lnTo>
                  <a:lnTo>
                    <a:pt x="669073" y="990228"/>
                  </a:lnTo>
                  <a:lnTo>
                    <a:pt x="735981" y="1025912"/>
                  </a:lnTo>
                  <a:lnTo>
                    <a:pt x="785046" y="883176"/>
                  </a:lnTo>
                  <a:lnTo>
                    <a:pt x="811809" y="722599"/>
                  </a:lnTo>
                  <a:lnTo>
                    <a:pt x="793967" y="553100"/>
                  </a:lnTo>
                  <a:lnTo>
                    <a:pt x="753822" y="405904"/>
                  </a:lnTo>
                  <a:lnTo>
                    <a:pt x="660152" y="227485"/>
                  </a:lnTo>
                  <a:lnTo>
                    <a:pt x="508496" y="71368"/>
                  </a:lnTo>
                  <a:lnTo>
                    <a:pt x="419285" y="0"/>
                  </a:lnTo>
                  <a:lnTo>
                    <a:pt x="272091" y="111512"/>
                  </a:lnTo>
                  <a:lnTo>
                    <a:pt x="124894" y="281010"/>
                  </a:lnTo>
                  <a:lnTo>
                    <a:pt x="44605" y="450509"/>
                  </a:lnTo>
                  <a:lnTo>
                    <a:pt x="0" y="655691"/>
                  </a:lnTo>
                  <a:lnTo>
                    <a:pt x="17842" y="883176"/>
                  </a:lnTo>
                  <a:lnTo>
                    <a:pt x="62447" y="999149"/>
                  </a:lnTo>
                  <a:close/>
                </a:path>
              </a:pathLst>
            </a:custGeom>
            <a:solidFill>
              <a:srgbClr val="F9BC9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4" name="Rectangle 13"/>
          <p:cNvSpPr/>
          <p:nvPr/>
        </p:nvSpPr>
        <p:spPr>
          <a:xfrm>
            <a:off x="0" y="-1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Try this!</a:t>
            </a:r>
          </a:p>
        </p:txBody>
      </p:sp>
      <p:sp>
        <p:nvSpPr>
          <p:cNvPr id="20" name="Rectangle 19"/>
          <p:cNvSpPr/>
          <p:nvPr/>
        </p:nvSpPr>
        <p:spPr>
          <a:xfrm>
            <a:off x="4948227" y="6130436"/>
            <a:ext cx="2204795" cy="572427"/>
          </a:xfrm>
          <a:prstGeom prst="rect">
            <a:avLst/>
          </a:prstGeom>
          <a:noFill/>
          <a:ln w="38100">
            <a:solidFill>
              <a:srgbClr val="F9BC9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TextBox 20"/>
          <p:cNvSpPr txBox="1"/>
          <p:nvPr/>
        </p:nvSpPr>
        <p:spPr>
          <a:xfrm>
            <a:off x="3536861" y="2041492"/>
            <a:ext cx="36260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b="1" dirty="0" smtClean="0">
                <a:latin typeface="Palace Script MT" panose="030303020206070C0B05" pitchFamily="66" charset="0"/>
              </a:rPr>
              <a:t>E</a:t>
            </a:r>
            <a:endParaRPr lang="en-GB" sz="3200" b="1" dirty="0">
              <a:latin typeface="Palace Script MT" panose="030303020206070C0B05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18674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45529" y="1335026"/>
            <a:ext cx="102412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In this diagram, how might you describe the set B?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1" y="5956778"/>
                <a:ext cx="1219200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a)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GB" sz="2400" b="0" i="0" smtClean="0">
                        <a:latin typeface="Arial" panose="020B0604020202020204" pitchFamily="34" charset="0"/>
                        <a:cs typeface="Arial" panose="020B0604020202020204" pitchFamily="34" charset="0"/>
                      </a:rPr>
                      <m:t>A</m:t>
                    </m:r>
                    <m:r>
                      <m:rPr>
                        <m:nor/>
                      </m:rPr>
                      <a:rPr lang="en-GB" sz="2400" b="0" i="0" smtClean="0">
                        <a:latin typeface="Arial" panose="020B0604020202020204" pitchFamily="34" charset="0"/>
                        <a:cs typeface="Arial" panose="020B0604020202020204" pitchFamily="34" charset="0"/>
                      </a:rPr>
                      <m:t> ⊂  </m:t>
                    </m:r>
                    <m:r>
                      <m:rPr>
                        <m:nor/>
                      </m:rPr>
                      <a:rPr lang="en-GB" sz="2400" b="0" i="0" smtClean="0">
                        <a:latin typeface="Arial" panose="020B0604020202020204" pitchFamily="34" charset="0"/>
                        <a:cs typeface="Arial" panose="020B0604020202020204" pitchFamily="34" charset="0"/>
                      </a:rPr>
                      <m:t>B</m:t>
                    </m:r>
                  </m:oMath>
                </a14:m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         b)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GB" sz="2400" i="0">
                        <a:latin typeface="Arial" panose="020B0604020202020204" pitchFamily="34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B</m:t>
                    </m:r>
                    <m:r>
                      <m:rPr>
                        <m:nor/>
                      </m:rPr>
                      <a:rPr lang="en-GB" sz="2400" b="0" i="0" smtClean="0">
                        <a:latin typeface="Arial" panose="020B0604020202020204" pitchFamily="34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m:rPr>
                        <m:nor/>
                      </m:rPr>
                      <a:rPr lang="en-GB" sz="2400" b="0" i="0" smtClean="0">
                        <a:latin typeface="Arial" panose="020B0604020202020204" pitchFamily="34" charset="0"/>
                        <a:ea typeface="Cambria Math"/>
                        <a:cs typeface="Arial" panose="020B0604020202020204" pitchFamily="34" charset="0"/>
                      </a:rPr>
                      <m:t>⊂</m:t>
                    </m:r>
                    <m:r>
                      <m:rPr>
                        <m:nor/>
                      </m:rPr>
                      <a:rPr lang="en-GB" sz="2400" b="0" i="0" smtClean="0">
                        <a:latin typeface="Arial" panose="020B0604020202020204" pitchFamily="34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 </m:t>
                    </m:r>
                    <m:r>
                      <m:rPr>
                        <m:nor/>
                      </m:rPr>
                      <a:rPr lang="en-GB" sz="2400" b="0" i="0" smtClean="0">
                        <a:latin typeface="Arial" panose="020B0604020202020204" pitchFamily="34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A</m:t>
                    </m:r>
                  </m:oMath>
                </a14:m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	     c)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GB" sz="2400" i="0" smtClean="0">
                        <a:latin typeface="Arial" panose="020B0604020202020204" pitchFamily="34" charset="0"/>
                        <a:cs typeface="Arial" panose="020B0604020202020204" pitchFamily="34" charset="0"/>
                      </a:rPr>
                      <m:t>B</m:t>
                    </m:r>
                    <m:r>
                      <m:rPr>
                        <m:nor/>
                      </m:rPr>
                      <a:rPr lang="en-GB" sz="2400" i="0" smtClean="0">
                        <a:latin typeface="Arial" panose="020B0604020202020204" pitchFamily="34" charset="0"/>
                        <a:ea typeface="Cambria Math"/>
                        <a:cs typeface="Arial" panose="020B0604020202020204" pitchFamily="34" charset="0"/>
                      </a:rPr>
                      <m:t>⊂</m:t>
                    </m:r>
                    <m:r>
                      <m:rPr>
                        <m:nor/>
                      </m:rPr>
                      <a:rPr lang="en-GB" sz="2400" b="0" i="0" smtClean="0">
                        <a:latin typeface="Arial" panose="020B0604020202020204" pitchFamily="34" charset="0"/>
                        <a:cs typeface="Arial" panose="020B0604020202020204" pitchFamily="34" charset="0"/>
                      </a:rPr>
                      <m:t> </m:t>
                    </m:r>
                    <m:r>
                      <m:rPr>
                        <m:nor/>
                      </m:rPr>
                      <a:rPr lang="en-GB" sz="2400" b="0" i="0" smtClean="0">
                        <a:latin typeface="Arial" panose="020B0604020202020204" pitchFamily="34" charset="0"/>
                        <a:cs typeface="Arial" panose="020B0604020202020204" pitchFamily="34" charset="0"/>
                      </a:rPr>
                      <m:t>C</m:t>
                    </m:r>
                  </m:oMath>
                </a14:m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	            d)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GB" sz="2400" i="0" smtClean="0">
                        <a:latin typeface="Arial" panose="020B0604020202020204" pitchFamily="34" charset="0"/>
                        <a:cs typeface="Arial" panose="020B0604020202020204" pitchFamily="34" charset="0"/>
                      </a:rPr>
                      <m:t>C</m:t>
                    </m:r>
                    <m:r>
                      <m:rPr>
                        <m:nor/>
                      </m:rPr>
                      <a:rPr lang="en-GB" sz="2400" b="0" i="0" smtClean="0">
                        <a:latin typeface="Arial" panose="020B0604020202020204" pitchFamily="34" charset="0"/>
                        <a:cs typeface="Arial" panose="020B0604020202020204" pitchFamily="34" charset="0"/>
                      </a:rPr>
                      <m:t> </m:t>
                    </m:r>
                    <m:r>
                      <m:rPr>
                        <m:nor/>
                      </m:rPr>
                      <a:rPr lang="en-GB" sz="2400" b="0" i="0" smtClean="0">
                        <a:latin typeface="Arial" panose="020B0604020202020204" pitchFamily="34" charset="0"/>
                        <a:ea typeface="Cambria Math"/>
                        <a:cs typeface="Arial" panose="020B0604020202020204" pitchFamily="34" charset="0"/>
                      </a:rPr>
                      <m:t>⊂</m:t>
                    </m:r>
                    <m:r>
                      <m:rPr>
                        <m:nor/>
                      </m:rPr>
                      <a:rPr lang="en-GB" sz="2400" b="0" i="0" smtClean="0">
                        <a:latin typeface="Arial" panose="020B0604020202020204" pitchFamily="34" charset="0"/>
                        <a:cs typeface="Arial" panose="020B0604020202020204" pitchFamily="34" charset="0"/>
                      </a:rPr>
                      <m:t> </m:t>
                    </m:r>
                    <m:r>
                      <m:rPr>
                        <m:nor/>
                      </m:rPr>
                      <a:rPr lang="en-GB" sz="2400" b="0" i="0" smtClean="0">
                        <a:latin typeface="Arial" panose="020B0604020202020204" pitchFamily="34" charset="0"/>
                        <a:cs typeface="Arial" panose="020B0604020202020204" pitchFamily="34" charset="0"/>
                      </a:rPr>
                      <m:t>A</m:t>
                    </m:r>
                  </m:oMath>
                </a14:m>
                <a:endParaRPr lang="en-GB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" y="5956778"/>
                <a:ext cx="12192000" cy="461665"/>
              </a:xfrm>
              <a:prstGeom prst="rect">
                <a:avLst/>
              </a:prstGeom>
              <a:blipFill rotWithShape="1">
                <a:blip r:embed="rId3"/>
                <a:stretch>
                  <a:fillRect t="-9211" b="-3026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" name="Group 1"/>
          <p:cNvGrpSpPr/>
          <p:nvPr/>
        </p:nvGrpSpPr>
        <p:grpSpPr>
          <a:xfrm>
            <a:off x="1900578" y="2229667"/>
            <a:ext cx="5653210" cy="3273497"/>
            <a:chOff x="3583324" y="1062023"/>
            <a:chExt cx="3970463" cy="3273497"/>
          </a:xfrm>
        </p:grpSpPr>
        <p:sp>
          <p:nvSpPr>
            <p:cNvPr id="8" name="Rectangle 7"/>
            <p:cNvSpPr/>
            <p:nvPr/>
          </p:nvSpPr>
          <p:spPr>
            <a:xfrm>
              <a:off x="4072601" y="1062023"/>
              <a:ext cx="3177830" cy="3273497"/>
            </a:xfrm>
            <a:prstGeom prst="rect">
              <a:avLst/>
            </a:prstGeom>
            <a:solidFill>
              <a:schemeClr val="bg1"/>
            </a:solidFill>
            <a:ln w="38100" cmpd="sng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GB"/>
            </a:p>
          </p:txBody>
        </p:sp>
        <p:sp>
          <p:nvSpPr>
            <p:cNvPr id="10" name="Oval 9"/>
            <p:cNvSpPr/>
            <p:nvPr/>
          </p:nvSpPr>
          <p:spPr>
            <a:xfrm>
              <a:off x="5249934" y="1381267"/>
              <a:ext cx="1692134" cy="2635007"/>
            </a:xfrm>
            <a:prstGeom prst="ellipse">
              <a:avLst/>
            </a:prstGeom>
            <a:solidFill>
              <a:schemeClr val="bg1"/>
            </a:solidFill>
            <a:ln w="3175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GB"/>
            </a:p>
          </p:txBody>
        </p:sp>
        <p:sp>
          <p:nvSpPr>
            <p:cNvPr id="11" name="Text Box 67"/>
            <p:cNvSpPr txBox="1">
              <a:spLocks noChangeArrowheads="1"/>
            </p:cNvSpPr>
            <p:nvPr/>
          </p:nvSpPr>
          <p:spPr bwMode="auto">
            <a:xfrm>
              <a:off x="3583324" y="1370173"/>
              <a:ext cx="1371079" cy="9133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91440" rIns="91440" bIns="91440" anchor="t" anchorCtr="0" upright="1"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en-GB" sz="2400" dirty="0">
                  <a:effectLst/>
                  <a:latin typeface="Cambria" panose="02040503050406030204" pitchFamily="18" charset="0"/>
                  <a:ea typeface="Cambria" panose="02040503050406030204" pitchFamily="18" charset="0"/>
                  <a:cs typeface="Times New Roman" panose="02020603050405020304" pitchFamily="18" charset="0"/>
                </a:rPr>
                <a:t>A</a:t>
              </a:r>
              <a:endParaRPr lang="en-GB" sz="20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" name="Text Box 67"/>
            <p:cNvSpPr txBox="1">
              <a:spLocks noChangeArrowheads="1"/>
            </p:cNvSpPr>
            <p:nvPr/>
          </p:nvSpPr>
          <p:spPr bwMode="auto">
            <a:xfrm>
              <a:off x="4210145" y="2996737"/>
              <a:ext cx="1140432" cy="8777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91440" rIns="91440" bIns="91440" anchor="t" anchorCtr="0" upright="1"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en-GB" sz="2400" dirty="0">
                  <a:effectLst/>
                  <a:latin typeface="Cambria" panose="02040503050406030204" pitchFamily="18" charset="0"/>
                  <a:ea typeface="Cambria" panose="02040503050406030204" pitchFamily="18" charset="0"/>
                  <a:cs typeface="Times New Roman" panose="02020603050405020304" pitchFamily="18" charset="0"/>
                </a:rPr>
                <a:t>B</a:t>
              </a:r>
              <a:endParaRPr lang="en-GB" sz="20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" name="Oval 12"/>
            <p:cNvSpPr/>
            <p:nvPr/>
          </p:nvSpPr>
          <p:spPr>
            <a:xfrm>
              <a:off x="4327581" y="1381269"/>
              <a:ext cx="1692133" cy="2635005"/>
            </a:xfrm>
            <a:prstGeom prst="ellipse">
              <a:avLst/>
            </a:prstGeom>
            <a:noFill/>
            <a:ln w="3175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GB"/>
            </a:p>
          </p:txBody>
        </p:sp>
        <p:sp>
          <p:nvSpPr>
            <p:cNvPr id="14" name="Oval 13"/>
            <p:cNvSpPr/>
            <p:nvPr/>
          </p:nvSpPr>
          <p:spPr>
            <a:xfrm>
              <a:off x="4386818" y="1983519"/>
              <a:ext cx="768489" cy="1053248"/>
            </a:xfrm>
            <a:prstGeom prst="ellipse">
              <a:avLst/>
            </a:prstGeom>
            <a:noFill/>
            <a:ln w="3175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GB"/>
            </a:p>
          </p:txBody>
        </p:sp>
        <p:sp>
          <p:nvSpPr>
            <p:cNvPr id="15" name="Text Box 67"/>
            <p:cNvSpPr txBox="1">
              <a:spLocks noChangeArrowheads="1"/>
            </p:cNvSpPr>
            <p:nvPr/>
          </p:nvSpPr>
          <p:spPr bwMode="auto">
            <a:xfrm>
              <a:off x="6413355" y="1326215"/>
              <a:ext cx="1140432" cy="8777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91440" rIns="91440" bIns="91440" anchor="t" anchorCtr="0" upright="1"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en-GB" sz="2400" dirty="0">
                  <a:effectLst/>
                  <a:latin typeface="Cambria" panose="02040503050406030204" pitchFamily="18" charset="0"/>
                  <a:ea typeface="Cambria" panose="02040503050406030204" pitchFamily="18" charset="0"/>
                  <a:cs typeface="Times New Roman" panose="02020603050405020304" pitchFamily="18" charset="0"/>
                </a:rPr>
                <a:t>C</a:t>
              </a:r>
              <a:endParaRPr lang="en-GB" sz="20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22" name="Rectangle 21"/>
          <p:cNvSpPr/>
          <p:nvPr/>
        </p:nvSpPr>
        <p:spPr>
          <a:xfrm>
            <a:off x="0" y="-1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Try this!</a:t>
            </a:r>
          </a:p>
        </p:txBody>
      </p:sp>
      <p:sp>
        <p:nvSpPr>
          <p:cNvPr id="23" name="Rectangle 22"/>
          <p:cNvSpPr/>
          <p:nvPr/>
        </p:nvSpPr>
        <p:spPr>
          <a:xfrm>
            <a:off x="4327580" y="5956778"/>
            <a:ext cx="1890339" cy="572427"/>
          </a:xfrm>
          <a:prstGeom prst="rect">
            <a:avLst/>
          </a:prstGeom>
          <a:noFill/>
          <a:ln w="38100">
            <a:solidFill>
              <a:srgbClr val="F9BC9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TextBox 17"/>
          <p:cNvSpPr txBox="1"/>
          <p:nvPr/>
        </p:nvSpPr>
        <p:spPr>
          <a:xfrm>
            <a:off x="2036747" y="2134667"/>
            <a:ext cx="36260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b="1" dirty="0" smtClean="0">
                <a:latin typeface="Palace Script MT" panose="030303020206070C0B05" pitchFamily="66" charset="0"/>
              </a:rPr>
              <a:t>E</a:t>
            </a:r>
            <a:endParaRPr lang="en-GB" sz="3200" b="1" dirty="0">
              <a:latin typeface="Palace Script MT" panose="030303020206070C0B05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02693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363454" y="1883663"/>
                <a:ext cx="10241280" cy="230832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If  A = {x: x is an odd number}</a:t>
                </a:r>
              </a:p>
              <a:p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B = {y: y is an even number}</a:t>
                </a:r>
              </a:p>
              <a:p>
                <a:endParaRPr lang="en-GB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en-GB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en-GB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Which of these can be represented by  </a:t>
                </a:r>
                <a14:m>
                  <m:oMath xmlns:m="http://schemas.openxmlformats.org/officeDocument/2006/math">
                    <m:r>
                      <a:rPr lang="en-GB" sz="2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∅</m:t>
                    </m:r>
                  </m:oMath>
                </a14:m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?</a:t>
                </a: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3454" y="1883663"/>
                <a:ext cx="10241280" cy="2308324"/>
              </a:xfrm>
              <a:prstGeom prst="rect">
                <a:avLst/>
              </a:prstGeom>
              <a:blipFill rotWithShape="1">
                <a:blip r:embed="rId3"/>
                <a:stretch>
                  <a:fillRect l="-952" t="-1847" b="-527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363454" y="4347704"/>
                <a:ext cx="11828547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/>
                  <a:t>a)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GB" sz="2400" b="0" i="0" smtClean="0">
                        <a:latin typeface="Arial" panose="020B0604020202020204" pitchFamily="34" charset="0"/>
                        <a:cs typeface="Arial" panose="020B0604020202020204" pitchFamily="34" charset="0"/>
                      </a:rPr>
                      <m:t>A</m:t>
                    </m:r>
                    <m:r>
                      <m:rPr>
                        <m:nor/>
                      </m:rPr>
                      <a:rPr lang="en-GB" sz="2400" b="0" i="0" smtClean="0">
                        <a:latin typeface="Arial" panose="020B0604020202020204" pitchFamily="34" charset="0"/>
                        <a:cs typeface="Arial" panose="020B0604020202020204" pitchFamily="34" charset="0"/>
                      </a:rPr>
                      <m:t> ∪ </m:t>
                    </m:r>
                    <m:r>
                      <m:rPr>
                        <m:nor/>
                      </m:rPr>
                      <a:rPr lang="en-GB" sz="2400" b="0" i="0" smtClean="0">
                        <a:latin typeface="Arial" panose="020B0604020202020204" pitchFamily="34" charset="0"/>
                        <a:cs typeface="Arial" panose="020B0604020202020204" pitchFamily="34" charset="0"/>
                      </a:rPr>
                      <m:t>B</m:t>
                    </m:r>
                  </m:oMath>
                </a14:m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    </a:t>
                </a:r>
                <a:r>
                  <a:rPr lang="en-GB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  </a:t>
                </a:r>
                <a:r>
                  <a:rPr lang="en-GB" sz="2400" dirty="0"/>
                  <a:t>b)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GB" sz="2400" b="0" i="0" smtClean="0">
                        <a:latin typeface="Arial" panose="020B0604020202020204" pitchFamily="34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A</m:t>
                    </m:r>
                    <m:r>
                      <m:rPr>
                        <m:nor/>
                      </m:rPr>
                      <a:rPr lang="en-GB" sz="2400" b="0" i="0" smtClean="0">
                        <a:latin typeface="Arial" panose="020B0604020202020204" pitchFamily="34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∩ </m:t>
                    </m:r>
                    <m:r>
                      <m:rPr>
                        <m:nor/>
                      </m:rPr>
                      <a:rPr lang="en-GB" sz="2400" b="0" i="0" smtClean="0">
                        <a:latin typeface="Arial" panose="020B0604020202020204" pitchFamily="34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B</m:t>
                    </m:r>
                    <m:r>
                      <m:rPr>
                        <m:nor/>
                      </m:rPr>
                      <a:rPr lang="en-GB" sz="2400" b="0" i="0" smtClean="0">
                        <a:latin typeface="Arial" panose="020B0604020202020204" pitchFamily="34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′</m:t>
                    </m:r>
                  </m:oMath>
                </a14:m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en-GB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GB" sz="2400" dirty="0"/>
                  <a:t>	     c)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GB" sz="2400" b="0" i="0" smtClean="0">
                        <a:latin typeface="Arial" panose="020B0604020202020204" pitchFamily="34" charset="0"/>
                        <a:cs typeface="Arial" panose="020B0604020202020204" pitchFamily="34" charset="0"/>
                      </a:rPr>
                      <m:t>A</m:t>
                    </m:r>
                    <m:r>
                      <m:rPr>
                        <m:nor/>
                      </m:rPr>
                      <a:rPr lang="en-GB" sz="2400" b="0" i="0" smtClean="0">
                        <a:latin typeface="Arial" panose="020B0604020202020204" pitchFamily="34" charset="0"/>
                        <a:cs typeface="Arial" panose="020B0604020202020204" pitchFamily="34" charset="0"/>
                      </a:rPr>
                      <m:t> ∩</m:t>
                    </m:r>
                  </m:oMath>
                </a14:m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B</a:t>
                </a:r>
                <a:r>
                  <a:rPr lang="en-GB" sz="2400" dirty="0"/>
                  <a:t>	            d</a:t>
                </a:r>
                <a:r>
                  <a:rPr lang="en-GB" sz="2400" dirty="0" smtClean="0"/>
                  <a:t>) A′ U B′</a:t>
                </a:r>
                <a:endParaRPr lang="en-GB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3454" y="4347704"/>
                <a:ext cx="11828547" cy="461665"/>
              </a:xfrm>
              <a:prstGeom prst="rect">
                <a:avLst/>
              </a:prstGeom>
              <a:blipFill rotWithShape="1">
                <a:blip r:embed="rId4"/>
                <a:stretch>
                  <a:fillRect l="-825" t="-11842" b="-2894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 3"/>
          <p:cNvSpPr/>
          <p:nvPr/>
        </p:nvSpPr>
        <p:spPr>
          <a:xfrm>
            <a:off x="5256049" y="4383763"/>
            <a:ext cx="1524580" cy="572427"/>
          </a:xfrm>
          <a:prstGeom prst="rect">
            <a:avLst/>
          </a:prstGeom>
          <a:noFill/>
          <a:ln w="38100">
            <a:solidFill>
              <a:srgbClr val="F9BC9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/>
        </p:nvSpPr>
        <p:spPr>
          <a:xfrm>
            <a:off x="0" y="-1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Try this!</a:t>
            </a:r>
          </a:p>
        </p:txBody>
      </p:sp>
    </p:spTree>
    <p:extLst>
      <p:ext uri="{BB962C8B-B14F-4D97-AF65-F5344CB8AC3E}">
        <p14:creationId xmlns:p14="http://schemas.microsoft.com/office/powerpoint/2010/main" val="36546976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1728" y="1560106"/>
            <a:ext cx="1182854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A and B are two distinct sets with at least one element in common.</a:t>
            </a:r>
          </a:p>
          <a:p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Which of these is </a:t>
            </a:r>
            <a:r>
              <a:rPr lang="en-GB" sz="2400" b="1" i="1" u="sng" dirty="0">
                <a:latin typeface="Arial" panose="020B0604020202020204" pitchFamily="34" charset="0"/>
                <a:cs typeface="Arial" panose="020B0604020202020204" pitchFamily="34" charset="0"/>
              </a:rPr>
              <a:t>not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 true?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181728" y="3283916"/>
                <a:ext cx="11558955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a)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GB" sz="2400" b="0" i="0" smtClean="0">
                        <a:latin typeface="Arial" panose="020B0604020202020204" pitchFamily="34" charset="0"/>
                        <a:cs typeface="Arial" panose="020B0604020202020204" pitchFamily="34" charset="0"/>
                      </a:rPr>
                      <m:t>A</m:t>
                    </m:r>
                    <m:r>
                      <m:rPr>
                        <m:nor/>
                      </m:rPr>
                      <a:rPr lang="en-GB" sz="2400" b="0" i="0" smtClean="0">
                        <a:latin typeface="Arial" panose="020B0604020202020204" pitchFamily="34" charset="0"/>
                        <a:cs typeface="Arial" panose="020B0604020202020204" pitchFamily="34" charset="0"/>
                      </a:rPr>
                      <m:t> ∩ </m:t>
                    </m:r>
                    <m:r>
                      <m:rPr>
                        <m:nor/>
                      </m:rPr>
                      <a:rPr lang="en-GB" sz="2400" b="0" i="0" smtClean="0">
                        <a:latin typeface="Arial" panose="020B0604020202020204" pitchFamily="34" charset="0"/>
                        <a:cs typeface="Arial" panose="020B0604020202020204" pitchFamily="34" charset="0"/>
                      </a:rPr>
                      <m:t>B</m:t>
                    </m:r>
                    <m:r>
                      <m:rPr>
                        <m:nor/>
                      </m:rPr>
                      <a:rPr lang="en-GB" sz="2400" b="0" i="0" smtClean="0">
                        <a:latin typeface="Arial" panose="020B0604020202020204" pitchFamily="34" charset="0"/>
                        <a:cs typeface="Arial" panose="020B0604020202020204" pitchFamily="34" charset="0"/>
                      </a:rPr>
                      <m:t> ⊂</m:t>
                    </m:r>
                  </m:oMath>
                </a14:m>
                <a:r>
                  <a:rPr lang="en-GB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A           </a:t>
                </a:r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b)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GB" sz="2400" b="0" i="0" smtClean="0">
                        <a:latin typeface="Arial" panose="020B0604020202020204" pitchFamily="34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A</m:t>
                    </m:r>
                    <m:r>
                      <m:rPr>
                        <m:nor/>
                      </m:rPr>
                      <a:rPr lang="en-GB" sz="2400" b="0" i="0" smtClean="0">
                        <a:latin typeface="Arial" panose="020B0604020202020204" pitchFamily="34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∩ </m:t>
                    </m:r>
                    <m:r>
                      <m:rPr>
                        <m:nor/>
                      </m:rPr>
                      <a:rPr lang="en-GB" sz="2400" b="0" i="0" smtClean="0">
                        <a:latin typeface="Arial" panose="020B0604020202020204" pitchFamily="34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B</m:t>
                    </m:r>
                    <m:r>
                      <m:rPr>
                        <m:nor/>
                      </m:rPr>
                      <a:rPr lang="en-GB" sz="2400" b="0" i="0" smtClean="0">
                        <a:latin typeface="Arial" panose="020B0604020202020204" pitchFamily="34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⊂</m:t>
                    </m:r>
                  </m:oMath>
                </a14:m>
                <a:r>
                  <a:rPr lang="en-GB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B        </a:t>
                </a:r>
                <a:r>
                  <a:rPr lang="en-GB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c)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GB" sz="2400" b="0" i="0" smtClean="0">
                        <a:latin typeface="Arial" panose="020B0604020202020204" pitchFamily="34" charset="0"/>
                        <a:cs typeface="Arial" panose="020B0604020202020204" pitchFamily="34" charset="0"/>
                      </a:rPr>
                      <m:t>A</m:t>
                    </m:r>
                    <m:r>
                      <m:rPr>
                        <m:nor/>
                      </m:rPr>
                      <a:rPr lang="en-GB" sz="2400" b="0" i="0" smtClean="0">
                        <a:latin typeface="Arial" panose="020B0604020202020204" pitchFamily="34" charset="0"/>
                        <a:cs typeface="Arial" panose="020B0604020202020204" pitchFamily="34" charset="0"/>
                      </a:rPr>
                      <m:t> ∩ </m:t>
                    </m:r>
                    <m:r>
                      <m:rPr>
                        <m:nor/>
                      </m:rPr>
                      <a:rPr lang="en-GB" sz="2400" b="0" i="0" smtClean="0">
                        <a:latin typeface="Arial" panose="020B0604020202020204" pitchFamily="34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B</m:t>
                    </m:r>
                    <m:r>
                      <m:rPr>
                        <m:nor/>
                      </m:rPr>
                      <a:rPr lang="en-GB" sz="2400" b="0" i="0" smtClean="0">
                        <a:latin typeface="Arial" panose="020B0604020202020204" pitchFamily="34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⊂ </m:t>
                    </m:r>
                    <m:r>
                      <m:rPr>
                        <m:nor/>
                      </m:rPr>
                      <a:rPr lang="en-GB" sz="2400" b="0" i="0" smtClean="0">
                        <a:latin typeface="Arial" panose="020B0604020202020204" pitchFamily="34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A</m:t>
                    </m:r>
                    <m:r>
                      <m:rPr>
                        <m:nor/>
                      </m:rPr>
                      <a:rPr lang="en-GB" sz="2400" b="0" i="0" smtClean="0">
                        <a:latin typeface="Arial" panose="020B0604020202020204" pitchFamily="34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∪</m:t>
                    </m:r>
                    <m:r>
                      <m:rPr>
                        <m:nor/>
                      </m:rPr>
                      <a:rPr lang="en-GB" sz="2400" b="0" i="0" smtClean="0">
                        <a:latin typeface="Arial" panose="020B0604020202020204" pitchFamily="34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B</m:t>
                    </m:r>
                  </m:oMath>
                </a14:m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	 </a:t>
                </a:r>
                <a:r>
                  <a:rPr lang="en-GB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     </a:t>
                </a:r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d) </a:t>
                </a:r>
                <a:r>
                  <a:rPr lang="en-GB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A′ U B′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GB" sz="2400">
                        <a:latin typeface="Arial" panose="020B0604020202020204" pitchFamily="34" charset="0"/>
                        <a:ea typeface="Cambria Math"/>
                        <a:cs typeface="Arial" panose="020B0604020202020204" pitchFamily="34" charset="0"/>
                      </a:rPr>
                      <m:t>⊂</m:t>
                    </m:r>
                    <m:r>
                      <a:rPr lang="en-GB" sz="2400" i="1">
                        <a:latin typeface="Cambria Math" panose="02040503050406030204" pitchFamily="18" charset="0"/>
                        <a:ea typeface="Cambria Math"/>
                        <a:cs typeface="Arial" panose="020B0604020202020204" pitchFamily="34" charset="0"/>
                      </a:rPr>
                      <m:t> </m:t>
                    </m:r>
                  </m:oMath>
                </a14:m>
                <a:r>
                  <a:rPr lang="en-GB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B</a:t>
                </a:r>
                <a:endParaRPr lang="en-GB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1728" y="3283916"/>
                <a:ext cx="11558955" cy="461665"/>
              </a:xfrm>
              <a:prstGeom prst="rect">
                <a:avLst/>
              </a:prstGeom>
              <a:blipFill rotWithShape="1">
                <a:blip r:embed="rId3"/>
                <a:stretch>
                  <a:fillRect l="-844" t="-9333" b="-32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Rectangle 16"/>
          <p:cNvSpPr/>
          <p:nvPr/>
        </p:nvSpPr>
        <p:spPr>
          <a:xfrm>
            <a:off x="0" y="-1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Try this!</a:t>
            </a:r>
          </a:p>
        </p:txBody>
      </p:sp>
      <p:sp>
        <p:nvSpPr>
          <p:cNvPr id="18" name="Rectangle 17"/>
          <p:cNvSpPr/>
          <p:nvPr/>
        </p:nvSpPr>
        <p:spPr>
          <a:xfrm>
            <a:off x="8105503" y="3288763"/>
            <a:ext cx="2166426" cy="572427"/>
          </a:xfrm>
          <a:prstGeom prst="rect">
            <a:avLst/>
          </a:prstGeom>
          <a:noFill/>
          <a:ln w="38100">
            <a:solidFill>
              <a:srgbClr val="F9BC9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39138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39151" y="1492422"/>
            <a:ext cx="1132449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Understand more complex notation associated with Venn diagrams, the empty set and subsets.</a:t>
            </a:r>
          </a:p>
        </p:txBody>
      </p:sp>
      <p:sp>
        <p:nvSpPr>
          <p:cNvPr id="14" name="Rectangle 13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Lesson objective</a:t>
            </a:r>
          </a:p>
        </p:txBody>
      </p:sp>
    </p:spTree>
    <p:extLst>
      <p:ext uri="{BB962C8B-B14F-4D97-AF65-F5344CB8AC3E}">
        <p14:creationId xmlns:p14="http://schemas.microsoft.com/office/powerpoint/2010/main" val="76651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492493" y="1669983"/>
            <a:ext cx="6507480" cy="4426017"/>
          </a:xfrm>
          <a:prstGeom prst="rect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Oval 5"/>
          <p:cNvSpPr/>
          <p:nvPr/>
        </p:nvSpPr>
        <p:spPr>
          <a:xfrm>
            <a:off x="1236045" y="3136457"/>
            <a:ext cx="3008695" cy="2273502"/>
          </a:xfrm>
          <a:prstGeom prst="ellipse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Oval 6"/>
          <p:cNvSpPr/>
          <p:nvPr/>
        </p:nvSpPr>
        <p:spPr>
          <a:xfrm>
            <a:off x="3278205" y="3175759"/>
            <a:ext cx="3008695" cy="2273502"/>
          </a:xfrm>
          <a:prstGeom prst="ellipse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7"/>
          <p:cNvSpPr txBox="1"/>
          <p:nvPr/>
        </p:nvSpPr>
        <p:spPr>
          <a:xfrm>
            <a:off x="3980847" y="5479741"/>
            <a:ext cx="23060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524201" y="5479740"/>
            <a:ext cx="19735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F</a:t>
            </a:r>
          </a:p>
        </p:txBody>
      </p:sp>
      <p:sp>
        <p:nvSpPr>
          <p:cNvPr id="10" name="Oval 9"/>
          <p:cNvSpPr/>
          <p:nvPr/>
        </p:nvSpPr>
        <p:spPr>
          <a:xfrm>
            <a:off x="2257125" y="2101168"/>
            <a:ext cx="3008695" cy="2273502"/>
          </a:xfrm>
          <a:prstGeom prst="ellipse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TextBox 10"/>
          <p:cNvSpPr txBox="1"/>
          <p:nvPr/>
        </p:nvSpPr>
        <p:spPr>
          <a:xfrm>
            <a:off x="2736582" y="1639503"/>
            <a:ext cx="22250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/>
              <a:t>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7204338" y="1639503"/>
                <a:ext cx="4525018" cy="1477328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GB" sz="2400" b="1" i="0" smtClean="0">
                          <a:latin typeface="Palace Script MT" panose="030303020206070C0B05" pitchFamily="66" charset="0"/>
                          <a:ea typeface="Cambria Math" panose="02040503050406030204" pitchFamily="18" charset="0"/>
                        </a:rPr>
                        <m:t>E</m:t>
                      </m:r>
                      <m:r>
                        <m:rPr>
                          <m:nor/>
                        </m:rPr>
                        <a:rPr lang="en-GB" sz="2400" b="1" i="0" smtClean="0">
                          <a:latin typeface="Palace Script MT" panose="030303020206070C0B05" pitchFamily="66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GB" sz="2400" b="0" i="0" smtClean="0">
                          <a:latin typeface="Palace Script MT" panose="030303020206070C0B05" pitchFamily="66" charset="0"/>
                          <a:ea typeface="Cambria Math" panose="02040503050406030204" pitchFamily="18" charset="0"/>
                        </a:rPr>
                        <m:t>   </m:t>
                      </m:r>
                      <m:r>
                        <m:rPr>
                          <m:nor/>
                        </m:rPr>
                        <a:rPr lang="en-GB" sz="2400" b="0" i="0" smtClean="0">
                          <a:latin typeface="Arial" panose="020B0604020202020204" pitchFamily="34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= </m:t>
                      </m:r>
                      <m:d>
                        <m:dPr>
                          <m:begChr m:val="{"/>
                          <m:endChr m:val="}"/>
                          <m:ctrlPr>
                            <a:rPr lang="en-GB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m:rPr>
                              <m:nor/>
                            </m:rPr>
                            <a:rPr lang="en-GB" sz="2400" b="0" i="0" smtClean="0">
                              <a:latin typeface="Arial" panose="020B0604020202020204" pitchFamily="34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Natural</m:t>
                          </m:r>
                          <m:r>
                            <m:rPr>
                              <m:nor/>
                            </m:rPr>
                            <a:rPr lang="en-GB" sz="2400" b="0" i="0" smtClean="0">
                              <a:latin typeface="Arial" panose="020B0604020202020204" pitchFamily="34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GB" sz="2400" b="0" i="0" smtClean="0">
                              <a:latin typeface="Arial" panose="020B0604020202020204" pitchFamily="34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numbers</m:t>
                          </m:r>
                        </m:e>
                      </m:d>
                    </m:oMath>
                  </m:oMathPara>
                </a14:m>
                <a:endParaRPr lang="en-GB" sz="2400" b="0" dirty="0">
                  <a:latin typeface="Arial" panose="020B0604020202020204" pitchFamily="34" charset="0"/>
                  <a:ea typeface="Cambria Math" panose="02040503050406030204" pitchFamily="18" charset="0"/>
                  <a:cs typeface="Arial" panose="020B0604020202020204" pitchFamily="34" charset="0"/>
                </a:endParaRPr>
              </a:p>
              <a:p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F  = {x: x is a factor of 20}</a:t>
                </a:r>
              </a:p>
              <a:p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E  = {y: y is an even number}</a:t>
                </a:r>
              </a:p>
              <a:p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M = {z: z is a multiple of 5}</a:t>
                </a:r>
                <a:endParaRPr lang="en-GB" sz="2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04338" y="1639503"/>
                <a:ext cx="4525018" cy="1477328"/>
              </a:xfrm>
              <a:prstGeom prst="rect">
                <a:avLst/>
              </a:prstGeom>
              <a:blipFill>
                <a:blip r:embed="rId3"/>
                <a:stretch>
                  <a:fillRect l="-4178" b="-1198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TextBox 1"/>
          <p:cNvSpPr txBox="1"/>
          <p:nvPr/>
        </p:nvSpPr>
        <p:spPr>
          <a:xfrm>
            <a:off x="7030452" y="3237919"/>
            <a:ext cx="469890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Can you place a number in each section of the Venn diagram?</a:t>
            </a:r>
          </a:p>
        </p:txBody>
      </p:sp>
      <p:sp>
        <p:nvSpPr>
          <p:cNvPr id="14" name="Rectangle 13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Try this!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372753" y="2243091"/>
            <a:ext cx="47634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763878" y="2101168"/>
            <a:ext cx="47634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291632" y="3441722"/>
            <a:ext cx="6699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30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523297" y="3811543"/>
            <a:ext cx="7214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2529748" y="3356206"/>
            <a:ext cx="47634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789471" y="4395066"/>
            <a:ext cx="66879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25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3508058" y="4397803"/>
            <a:ext cx="47634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2001654" y="4312510"/>
            <a:ext cx="47634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204338" y="4279411"/>
            <a:ext cx="46989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One possible solution.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1465" y="1658316"/>
            <a:ext cx="36260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b="1" dirty="0" smtClean="0">
                <a:latin typeface="Palace Script MT" panose="030303020206070C0B05" pitchFamily="66" charset="0"/>
              </a:rPr>
              <a:t>E</a:t>
            </a:r>
            <a:endParaRPr lang="en-GB" sz="3200" b="1" dirty="0">
              <a:latin typeface="Palace Script MT" panose="030303020206070C0B05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72135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6045846" y="1403527"/>
                <a:ext cx="5276420" cy="1477328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GB" sz="2400" b="1" i="0" smtClean="0">
                          <a:latin typeface="Palace Script MT" panose="030303020206070C0B05" pitchFamily="66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E</m:t>
                      </m:r>
                      <m:r>
                        <m:rPr>
                          <m:nor/>
                        </m:rPr>
                        <a:rPr lang="en-GB" sz="2400" b="1" i="0" smtClean="0">
                          <a:latin typeface="Palace Script MT" panose="030303020206070C0B05" pitchFamily="66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   </m:t>
                      </m:r>
                      <m:r>
                        <m:rPr>
                          <m:nor/>
                        </m:rPr>
                        <a:rPr lang="en-GB" sz="2400" b="0" i="0" smtClean="0">
                          <a:latin typeface="Arial" panose="020B0604020202020204" pitchFamily="34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GB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  </m:t>
                      </m:r>
                      <m:d>
                        <m:dPr>
                          <m:begChr m:val="{"/>
                          <m:endChr m:val="}"/>
                          <m:ctrlPr>
                            <a:rPr lang="en-GB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m:rPr>
                              <m:nor/>
                            </m:rPr>
                            <a:rPr lang="en-GB" sz="2400" b="0" i="0" smtClean="0">
                              <a:latin typeface="Arial" panose="020B0604020202020204" pitchFamily="34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Natural</m:t>
                          </m:r>
                          <m:r>
                            <m:rPr>
                              <m:nor/>
                            </m:rPr>
                            <a:rPr lang="en-GB" sz="2400" b="0" i="0" smtClean="0">
                              <a:latin typeface="Arial" panose="020B0604020202020204" pitchFamily="34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GB" sz="2400" b="0" i="0" smtClean="0">
                              <a:latin typeface="Arial" panose="020B0604020202020204" pitchFamily="34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numbers</m:t>
                          </m:r>
                        </m:e>
                      </m:d>
                    </m:oMath>
                  </m:oMathPara>
                </a14:m>
                <a:endParaRPr lang="en-GB" sz="2400" b="0" dirty="0">
                  <a:latin typeface="Arial" panose="020B0604020202020204" pitchFamily="34" charset="0"/>
                  <a:ea typeface="Cambria Math" panose="02040503050406030204" pitchFamily="18" charset="0"/>
                  <a:cs typeface="Arial" panose="020B0604020202020204" pitchFamily="34" charset="0"/>
                </a:endParaRPr>
              </a:p>
              <a:p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O = {x: x is an odd number}</a:t>
                </a:r>
              </a:p>
              <a:p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E  = {y: y is an even number}</a:t>
                </a:r>
              </a:p>
              <a:p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M = {z: z is a multiple of 4}</a:t>
                </a:r>
                <a:endParaRPr lang="en-GB" sz="2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45846" y="1403527"/>
                <a:ext cx="5276420" cy="1477328"/>
              </a:xfrm>
              <a:prstGeom prst="rect">
                <a:avLst/>
              </a:prstGeom>
              <a:blipFill>
                <a:blip r:embed="rId3"/>
                <a:stretch>
                  <a:fillRect l="-3584" b="-1193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TextBox 1"/>
          <p:cNvSpPr txBox="1"/>
          <p:nvPr/>
        </p:nvSpPr>
        <p:spPr>
          <a:xfrm>
            <a:off x="5940341" y="2949494"/>
            <a:ext cx="583340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Which sections of the Venn diagram can you place a number in?</a:t>
            </a:r>
          </a:p>
        </p:txBody>
      </p:sp>
      <p:sp>
        <p:nvSpPr>
          <p:cNvPr id="14" name="Rectangle 13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Empty set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187694" y="1326733"/>
            <a:ext cx="5364020" cy="3147725"/>
            <a:chOff x="187694" y="1326733"/>
            <a:chExt cx="5720738" cy="3490103"/>
          </a:xfrm>
        </p:grpSpPr>
        <p:sp>
          <p:nvSpPr>
            <p:cNvPr id="5" name="Rectangle 4"/>
            <p:cNvSpPr/>
            <p:nvPr/>
          </p:nvSpPr>
          <p:spPr>
            <a:xfrm>
              <a:off x="443655" y="1435168"/>
              <a:ext cx="5464777" cy="3381668"/>
            </a:xfrm>
            <a:prstGeom prst="rect">
              <a:avLst/>
            </a:prstGeom>
            <a:noFill/>
            <a:ln w="381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" name="Oval 5"/>
            <p:cNvSpPr/>
            <p:nvPr/>
          </p:nvSpPr>
          <p:spPr>
            <a:xfrm>
              <a:off x="1068067" y="2555618"/>
              <a:ext cx="2526607" cy="1737053"/>
            </a:xfrm>
            <a:prstGeom prst="ellipse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Oval 6"/>
            <p:cNvSpPr/>
            <p:nvPr/>
          </p:nvSpPr>
          <p:spPr>
            <a:xfrm>
              <a:off x="2783009" y="2585646"/>
              <a:ext cx="2526607" cy="1737053"/>
            </a:xfrm>
            <a:prstGeom prst="ellipse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3373065" y="4345988"/>
              <a:ext cx="170887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400" b="1" dirty="0">
                  <a:latin typeface="Arial" panose="020B0604020202020204" pitchFamily="34" charset="0"/>
                  <a:cs typeface="Arial" panose="020B0604020202020204" pitchFamily="34" charset="0"/>
                </a:rPr>
                <a:t>E</a:t>
              </a: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1310051" y="4345987"/>
              <a:ext cx="165735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400" b="1" dirty="0">
                  <a:latin typeface="Arial" panose="020B0604020202020204" pitchFamily="34" charset="0"/>
                  <a:cs typeface="Arial" panose="020B0604020202020204" pitchFamily="34" charset="0"/>
                </a:rPr>
                <a:t>O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187694" y="1326733"/>
              <a:ext cx="69" cy="54600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endParaRPr lang="en-GB" sz="3200" dirty="0"/>
            </a:p>
          </p:txBody>
        </p:sp>
        <p:sp>
          <p:nvSpPr>
            <p:cNvPr id="10" name="Oval 9"/>
            <p:cNvSpPr/>
            <p:nvPr/>
          </p:nvSpPr>
          <p:spPr>
            <a:xfrm>
              <a:off x="1925538" y="1764612"/>
              <a:ext cx="2526607" cy="1737053"/>
            </a:xfrm>
            <a:prstGeom prst="ellipse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2177794" y="1411880"/>
              <a:ext cx="186851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400" b="1" dirty="0">
                  <a:latin typeface="Arial" panose="020B0604020202020204" pitchFamily="34" charset="0"/>
                  <a:cs typeface="Arial" panose="020B0604020202020204" pitchFamily="34" charset="0"/>
                </a:rPr>
                <a:t>M</a:t>
              </a: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4097274" y="3492415"/>
              <a:ext cx="627273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800" b="1" dirty="0">
                  <a:latin typeface="Arial" panose="020B0604020202020204" pitchFamily="34" charset="0"/>
                  <a:cs typeface="Arial" panose="020B0604020202020204" pitchFamily="34" charset="0"/>
                </a:rPr>
                <a:t>x</a:t>
              </a: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3574829" y="2710868"/>
              <a:ext cx="627273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800" b="1" dirty="0">
                  <a:latin typeface="Arial" panose="020B0604020202020204" pitchFamily="34" charset="0"/>
                  <a:cs typeface="Arial" panose="020B0604020202020204" pitchFamily="34" charset="0"/>
                </a:rPr>
                <a:t>x</a:t>
              </a: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1704098" y="3491538"/>
              <a:ext cx="627273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800" b="1" dirty="0">
                  <a:latin typeface="Arial" panose="020B0604020202020204" pitchFamily="34" charset="0"/>
                  <a:cs typeface="Arial" panose="020B0604020202020204" pitchFamily="34" charset="0"/>
                </a:rPr>
                <a:t>x</a:t>
              </a:r>
            </a:p>
          </p:txBody>
        </p:sp>
      </p:grpSp>
      <p:sp>
        <p:nvSpPr>
          <p:cNvPr id="20" name="TextBox 19"/>
          <p:cNvSpPr txBox="1"/>
          <p:nvPr/>
        </p:nvSpPr>
        <p:spPr>
          <a:xfrm>
            <a:off x="444809" y="4699892"/>
            <a:ext cx="8853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Why can’t you place a number in every section?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880931" y="3780491"/>
            <a:ext cx="5441335" cy="919401"/>
          </a:xfrm>
          <a:prstGeom prst="roundRect">
            <a:avLst/>
          </a:prstGeom>
          <a:solidFill>
            <a:srgbClr val="F9BC9A"/>
          </a:solidFill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 can only put numbers in the marked sections. 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376691" y="5146169"/>
            <a:ext cx="11485746" cy="919401"/>
          </a:xfrm>
          <a:prstGeom prst="roundRect">
            <a:avLst/>
          </a:prstGeom>
          <a:solidFill>
            <a:srgbClr val="F9BC9A"/>
          </a:solidFill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 number are both odd and even numbers so the intersection of O and E is empty. 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/>
              <p:cNvSpPr txBox="1"/>
              <p:nvPr/>
            </p:nvSpPr>
            <p:spPr>
              <a:xfrm>
                <a:off x="353127" y="5938598"/>
                <a:ext cx="11485746" cy="919401"/>
              </a:xfrm>
              <a:prstGeom prst="roundRect">
                <a:avLst/>
              </a:prstGeom>
              <a:solidFill>
                <a:srgbClr val="F9BC9A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We say that </a:t>
                </a:r>
                <a:r>
                  <a:rPr lang="en-GB" sz="2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O </a:t>
                </a:r>
                <a14:m>
                  <m:oMath xmlns:m="http://schemas.openxmlformats.org/officeDocument/2006/math">
                    <m:r>
                      <a:rPr lang="en-GB" sz="2400" b="1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∩</m:t>
                    </m:r>
                  </m:oMath>
                </a14:m>
                <a:r>
                  <a:rPr lang="en-GB" sz="2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E is = </a:t>
                </a:r>
                <a14:m>
                  <m:oMath xmlns:m="http://schemas.openxmlformats.org/officeDocument/2006/math">
                    <m:r>
                      <a:rPr lang="en-GB" sz="2400" b="1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∅</m:t>
                    </m:r>
                  </m:oMath>
                </a14:m>
                <a:endParaRPr lang="en-GB" sz="24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The symbol, </a:t>
                </a:r>
                <a14:m>
                  <m:oMath xmlns:m="http://schemas.openxmlformats.org/officeDocument/2006/math">
                    <m:r>
                      <a:rPr lang="en-GB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∅</m:t>
                    </m:r>
                    <m:r>
                      <a:rPr lang="en-GB" sz="240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 </m:t>
                    </m:r>
                  </m:oMath>
                </a14:m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denotes the empty set, the set that contains no elements.</a:t>
                </a:r>
              </a:p>
            </p:txBody>
          </p:sp>
        </mc:Choice>
        <mc:Fallback xmlns=""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3127" y="5938598"/>
                <a:ext cx="11485746" cy="919401"/>
              </a:xfrm>
              <a:prstGeom prst="roundRect">
                <a:avLst/>
              </a:prstGeom>
              <a:blipFill rotWithShape="1">
                <a:blip r:embed="rId5"/>
                <a:stretch>
                  <a:fillRect l="-425" b="-1059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" name="TextBox 20"/>
          <p:cNvSpPr txBox="1"/>
          <p:nvPr/>
        </p:nvSpPr>
        <p:spPr>
          <a:xfrm>
            <a:off x="6394" y="1319327"/>
            <a:ext cx="36260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b="1" dirty="0" smtClean="0">
                <a:latin typeface="Palace Script MT" panose="030303020206070C0B05" pitchFamily="66" charset="0"/>
              </a:rPr>
              <a:t>E</a:t>
            </a:r>
            <a:endParaRPr lang="en-GB" sz="3200" b="1" dirty="0">
              <a:latin typeface="Palace Script MT" panose="030303020206070C0B05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59136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23" grpId="0" animBg="1"/>
      <p:bldP spid="2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6096000" y="1617850"/>
                <a:ext cx="5276420" cy="1477328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GB" sz="2400" b="1" i="0" smtClean="0">
                          <a:latin typeface="Palace Script MT" panose="030303020206070C0B05" pitchFamily="66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E</m:t>
                      </m:r>
                      <m:r>
                        <m:rPr>
                          <m:nor/>
                        </m:rPr>
                        <a:rPr lang="en-GB" sz="2400" b="1" i="0" smtClean="0">
                          <a:latin typeface="Palace Script MT" panose="030303020206070C0B05" pitchFamily="66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    </m:t>
                      </m:r>
                      <m:r>
                        <m:rPr>
                          <m:nor/>
                        </m:rPr>
                        <a:rPr lang="en-GB" sz="2400" b="0" i="0" smtClean="0">
                          <a:latin typeface="Arial" panose="020B0604020202020204" pitchFamily="34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= </m:t>
                      </m:r>
                      <m:d>
                        <m:dPr>
                          <m:begChr m:val="{"/>
                          <m:endChr m:val="}"/>
                          <m:ctrlPr>
                            <a:rPr lang="en-GB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m:rPr>
                              <m:nor/>
                            </m:rPr>
                            <a:rPr lang="en-GB" sz="2400" b="0" i="0" smtClean="0">
                              <a:latin typeface="Arial" panose="020B0604020202020204" pitchFamily="34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Natural</m:t>
                          </m:r>
                          <m:r>
                            <m:rPr>
                              <m:nor/>
                            </m:rPr>
                            <a:rPr lang="en-GB" sz="2400" b="0" i="0" smtClean="0">
                              <a:latin typeface="Arial" panose="020B0604020202020204" pitchFamily="34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GB" sz="2400" b="0" i="0" smtClean="0">
                              <a:latin typeface="Arial" panose="020B0604020202020204" pitchFamily="34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number</m:t>
                          </m:r>
                        </m:e>
                      </m:d>
                    </m:oMath>
                  </m:oMathPara>
                </a14:m>
                <a:endParaRPr lang="en-GB" sz="2400" b="0" dirty="0">
                  <a:latin typeface="Arial" panose="020B0604020202020204" pitchFamily="34" charset="0"/>
                  <a:ea typeface="Cambria Math" panose="02040503050406030204" pitchFamily="18" charset="0"/>
                  <a:cs typeface="Arial" panose="020B0604020202020204" pitchFamily="34" charset="0"/>
                </a:endParaRPr>
              </a:p>
              <a:p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O = {x: x is an odd number}</a:t>
                </a:r>
              </a:p>
              <a:p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E  = {y: y is an even number}</a:t>
                </a:r>
              </a:p>
              <a:p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M = {z: z is a multiple of 4}</a:t>
                </a:r>
                <a:endParaRPr lang="en-GB" sz="2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6000" y="1617850"/>
                <a:ext cx="5276420" cy="1477328"/>
              </a:xfrm>
              <a:prstGeom prst="rect">
                <a:avLst/>
              </a:prstGeom>
              <a:blipFill>
                <a:blip r:embed="rId3"/>
                <a:stretch>
                  <a:fillRect l="-3464" b="-1193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Rectangle 13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Subset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443026" y="1430228"/>
            <a:ext cx="5451338" cy="4138640"/>
            <a:chOff x="443655" y="1411880"/>
            <a:chExt cx="5464777" cy="3404956"/>
          </a:xfrm>
        </p:grpSpPr>
        <p:sp>
          <p:nvSpPr>
            <p:cNvPr id="5" name="Rectangle 4"/>
            <p:cNvSpPr/>
            <p:nvPr/>
          </p:nvSpPr>
          <p:spPr>
            <a:xfrm>
              <a:off x="443655" y="1435168"/>
              <a:ext cx="5464777" cy="3381668"/>
            </a:xfrm>
            <a:prstGeom prst="rect">
              <a:avLst/>
            </a:prstGeom>
            <a:noFill/>
            <a:ln w="381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" name="Oval 5"/>
            <p:cNvSpPr/>
            <p:nvPr/>
          </p:nvSpPr>
          <p:spPr>
            <a:xfrm>
              <a:off x="1068067" y="2555618"/>
              <a:ext cx="2526607" cy="1737053"/>
            </a:xfrm>
            <a:prstGeom prst="ellipse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Oval 6"/>
            <p:cNvSpPr/>
            <p:nvPr/>
          </p:nvSpPr>
          <p:spPr>
            <a:xfrm>
              <a:off x="2783009" y="2585646"/>
              <a:ext cx="2526607" cy="1737053"/>
            </a:xfrm>
            <a:prstGeom prst="ellipse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3373065" y="4345988"/>
              <a:ext cx="1708879" cy="37982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400" b="1" dirty="0">
                  <a:latin typeface="Arial" panose="020B0604020202020204" pitchFamily="34" charset="0"/>
                  <a:cs typeface="Arial" panose="020B0604020202020204" pitchFamily="34" charset="0"/>
                </a:rPr>
                <a:t>E</a:t>
              </a: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1310051" y="4345987"/>
              <a:ext cx="1657350" cy="37982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400" b="1" dirty="0">
                  <a:latin typeface="Arial" panose="020B0604020202020204" pitchFamily="34" charset="0"/>
                  <a:cs typeface="Arial" panose="020B0604020202020204" pitchFamily="34" charset="0"/>
                </a:rPr>
                <a:t>O</a:t>
              </a:r>
            </a:p>
          </p:txBody>
        </p:sp>
        <p:sp>
          <p:nvSpPr>
            <p:cNvPr id="10" name="Oval 9"/>
            <p:cNvSpPr/>
            <p:nvPr/>
          </p:nvSpPr>
          <p:spPr>
            <a:xfrm>
              <a:off x="1925538" y="1764612"/>
              <a:ext cx="2526607" cy="1737053"/>
            </a:xfrm>
            <a:prstGeom prst="ellipse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2177794" y="1411880"/>
              <a:ext cx="1868518" cy="37982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400" b="1" dirty="0">
                  <a:latin typeface="Arial" panose="020B0604020202020204" pitchFamily="34" charset="0"/>
                  <a:cs typeface="Arial" panose="020B0604020202020204" pitchFamily="34" charset="0"/>
                </a:rPr>
                <a:t>M</a:t>
              </a:r>
            </a:p>
          </p:txBody>
        </p:sp>
      </p:grpSp>
      <p:sp>
        <p:nvSpPr>
          <p:cNvPr id="24" name="TextBox 23"/>
          <p:cNvSpPr txBox="1"/>
          <p:nvPr/>
        </p:nvSpPr>
        <p:spPr>
          <a:xfrm>
            <a:off x="6096000" y="3280649"/>
            <a:ext cx="5537982" cy="1328023"/>
          </a:xfrm>
          <a:prstGeom prst="roundRect">
            <a:avLst/>
          </a:prstGeom>
          <a:solidFill>
            <a:srgbClr val="F9BC9A"/>
          </a:solidFill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Since every multiple of 4 is an even number, the set M is entirely contained within set E.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6096000" y="4748417"/>
                <a:ext cx="5537982" cy="1043052"/>
              </a:xfrm>
              <a:prstGeom prst="roundRect">
                <a:avLst/>
              </a:prstGeom>
              <a:solidFill>
                <a:srgbClr val="F9BC9A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We say that M is a subset of E or</a:t>
                </a:r>
              </a:p>
              <a:p>
                <a:r>
                  <a:rPr lang="en-GB" sz="2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M </a:t>
                </a:r>
                <a14:m>
                  <m:oMath xmlns:m="http://schemas.openxmlformats.org/officeDocument/2006/math">
                    <m:r>
                      <a:rPr lang="en-GB" sz="3200" i="1">
                        <a:latin typeface="Cambria Math"/>
                      </a:rPr>
                      <m:t>⊂</m:t>
                    </m:r>
                  </m:oMath>
                </a14:m>
                <a:r>
                  <a:rPr lang="en-GB" sz="2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E</a:t>
                </a:r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6000" y="4748417"/>
                <a:ext cx="5537982" cy="1043052"/>
              </a:xfrm>
              <a:prstGeom prst="roundRect">
                <a:avLst/>
              </a:prstGeom>
              <a:blipFill>
                <a:blip r:embed="rId5"/>
                <a:stretch>
                  <a:fillRect l="-771" b="-584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TextBox 14"/>
          <p:cNvSpPr txBox="1"/>
          <p:nvPr/>
        </p:nvSpPr>
        <p:spPr>
          <a:xfrm>
            <a:off x="-5984" y="1342663"/>
            <a:ext cx="3213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 smtClean="0">
                <a:latin typeface="Palace Script MT" panose="030303020206070C0B05" pitchFamily="66" charset="0"/>
              </a:rPr>
              <a:t>E</a:t>
            </a:r>
            <a:endParaRPr lang="en-GB" sz="3200" b="1" dirty="0">
              <a:latin typeface="Palace Script MT" panose="030303020206070C0B05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8424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68804" y="1955612"/>
            <a:ext cx="5738964" cy="3255347"/>
          </a:xfrm>
          <a:prstGeom prst="rect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Oval 5"/>
          <p:cNvSpPr/>
          <p:nvPr/>
        </p:nvSpPr>
        <p:spPr>
          <a:xfrm>
            <a:off x="417709" y="2578818"/>
            <a:ext cx="2653376" cy="2213316"/>
          </a:xfrm>
          <a:prstGeom prst="ellipse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Oval 6"/>
          <p:cNvSpPr/>
          <p:nvPr/>
        </p:nvSpPr>
        <p:spPr>
          <a:xfrm>
            <a:off x="3297370" y="2544382"/>
            <a:ext cx="2653376" cy="2213316"/>
          </a:xfrm>
          <a:prstGeom prst="ellipse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7"/>
          <p:cNvSpPr txBox="1"/>
          <p:nvPr/>
        </p:nvSpPr>
        <p:spPr>
          <a:xfrm>
            <a:off x="3726747" y="4775635"/>
            <a:ext cx="17946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73248" y="4792134"/>
            <a:ext cx="174050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Odd</a:t>
            </a:r>
          </a:p>
        </p:txBody>
      </p:sp>
      <p:sp>
        <p:nvSpPr>
          <p:cNvPr id="10" name="Oval 9"/>
          <p:cNvSpPr/>
          <p:nvPr/>
        </p:nvSpPr>
        <p:spPr>
          <a:xfrm>
            <a:off x="4052219" y="2659106"/>
            <a:ext cx="1246047" cy="1026370"/>
          </a:xfrm>
          <a:prstGeom prst="ellipse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TextBox 10"/>
          <p:cNvSpPr txBox="1"/>
          <p:nvPr/>
        </p:nvSpPr>
        <p:spPr>
          <a:xfrm>
            <a:off x="3726747" y="3703412"/>
            <a:ext cx="19622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234848" y="5256341"/>
                <a:ext cx="5276420" cy="1477328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GB" sz="2400" b="1" i="0" smtClean="0">
                          <a:latin typeface="Palace Script MT" panose="030303020206070C0B05" pitchFamily="66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E</m:t>
                      </m:r>
                      <m:r>
                        <m:rPr>
                          <m:nor/>
                        </m:rPr>
                        <a:rPr lang="en-GB" sz="2400" b="0" i="0" smtClean="0">
                          <a:latin typeface="Arial" panose="020B0604020202020204" pitchFamily="34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  </m:t>
                      </m:r>
                      <m:r>
                        <m:rPr>
                          <m:nor/>
                        </m:rPr>
                        <a:rPr lang="en-GB" sz="2400" i="0" smtClean="0">
                          <a:latin typeface="Arial" panose="020B0604020202020204" pitchFamily="34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m:rPr>
                          <m:nor/>
                        </m:rPr>
                        <a:rPr lang="en-GB" sz="2400" b="0" i="0" smtClean="0">
                          <a:latin typeface="Arial" panose="020B0604020202020204" pitchFamily="34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 </m:t>
                      </m:r>
                      <m:d>
                        <m:dPr>
                          <m:begChr m:val="{"/>
                          <m:endChr m:val="}"/>
                          <m:ctrlPr>
                            <a:rPr lang="en-GB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m:rPr>
                              <m:nor/>
                            </m:rPr>
                            <a:rPr lang="en-GB" sz="2400" b="0" i="0" smtClean="0">
                              <a:latin typeface="Arial" panose="020B0604020202020204" pitchFamily="34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N</m:t>
                          </m:r>
                          <m:r>
                            <m:rPr>
                              <m:nor/>
                            </m:rPr>
                            <a:rPr lang="en-GB" sz="2400" i="0">
                              <a:latin typeface="Arial" panose="020B0604020202020204" pitchFamily="34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atural</m:t>
                          </m:r>
                          <m:r>
                            <m:rPr>
                              <m:nor/>
                            </m:rPr>
                            <a:rPr lang="en-GB" sz="2400" i="0">
                              <a:latin typeface="Arial" panose="020B0604020202020204" pitchFamily="34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GB" sz="2400" i="0">
                              <a:latin typeface="Arial" panose="020B0604020202020204" pitchFamily="34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numbers</m:t>
                          </m:r>
                        </m:e>
                      </m:d>
                    </m:oMath>
                  </m:oMathPara>
                </a14:m>
                <a:endParaRPr lang="en-GB" sz="2400" dirty="0" smtClean="0">
                  <a:latin typeface="Arial" panose="020B0604020202020204" pitchFamily="34" charset="0"/>
                  <a:ea typeface="Cambria Math" panose="02040503050406030204" pitchFamily="18" charset="0"/>
                  <a:cs typeface="Arial" panose="020B0604020202020204" pitchFamily="34" charset="0"/>
                </a:endParaRPr>
              </a:p>
              <a:p>
                <a:r>
                  <a:rPr lang="en-GB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O </a:t>
                </a:r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= {x: x is an odd number}</a:t>
                </a:r>
              </a:p>
              <a:p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E </a:t>
                </a:r>
                <a:r>
                  <a:rPr lang="en-GB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= </a:t>
                </a:r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{y: y is an even number}</a:t>
                </a:r>
              </a:p>
              <a:p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M = {z: z is a multiple of 4}</a:t>
                </a:r>
                <a:endParaRPr lang="en-GB" sz="2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4848" y="5256341"/>
                <a:ext cx="5276420" cy="1477328"/>
              </a:xfrm>
              <a:prstGeom prst="rect">
                <a:avLst/>
              </a:prstGeom>
              <a:blipFill>
                <a:blip r:embed="rId3"/>
                <a:stretch>
                  <a:fillRect l="-3584" b="-1193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TextBox 1"/>
          <p:cNvSpPr txBox="1"/>
          <p:nvPr/>
        </p:nvSpPr>
        <p:spPr>
          <a:xfrm>
            <a:off x="51775" y="1330832"/>
            <a:ext cx="1049298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Let’s redraw the Venn diagram to better reflect these two properties.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0" y="-1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endParaRPr lang="en-GB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6283274" y="3315541"/>
                <a:ext cx="5603926" cy="156966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O </a:t>
                </a:r>
                <a14:m>
                  <m:oMath xmlns:m="http://schemas.openxmlformats.org/officeDocument/2006/math">
                    <m:r>
                      <a:rPr lang="en-GB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∩</m:t>
                    </m:r>
                  </m:oMath>
                </a14:m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E is = </a:t>
                </a:r>
                <a14:m>
                  <m:oMath xmlns:m="http://schemas.openxmlformats.org/officeDocument/2006/math">
                    <m:r>
                      <a:rPr lang="en-GB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∅</m:t>
                    </m:r>
                  </m:oMath>
                </a14:m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 so O and E do not overlap.</a:t>
                </a:r>
              </a:p>
              <a:p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Sets that can be drawn like this are said to be </a:t>
                </a:r>
                <a:r>
                  <a:rPr lang="en-GB" sz="2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mutually exclusive</a:t>
                </a:r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83274" y="3315541"/>
                <a:ext cx="5603926" cy="1569660"/>
              </a:xfrm>
              <a:prstGeom prst="rect">
                <a:avLst/>
              </a:prstGeom>
              <a:blipFill rotWithShape="1">
                <a:blip r:embed="rId7"/>
                <a:stretch>
                  <a:fillRect l="-1741" t="-2724" r="-2612" b="-856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6283274" y="2484544"/>
                <a:ext cx="5603926" cy="88261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M</a:t>
                </a:r>
                <a14:m>
                  <m:oMath xmlns:m="http://schemas.openxmlformats.org/officeDocument/2006/math">
                    <m:r>
                      <a:rPr lang="en-GB" sz="2800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GB" sz="2800" i="1">
                        <a:latin typeface="Cambria Math"/>
                      </a:rPr>
                      <m:t>⊂</m:t>
                    </m:r>
                  </m:oMath>
                </a14:m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E so M lies entirely within E.</a:t>
                </a:r>
              </a:p>
              <a:p>
                <a:endParaRPr lang="en-GB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83274" y="2484544"/>
                <a:ext cx="5603926" cy="882614"/>
              </a:xfrm>
              <a:prstGeom prst="rect">
                <a:avLst/>
              </a:prstGeom>
              <a:blipFill>
                <a:blip r:embed="rId8"/>
                <a:stretch>
                  <a:fillRect l="-1741" t="-69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TextBox 14"/>
          <p:cNvSpPr txBox="1"/>
          <p:nvPr/>
        </p:nvSpPr>
        <p:spPr>
          <a:xfrm>
            <a:off x="-75434" y="1873323"/>
            <a:ext cx="36260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b="1" dirty="0" smtClean="0">
                <a:latin typeface="Palace Script MT" panose="030303020206070C0B05" pitchFamily="66" charset="0"/>
              </a:rPr>
              <a:t>E</a:t>
            </a:r>
            <a:endParaRPr lang="en-GB" sz="3200" b="1" dirty="0">
              <a:latin typeface="Palace Script MT" panose="030303020206070C0B05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47875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/>
      <p:bldP spid="9" grpId="0"/>
      <p:bldP spid="10" grpId="0" animBg="1"/>
      <p:bldP spid="11" grpId="0"/>
      <p:bldP spid="20" grpId="0"/>
      <p:bldP spid="2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55760" y="1344380"/>
                <a:ext cx="12192000" cy="94275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If A is a set such that </a:t>
                </a:r>
                <a:r>
                  <a:rPr lang="en-GB" sz="2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every element of A is also an element of B</a:t>
                </a:r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then </a:t>
                </a:r>
                <a:r>
                  <a:rPr lang="en-GB" sz="2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A is a subset of B</a:t>
                </a:r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or </a:t>
                </a:r>
                <a:r>
                  <a:rPr lang="en-GB" sz="2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A </a:t>
                </a:r>
                <a14:m>
                  <m:oMath xmlns:m="http://schemas.openxmlformats.org/officeDocument/2006/math">
                    <m:r>
                      <a:rPr lang="en-GB" sz="3200" i="1">
                        <a:latin typeface="Cambria Math"/>
                      </a:rPr>
                      <m:t>⊂</m:t>
                    </m:r>
                  </m:oMath>
                </a14:m>
                <a:r>
                  <a:rPr lang="en-GB" sz="2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B</a:t>
                </a:r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r>
                  <a:rPr lang="en-GB" sz="2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760" y="1344380"/>
                <a:ext cx="12192000" cy="942759"/>
              </a:xfrm>
              <a:prstGeom prst="rect">
                <a:avLst/>
              </a:prstGeom>
              <a:blipFill>
                <a:blip r:embed="rId2"/>
                <a:stretch>
                  <a:fillRect l="-750" t="-4545" r="-1000" b="-1233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2" name="Group 31"/>
          <p:cNvGrpSpPr/>
          <p:nvPr/>
        </p:nvGrpSpPr>
        <p:grpSpPr>
          <a:xfrm>
            <a:off x="4312256" y="2182101"/>
            <a:ext cx="3679009" cy="2466186"/>
            <a:chOff x="8471736" y="89738"/>
            <a:chExt cx="3287126" cy="2203491"/>
          </a:xfrm>
        </p:grpSpPr>
        <p:grpSp>
          <p:nvGrpSpPr>
            <p:cNvPr id="24" name="Group 23"/>
            <p:cNvGrpSpPr/>
            <p:nvPr/>
          </p:nvGrpSpPr>
          <p:grpSpPr>
            <a:xfrm>
              <a:off x="8471736" y="89738"/>
              <a:ext cx="3287126" cy="2203491"/>
              <a:chOff x="492493" y="1669983"/>
              <a:chExt cx="6507480" cy="4426017"/>
            </a:xfrm>
          </p:grpSpPr>
          <p:sp>
            <p:nvSpPr>
              <p:cNvPr id="25" name="Rectangle 24"/>
              <p:cNvSpPr/>
              <p:nvPr/>
            </p:nvSpPr>
            <p:spPr>
              <a:xfrm>
                <a:off x="492493" y="1669983"/>
                <a:ext cx="6507480" cy="4426017"/>
              </a:xfrm>
              <a:prstGeom prst="rect">
                <a:avLst/>
              </a:prstGeom>
              <a:noFill/>
              <a:ln w="38100"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6" name="Oval 25"/>
              <p:cNvSpPr/>
              <p:nvPr/>
            </p:nvSpPr>
            <p:spPr>
              <a:xfrm>
                <a:off x="2211453" y="2035688"/>
                <a:ext cx="3768827" cy="3769530"/>
              </a:xfrm>
              <a:prstGeom prst="ellipse">
                <a:avLst/>
              </a:prstGeom>
              <a:noFill/>
              <a:ln w="38100"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7" name="Oval 26"/>
              <p:cNvSpPr/>
              <p:nvPr/>
            </p:nvSpPr>
            <p:spPr>
              <a:xfrm>
                <a:off x="3235258" y="2626465"/>
                <a:ext cx="1538789" cy="1519794"/>
              </a:xfrm>
              <a:prstGeom prst="ellipse">
                <a:avLst/>
              </a:prstGeom>
              <a:solidFill>
                <a:srgbClr val="F9BC9A"/>
              </a:solidFill>
              <a:ln w="38100"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sp>
          <p:nvSpPr>
            <p:cNvPr id="28" name="Rectangle 27"/>
            <p:cNvSpPr/>
            <p:nvPr/>
          </p:nvSpPr>
          <p:spPr>
            <a:xfrm>
              <a:off x="10044497" y="782764"/>
              <a:ext cx="402674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GB" sz="2800" b="1" dirty="0"/>
                <a:t>A</a:t>
              </a:r>
              <a:endParaRPr lang="en-GB" sz="2800" dirty="0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10090572" y="1651713"/>
              <a:ext cx="386644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GB" sz="2800" b="1" dirty="0"/>
                <a:t>B</a:t>
              </a:r>
              <a:endParaRPr lang="en-GB" sz="2800" dirty="0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166720" y="4996981"/>
                <a:ext cx="11447669" cy="131209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Using this definition every set is a subset of itself! </a:t>
                </a:r>
              </a:p>
              <a:p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If we exclude this special case and insist that set A must have at least one element less than set B then </a:t>
                </a:r>
                <a:r>
                  <a:rPr lang="en-GB" sz="2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set A is a proper subset of B o</a:t>
                </a:r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r </a:t>
                </a:r>
                <a:r>
                  <a:rPr lang="en-GB" sz="2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A </a:t>
                </a:r>
                <a14:m>
                  <m:oMath xmlns:m="http://schemas.openxmlformats.org/officeDocument/2006/math">
                    <m:r>
                      <a:rPr lang="en-GB" sz="3200" i="1">
                        <a:latin typeface="Cambria Math"/>
                      </a:rPr>
                      <m:t>⊂</m:t>
                    </m:r>
                  </m:oMath>
                </a14:m>
                <a:r>
                  <a:rPr lang="en-GB" sz="2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B</a:t>
                </a:r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endParaRPr lang="en-GB" sz="24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6720" y="4996981"/>
                <a:ext cx="11447669" cy="1312090"/>
              </a:xfrm>
              <a:prstGeom prst="rect">
                <a:avLst/>
              </a:prstGeom>
              <a:blipFill>
                <a:blip r:embed="rId3"/>
                <a:stretch>
                  <a:fillRect l="-799" t="-3256" r="-426" b="-837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Rectangle 15"/>
          <p:cNvSpPr/>
          <p:nvPr/>
        </p:nvSpPr>
        <p:spPr>
          <a:xfrm>
            <a:off x="0" y="-1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endParaRPr lang="en-GB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0012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94072" y="1341933"/>
            <a:ext cx="102412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Which choice describes the shaded region?</a:t>
            </a:r>
          </a:p>
        </p:txBody>
      </p:sp>
      <p:sp>
        <p:nvSpPr>
          <p:cNvPr id="12" name="Text Box 67"/>
          <p:cNvSpPr txBox="1">
            <a:spLocks noChangeArrowheads="1"/>
          </p:cNvSpPr>
          <p:nvPr/>
        </p:nvSpPr>
        <p:spPr bwMode="auto">
          <a:xfrm>
            <a:off x="5091300" y="3884484"/>
            <a:ext cx="1140432" cy="8777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91440" rIns="91440" bIns="91440" anchor="t" anchorCtr="0" upright="1">
            <a:noAutofit/>
          </a:bodyPr>
          <a:lstStyle/>
          <a:p>
            <a:pPr algn="ctr">
              <a:spcAft>
                <a:spcPts val="0"/>
              </a:spcAft>
            </a:pPr>
            <a:r>
              <a:rPr lang="en-GB" sz="24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B</a:t>
            </a:r>
            <a:endParaRPr lang="en-GB" sz="2000" dirty="0">
              <a:effectLst/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3382406" y="2177331"/>
            <a:ext cx="3983333" cy="3273497"/>
            <a:chOff x="3601074" y="1088642"/>
            <a:chExt cx="3983333" cy="3273497"/>
          </a:xfrm>
        </p:grpSpPr>
        <p:sp>
          <p:nvSpPr>
            <p:cNvPr id="8" name="Rectangle 7"/>
            <p:cNvSpPr/>
            <p:nvPr/>
          </p:nvSpPr>
          <p:spPr>
            <a:xfrm>
              <a:off x="4072601" y="1088642"/>
              <a:ext cx="3177830" cy="3273497"/>
            </a:xfrm>
            <a:prstGeom prst="rect">
              <a:avLst/>
            </a:prstGeom>
            <a:solidFill>
              <a:schemeClr val="bg1"/>
            </a:solidFill>
            <a:ln w="38100" cmpd="sng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GB"/>
            </a:p>
          </p:txBody>
        </p:sp>
        <p:sp>
          <p:nvSpPr>
            <p:cNvPr id="9" name="Oval 8"/>
            <p:cNvSpPr/>
            <p:nvPr/>
          </p:nvSpPr>
          <p:spPr>
            <a:xfrm>
              <a:off x="4367320" y="1249479"/>
              <a:ext cx="1704240" cy="1645488"/>
            </a:xfrm>
            <a:prstGeom prst="ellipse">
              <a:avLst/>
            </a:prstGeom>
            <a:solidFill>
              <a:srgbClr val="F9BC9A"/>
            </a:solidFill>
            <a:ln w="1905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GB"/>
            </a:p>
          </p:txBody>
        </p:sp>
        <p:sp>
          <p:nvSpPr>
            <p:cNvPr id="10" name="Oval 9"/>
            <p:cNvSpPr/>
            <p:nvPr/>
          </p:nvSpPr>
          <p:spPr>
            <a:xfrm>
              <a:off x="5277102" y="1249479"/>
              <a:ext cx="1704240" cy="1645488"/>
            </a:xfrm>
            <a:prstGeom prst="ellipse">
              <a:avLst/>
            </a:prstGeom>
            <a:solidFill>
              <a:srgbClr val="F9BC9A"/>
            </a:solidFill>
            <a:ln w="381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GB"/>
            </a:p>
          </p:txBody>
        </p:sp>
        <p:sp>
          <p:nvSpPr>
            <p:cNvPr id="11" name="Text Box 67"/>
            <p:cNvSpPr txBox="1">
              <a:spLocks noChangeArrowheads="1"/>
            </p:cNvSpPr>
            <p:nvPr/>
          </p:nvSpPr>
          <p:spPr bwMode="auto">
            <a:xfrm>
              <a:off x="3601074" y="1236576"/>
              <a:ext cx="1371079" cy="9133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91440" rIns="91440" bIns="91440" anchor="t" anchorCtr="0" upright="1"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en-GB" sz="2400">
                  <a:effectLst/>
                  <a:latin typeface="Cambria" panose="02040503050406030204" pitchFamily="18" charset="0"/>
                  <a:ea typeface="Cambria" panose="02040503050406030204" pitchFamily="18" charset="0"/>
                  <a:cs typeface="Times New Roman" panose="02020603050405020304" pitchFamily="18" charset="0"/>
                </a:rPr>
                <a:t>A</a:t>
              </a:r>
              <a:endParaRPr lang="en-GB" sz="200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" name="Oval 12"/>
            <p:cNvSpPr/>
            <p:nvPr/>
          </p:nvSpPr>
          <p:spPr>
            <a:xfrm>
              <a:off x="4358201" y="1249479"/>
              <a:ext cx="1704239" cy="1645487"/>
            </a:xfrm>
            <a:prstGeom prst="ellipse">
              <a:avLst/>
            </a:prstGeom>
            <a:noFill/>
            <a:ln w="381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GB"/>
            </a:p>
          </p:txBody>
        </p:sp>
        <p:sp>
          <p:nvSpPr>
            <p:cNvPr id="14" name="Oval 13"/>
            <p:cNvSpPr/>
            <p:nvPr/>
          </p:nvSpPr>
          <p:spPr>
            <a:xfrm>
              <a:off x="4809396" y="2294831"/>
              <a:ext cx="1704240" cy="1645488"/>
            </a:xfrm>
            <a:prstGeom prst="ellipse">
              <a:avLst/>
            </a:prstGeom>
            <a:noFill/>
            <a:ln w="381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GB"/>
            </a:p>
          </p:txBody>
        </p:sp>
        <p:sp>
          <p:nvSpPr>
            <p:cNvPr id="15" name="Text Box 67"/>
            <p:cNvSpPr txBox="1">
              <a:spLocks noChangeArrowheads="1"/>
            </p:cNvSpPr>
            <p:nvPr/>
          </p:nvSpPr>
          <p:spPr bwMode="auto">
            <a:xfrm>
              <a:off x="6443975" y="1194425"/>
              <a:ext cx="1140432" cy="8777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91440" rIns="91440" bIns="91440" anchor="t" anchorCtr="0" upright="1"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en-GB" sz="2400" dirty="0">
                  <a:effectLst/>
                  <a:latin typeface="Cambria" panose="02040503050406030204" pitchFamily="18" charset="0"/>
                  <a:ea typeface="Cambria" panose="02040503050406030204" pitchFamily="18" charset="0"/>
                  <a:cs typeface="Times New Roman" panose="02020603050405020304" pitchFamily="18" charset="0"/>
                </a:rPr>
                <a:t>C</a:t>
              </a:r>
              <a:endParaRPr lang="en-GB" sz="20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endParaRP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0" y="6019193"/>
                <a:ext cx="11125932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a)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GB" sz="2400" b="0" i="0" smtClean="0">
                        <a:latin typeface="Arial" panose="020B0604020202020204" pitchFamily="34" charset="0"/>
                        <a:cs typeface="Arial" panose="020B0604020202020204" pitchFamily="34" charset="0"/>
                      </a:rPr>
                      <m:t>A</m:t>
                    </m:r>
                    <m:r>
                      <m:rPr>
                        <m:nor/>
                      </m:rPr>
                      <a:rPr lang="en-GB" sz="2400" b="0" i="0" smtClean="0">
                        <a:latin typeface="Arial" panose="020B0604020202020204" pitchFamily="34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∩</m:t>
                    </m:r>
                    <m:r>
                      <m:rPr>
                        <m:nor/>
                      </m:rPr>
                      <a:rPr lang="en-GB" sz="2400" b="0" i="0" smtClean="0">
                        <a:latin typeface="Arial" panose="020B0604020202020204" pitchFamily="34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B</m:t>
                    </m:r>
                  </m:oMath>
                </a14:m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		b)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GB" sz="2400" i="0">
                        <a:latin typeface="Arial" panose="020B0604020202020204" pitchFamily="34" charset="0"/>
                        <a:cs typeface="Arial" panose="020B0604020202020204" pitchFamily="34" charset="0"/>
                      </a:rPr>
                      <m:t>A</m:t>
                    </m:r>
                    <m:r>
                      <m:rPr>
                        <m:nor/>
                      </m:rPr>
                      <a:rPr lang="en-GB" sz="2400" i="0">
                        <a:latin typeface="Arial" panose="020B0604020202020204" pitchFamily="34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∩</m:t>
                    </m:r>
                    <m:r>
                      <m:rPr>
                        <m:nor/>
                      </m:rPr>
                      <a:rPr lang="en-GB" sz="2400" b="0" i="0" smtClean="0">
                        <a:latin typeface="Arial" panose="020B0604020202020204" pitchFamily="34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C</m:t>
                    </m:r>
                  </m:oMath>
                </a14:m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		c)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GB" sz="2400" i="0">
                        <a:latin typeface="Arial" panose="020B0604020202020204" pitchFamily="34" charset="0"/>
                        <a:cs typeface="Arial" panose="020B0604020202020204" pitchFamily="34" charset="0"/>
                      </a:rPr>
                      <m:t>A</m:t>
                    </m:r>
                    <m:r>
                      <m:rPr>
                        <m:nor/>
                      </m:rPr>
                      <a:rPr lang="en-GB" sz="2400" i="0" smtClean="0">
                        <a:latin typeface="Arial" panose="020B0604020202020204" pitchFamily="34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∪</m:t>
                    </m:r>
                    <m:r>
                      <m:rPr>
                        <m:nor/>
                      </m:rPr>
                      <a:rPr lang="en-GB" sz="2400" i="0">
                        <a:latin typeface="Arial" panose="020B0604020202020204" pitchFamily="34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B</m:t>
                    </m:r>
                  </m:oMath>
                </a14:m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		d)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GB" sz="2400" i="0">
                        <a:latin typeface="Arial" panose="020B0604020202020204" pitchFamily="34" charset="0"/>
                        <a:cs typeface="Arial" panose="020B0604020202020204" pitchFamily="34" charset="0"/>
                      </a:rPr>
                      <m:t>A</m:t>
                    </m:r>
                    <m:r>
                      <m:rPr>
                        <m:nor/>
                      </m:rPr>
                      <a:rPr lang="en-GB" sz="2400" i="0">
                        <a:latin typeface="Arial" panose="020B0604020202020204" pitchFamily="34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∪</m:t>
                    </m:r>
                    <m:r>
                      <m:rPr>
                        <m:nor/>
                      </m:rPr>
                      <a:rPr lang="en-GB" sz="2400" b="0" i="0" smtClean="0">
                        <a:latin typeface="Arial" panose="020B0604020202020204" pitchFamily="34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C</m:t>
                    </m:r>
                  </m:oMath>
                </a14:m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6019193"/>
                <a:ext cx="11125932" cy="461665"/>
              </a:xfrm>
              <a:prstGeom prst="rect">
                <a:avLst/>
              </a:prstGeom>
              <a:blipFill rotWithShape="1">
                <a:blip r:embed="rId3"/>
                <a:stretch>
                  <a:fillRect t="-9211" b="-3026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Rectangle 16"/>
          <p:cNvSpPr/>
          <p:nvPr/>
        </p:nvSpPr>
        <p:spPr>
          <a:xfrm>
            <a:off x="0" y="-1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Try this!</a:t>
            </a:r>
          </a:p>
        </p:txBody>
      </p:sp>
      <p:sp>
        <p:nvSpPr>
          <p:cNvPr id="5" name="Rectangle 4"/>
          <p:cNvSpPr/>
          <p:nvPr/>
        </p:nvSpPr>
        <p:spPr>
          <a:xfrm>
            <a:off x="9059594" y="5963811"/>
            <a:ext cx="1475758" cy="572427"/>
          </a:xfrm>
          <a:prstGeom prst="rect">
            <a:avLst/>
          </a:prstGeom>
          <a:noFill/>
          <a:ln w="38100">
            <a:solidFill>
              <a:srgbClr val="F9BC9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TextBox 17"/>
          <p:cNvSpPr txBox="1"/>
          <p:nvPr/>
        </p:nvSpPr>
        <p:spPr>
          <a:xfrm>
            <a:off x="3413637" y="2045780"/>
            <a:ext cx="36260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b="1" dirty="0" smtClean="0">
                <a:latin typeface="Palace Script MT" panose="030303020206070C0B05" pitchFamily="66" charset="0"/>
              </a:rPr>
              <a:t>E</a:t>
            </a:r>
            <a:endParaRPr lang="en-GB" sz="3200" b="1" dirty="0">
              <a:latin typeface="Palace Script MT" panose="030303020206070C0B05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10887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58337" y="1348147"/>
            <a:ext cx="102412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Which choice describes the shaded region?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-20422" y="5956777"/>
                <a:ext cx="1219200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a)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GB" sz="2400" b="0" i="0" smtClean="0">
                        <a:latin typeface="Arial" panose="020B0604020202020204" pitchFamily="34" charset="0"/>
                        <a:cs typeface="Arial" panose="020B0604020202020204" pitchFamily="34" charset="0"/>
                      </a:rPr>
                      <m:t>A</m:t>
                    </m:r>
                    <m:r>
                      <m:rPr>
                        <m:nor/>
                      </m:rPr>
                      <a:rPr lang="en-GB" sz="2400" b="0" i="0" smtClean="0">
                        <a:latin typeface="Arial" panose="020B0604020202020204" pitchFamily="34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∩</m:t>
                    </m:r>
                    <m:r>
                      <m:rPr>
                        <m:nor/>
                      </m:rPr>
                      <a:rPr lang="en-GB" sz="2400" b="0" i="0" smtClean="0">
                        <a:latin typeface="Arial" panose="020B0604020202020204" pitchFamily="34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B</m:t>
                    </m:r>
                  </m:oMath>
                </a14:m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		b)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GB" sz="2400" i="0">
                        <a:latin typeface="Arial" panose="020B0604020202020204" pitchFamily="34" charset="0"/>
                        <a:cs typeface="Arial" panose="020B0604020202020204" pitchFamily="34" charset="0"/>
                      </a:rPr>
                      <m:t>A</m:t>
                    </m:r>
                    <m:r>
                      <m:rPr>
                        <m:nor/>
                      </m:rPr>
                      <a:rPr lang="en-GB" sz="2400" i="0">
                        <a:latin typeface="Arial" panose="020B0604020202020204" pitchFamily="34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∩</m:t>
                    </m:r>
                    <m:r>
                      <m:rPr>
                        <m:nor/>
                      </m:rPr>
                      <a:rPr lang="en-GB" sz="2400" b="0" i="0" smtClean="0">
                        <a:latin typeface="Arial" panose="020B0604020202020204" pitchFamily="34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C</m:t>
                    </m:r>
                  </m:oMath>
                </a14:m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		c)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GB" sz="2400" i="0">
                        <a:latin typeface="Arial" panose="020B0604020202020204" pitchFamily="34" charset="0"/>
                        <a:cs typeface="Arial" panose="020B0604020202020204" pitchFamily="34" charset="0"/>
                      </a:rPr>
                      <m:t>A</m:t>
                    </m:r>
                    <m:r>
                      <m:rPr>
                        <m:nor/>
                      </m:rPr>
                      <a:rPr lang="en-GB" sz="2400" i="0" smtClean="0">
                        <a:latin typeface="Arial" panose="020B0604020202020204" pitchFamily="34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∪</m:t>
                    </m:r>
                    <m:r>
                      <m:rPr>
                        <m:nor/>
                      </m:rPr>
                      <a:rPr lang="en-GB" sz="2400" i="0">
                        <a:latin typeface="Arial" panose="020B0604020202020204" pitchFamily="34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B</m:t>
                    </m:r>
                  </m:oMath>
                </a14:m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		d)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GB" sz="2400" i="0">
                        <a:latin typeface="Arial" panose="020B0604020202020204" pitchFamily="34" charset="0"/>
                        <a:cs typeface="Arial" panose="020B0604020202020204" pitchFamily="34" charset="0"/>
                      </a:rPr>
                      <m:t>A</m:t>
                    </m:r>
                    <m:r>
                      <m:rPr>
                        <m:nor/>
                      </m:rPr>
                      <a:rPr lang="en-GB" sz="2400" i="0">
                        <a:latin typeface="Arial" panose="020B0604020202020204" pitchFamily="34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∪</m:t>
                    </m:r>
                    <m:r>
                      <m:rPr>
                        <m:nor/>
                      </m:rPr>
                      <a:rPr lang="en-GB" sz="2400" b="0" i="0" smtClean="0">
                        <a:latin typeface="Arial" panose="020B0604020202020204" pitchFamily="34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C</m:t>
                    </m:r>
                  </m:oMath>
                </a14:m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20422" y="5956777"/>
                <a:ext cx="12192000" cy="461665"/>
              </a:xfrm>
              <a:prstGeom prst="rect">
                <a:avLst/>
              </a:prstGeom>
              <a:blipFill rotWithShape="1">
                <a:blip r:embed="rId3"/>
                <a:stretch>
                  <a:fillRect t="-9211" b="-3026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" name="Group 2"/>
          <p:cNvGrpSpPr/>
          <p:nvPr/>
        </p:nvGrpSpPr>
        <p:grpSpPr>
          <a:xfrm>
            <a:off x="3601074" y="2103038"/>
            <a:ext cx="3983333" cy="3700258"/>
            <a:chOff x="3601074" y="1062023"/>
            <a:chExt cx="3983333" cy="3700258"/>
          </a:xfrm>
        </p:grpSpPr>
        <p:sp>
          <p:nvSpPr>
            <p:cNvPr id="8" name="Rectangle 7"/>
            <p:cNvSpPr/>
            <p:nvPr/>
          </p:nvSpPr>
          <p:spPr>
            <a:xfrm>
              <a:off x="4072601" y="1062023"/>
              <a:ext cx="3177830" cy="3273497"/>
            </a:xfrm>
            <a:prstGeom prst="rect">
              <a:avLst/>
            </a:prstGeom>
            <a:solidFill>
              <a:schemeClr val="bg1"/>
            </a:solidFill>
            <a:ln w="38100" cmpd="sng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GB"/>
            </a:p>
          </p:txBody>
        </p:sp>
        <p:sp>
          <p:nvSpPr>
            <p:cNvPr id="10" name="Oval 9"/>
            <p:cNvSpPr/>
            <p:nvPr/>
          </p:nvSpPr>
          <p:spPr>
            <a:xfrm>
              <a:off x="5280554" y="1249478"/>
              <a:ext cx="1704240" cy="1645488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GB"/>
            </a:p>
          </p:txBody>
        </p:sp>
        <p:sp>
          <p:nvSpPr>
            <p:cNvPr id="11" name="Text Box 67"/>
            <p:cNvSpPr txBox="1">
              <a:spLocks noChangeArrowheads="1"/>
            </p:cNvSpPr>
            <p:nvPr/>
          </p:nvSpPr>
          <p:spPr bwMode="auto">
            <a:xfrm>
              <a:off x="3601074" y="1236576"/>
              <a:ext cx="1371079" cy="9133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91440" rIns="91440" bIns="91440" anchor="t" anchorCtr="0" upright="1"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en-GB" sz="2400">
                  <a:effectLst/>
                  <a:latin typeface="Cambria" panose="02040503050406030204" pitchFamily="18" charset="0"/>
                  <a:ea typeface="Cambria" panose="02040503050406030204" pitchFamily="18" charset="0"/>
                  <a:cs typeface="Times New Roman" panose="02020603050405020304" pitchFamily="18" charset="0"/>
                </a:rPr>
                <a:t>A</a:t>
              </a:r>
              <a:endParaRPr lang="en-GB" sz="200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" name="Text Box 67"/>
            <p:cNvSpPr txBox="1">
              <a:spLocks noChangeArrowheads="1"/>
            </p:cNvSpPr>
            <p:nvPr/>
          </p:nvSpPr>
          <p:spPr bwMode="auto">
            <a:xfrm>
              <a:off x="5091300" y="3884484"/>
              <a:ext cx="1140432" cy="8777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91440" rIns="91440" bIns="91440" anchor="t" anchorCtr="0" upright="1"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en-GB" sz="2400" dirty="0">
                  <a:effectLst/>
                  <a:latin typeface="Cambria" panose="02040503050406030204" pitchFamily="18" charset="0"/>
                  <a:ea typeface="Cambria" panose="02040503050406030204" pitchFamily="18" charset="0"/>
                  <a:cs typeface="Times New Roman" panose="02020603050405020304" pitchFamily="18" charset="0"/>
                </a:rPr>
                <a:t>B</a:t>
              </a:r>
              <a:endParaRPr lang="en-GB" sz="20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" name="Oval 12"/>
            <p:cNvSpPr/>
            <p:nvPr/>
          </p:nvSpPr>
          <p:spPr>
            <a:xfrm>
              <a:off x="4358201" y="1249479"/>
              <a:ext cx="1704239" cy="1645487"/>
            </a:xfrm>
            <a:prstGeom prst="ellipse">
              <a:avLst/>
            </a:prstGeom>
            <a:noFill/>
            <a:ln w="381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GB"/>
            </a:p>
          </p:txBody>
        </p:sp>
        <p:sp>
          <p:nvSpPr>
            <p:cNvPr id="15" name="Text Box 67"/>
            <p:cNvSpPr txBox="1">
              <a:spLocks noChangeArrowheads="1"/>
            </p:cNvSpPr>
            <p:nvPr/>
          </p:nvSpPr>
          <p:spPr bwMode="auto">
            <a:xfrm>
              <a:off x="6443975" y="1194425"/>
              <a:ext cx="1140432" cy="8777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91440" rIns="91440" bIns="91440" anchor="t" anchorCtr="0" upright="1"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en-GB" sz="2400" dirty="0">
                  <a:effectLst/>
                  <a:latin typeface="Cambria" panose="02040503050406030204" pitchFamily="18" charset="0"/>
                  <a:ea typeface="Cambria" panose="02040503050406030204" pitchFamily="18" charset="0"/>
                  <a:cs typeface="Times New Roman" panose="02020603050405020304" pitchFamily="18" charset="0"/>
                </a:rPr>
                <a:t>C</a:t>
              </a:r>
              <a:endParaRPr lang="en-GB" sz="20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" name="Arc 1"/>
            <p:cNvSpPr/>
            <p:nvPr/>
          </p:nvSpPr>
          <p:spPr>
            <a:xfrm>
              <a:off x="4500664" y="1279457"/>
              <a:ext cx="1574914" cy="1598654"/>
            </a:xfrm>
            <a:prstGeom prst="arc">
              <a:avLst>
                <a:gd name="adj1" fmla="val 18052130"/>
                <a:gd name="adj2" fmla="val 3491234"/>
              </a:avLst>
            </a:prstGeom>
            <a:solidFill>
              <a:srgbClr val="F9BC9A"/>
            </a:solidFill>
            <a:ln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" name="Arc 16"/>
            <p:cNvSpPr/>
            <p:nvPr/>
          </p:nvSpPr>
          <p:spPr>
            <a:xfrm flipH="1">
              <a:off x="5288121" y="1293913"/>
              <a:ext cx="1459448" cy="1584198"/>
            </a:xfrm>
            <a:prstGeom prst="arc">
              <a:avLst>
                <a:gd name="adj1" fmla="val 17831220"/>
                <a:gd name="adj2" fmla="val 3911672"/>
              </a:avLst>
            </a:prstGeom>
            <a:solidFill>
              <a:srgbClr val="F9BC9A"/>
            </a:solidFill>
            <a:ln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" name="Oval 13"/>
            <p:cNvSpPr/>
            <p:nvPr/>
          </p:nvSpPr>
          <p:spPr>
            <a:xfrm>
              <a:off x="4809396" y="2294831"/>
              <a:ext cx="1704240" cy="1645488"/>
            </a:xfrm>
            <a:prstGeom prst="ellipse">
              <a:avLst/>
            </a:prstGeom>
            <a:noFill/>
            <a:ln w="381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GB"/>
            </a:p>
          </p:txBody>
        </p:sp>
      </p:grpSp>
      <p:sp>
        <p:nvSpPr>
          <p:cNvPr id="19" name="Rectangle 18"/>
          <p:cNvSpPr/>
          <p:nvPr/>
        </p:nvSpPr>
        <p:spPr>
          <a:xfrm>
            <a:off x="0" y="-1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Try this!</a:t>
            </a:r>
          </a:p>
        </p:txBody>
      </p:sp>
      <p:sp>
        <p:nvSpPr>
          <p:cNvPr id="20" name="Rectangle 19"/>
          <p:cNvSpPr/>
          <p:nvPr/>
        </p:nvSpPr>
        <p:spPr>
          <a:xfrm>
            <a:off x="3953021" y="5901395"/>
            <a:ext cx="1475758" cy="572427"/>
          </a:xfrm>
          <a:prstGeom prst="rect">
            <a:avLst/>
          </a:prstGeom>
          <a:noFill/>
          <a:ln w="38100">
            <a:solidFill>
              <a:srgbClr val="F9BC9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TextBox 20"/>
          <p:cNvSpPr txBox="1"/>
          <p:nvPr/>
        </p:nvSpPr>
        <p:spPr>
          <a:xfrm>
            <a:off x="3544405" y="2010637"/>
            <a:ext cx="36260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b="1" dirty="0" smtClean="0">
                <a:latin typeface="Palace Script MT" panose="030303020206070C0B05" pitchFamily="66" charset="0"/>
              </a:rPr>
              <a:t>E</a:t>
            </a:r>
            <a:endParaRPr lang="en-GB" sz="3200" b="1" dirty="0">
              <a:latin typeface="Palace Script MT" panose="030303020206070C0B05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8054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8091</TotalTime>
  <Words>733</Words>
  <Application>Microsoft Office PowerPoint</Application>
  <PresentationFormat>Widescreen</PresentationFormat>
  <Paragraphs>167</Paragraphs>
  <Slides>16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4" baseType="lpstr">
      <vt:lpstr>Arial</vt:lpstr>
      <vt:lpstr>Calibri</vt:lpstr>
      <vt:lpstr>Calibri Light</vt:lpstr>
      <vt:lpstr>Cambria</vt:lpstr>
      <vt:lpstr>Cambria Math</vt:lpstr>
      <vt:lpstr>Palace Script MT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Carr Hill High School &amp; Sixth Form Centre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Mrs L Potts</dc:creator>
  <cp:lastModifiedBy>Liz Duncombe</cp:lastModifiedBy>
  <cp:revision>185</cp:revision>
  <cp:lastPrinted>2017-09-28T18:06:59Z</cp:lastPrinted>
  <dcterms:created xsi:type="dcterms:W3CDTF">2016-05-16T13:35:50Z</dcterms:created>
  <dcterms:modified xsi:type="dcterms:W3CDTF">2019-07-18T11:22:35Z</dcterms:modified>
</cp:coreProperties>
</file>