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51" r:id="rId2"/>
    <p:sldId id="352" r:id="rId3"/>
    <p:sldId id="335" r:id="rId4"/>
    <p:sldId id="334" r:id="rId5"/>
    <p:sldId id="353" r:id="rId6"/>
    <p:sldId id="338" r:id="rId7"/>
    <p:sldId id="330" r:id="rId8"/>
    <p:sldId id="343" r:id="rId9"/>
    <p:sldId id="344" r:id="rId10"/>
    <p:sldId id="345" r:id="rId11"/>
    <p:sldId id="346" r:id="rId12"/>
    <p:sldId id="349" r:id="rId13"/>
    <p:sldId id="350" r:id="rId14"/>
    <p:sldId id="347" r:id="rId15"/>
    <p:sldId id="340" r:id="rId16"/>
    <p:sldId id="348" r:id="rId1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9BC9A"/>
    <a:srgbClr val="FFC819"/>
    <a:srgbClr val="00CC00"/>
    <a:srgbClr val="904692"/>
    <a:srgbClr val="FF00FF"/>
    <a:srgbClr val="00009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87" autoAdjust="0"/>
    <p:restoredTop sz="89845" autoAdjust="0"/>
  </p:normalViewPr>
  <p:slideViewPr>
    <p:cSldViewPr snapToGrid="0">
      <p:cViewPr varScale="1">
        <p:scale>
          <a:sx n="74" d="100"/>
          <a:sy n="74" d="100"/>
        </p:scale>
        <p:origin x="78" y="5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CA7E4-7E16-49FB-AB46-22A06D8CE13A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1221F-D471-4286-B865-C445ABC3F7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60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860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Answer: 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800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Answer: 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747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Answer: 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281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Answer: 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508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</a:t>
            </a:r>
            <a:r>
              <a:rPr lang="en-GB" baseline="0" dirty="0"/>
              <a:t>: 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818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Answer:</a:t>
            </a:r>
            <a:r>
              <a:rPr lang="en-GB" baseline="0" dirty="0"/>
              <a:t> </a:t>
            </a:r>
            <a:r>
              <a:rPr lang="en-GB" dirty="0"/>
              <a:t>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04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 starter activity</a:t>
            </a:r>
            <a:r>
              <a:rPr lang="en-GB" baseline="0" dirty="0"/>
              <a:t> to link to previous lessons.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788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 starter activity</a:t>
            </a:r>
            <a:r>
              <a:rPr lang="en-GB" baseline="0" dirty="0"/>
              <a:t> to link to previous lessons.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788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using this slide to get pupils</a:t>
            </a:r>
            <a:r>
              <a:rPr lang="en-GB" baseline="0" dirty="0"/>
              <a:t> to think about the idea that Venn diagrams do not always need to be drawn like this. This acts as a way to introduce the empty set and the concept of a subset.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996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this</a:t>
            </a:r>
            <a:r>
              <a:rPr lang="en-GB" baseline="0" dirty="0"/>
              <a:t> to formalise the idea that some sets are contained within others, </a:t>
            </a:r>
            <a:r>
              <a:rPr lang="en-GB" baseline="0" dirty="0" err="1"/>
              <a:t>ie</a:t>
            </a:r>
            <a:r>
              <a:rPr lang="en-GB" baseline="0" dirty="0"/>
              <a:t> subsets.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996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illustrates that Venn</a:t>
            </a:r>
            <a:r>
              <a:rPr lang="en-GB" baseline="0" dirty="0"/>
              <a:t> diagrams can be redrawn to better illustrate the connections between the sets and to reduce unnecessary overlap.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136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Answer</a:t>
            </a:r>
            <a:r>
              <a:rPr lang="en-GB" dirty="0"/>
              <a:t>:</a:t>
            </a:r>
            <a:r>
              <a:rPr lang="en-GB" baseline="0" dirty="0"/>
              <a:t> 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908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Answer: 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843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Answer: 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1221F-D471-4286-B865-C445ABC3F7C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78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32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84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869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7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10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52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276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08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36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E7E9C-2DF8-4740-8A22-E5DF3F1116FB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8EBA-7194-4BE8-B1FE-0F2353F54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07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5" y="1909481"/>
            <a:ext cx="111819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Pack –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Venn diagrams </a:t>
            </a:r>
            <a:endParaRPr lang="en-GB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3 –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Formal notation used with Venn diagrams (Extension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IGCSE™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94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349" y="1389798"/>
            <a:ext cx="1024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choice describes the shaded region?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" y="6203745"/>
                <a:ext cx="1219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c)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d)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6203745"/>
                <a:ext cx="12192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3724114" y="2119413"/>
            <a:ext cx="3983333" cy="3700258"/>
            <a:chOff x="3601074" y="1062023"/>
            <a:chExt cx="3983333" cy="3700258"/>
          </a:xfrm>
        </p:grpSpPr>
        <p:sp>
          <p:nvSpPr>
            <p:cNvPr id="8" name="Rectangle 7"/>
            <p:cNvSpPr/>
            <p:nvPr/>
          </p:nvSpPr>
          <p:spPr>
            <a:xfrm>
              <a:off x="4072601" y="1062023"/>
              <a:ext cx="3177830" cy="3273497"/>
            </a:xfrm>
            <a:prstGeom prst="rect">
              <a:avLst/>
            </a:prstGeom>
            <a:solidFill>
              <a:srgbClr val="F9BC9A"/>
            </a:solidFill>
            <a:ln w="38100" cmpd="sng">
              <a:solidFill>
                <a:srgbClr val="0070C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5280554" y="1249478"/>
              <a:ext cx="1704240" cy="1645488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Text Box 67"/>
            <p:cNvSpPr txBox="1">
              <a:spLocks noChangeArrowheads="1"/>
            </p:cNvSpPr>
            <p:nvPr/>
          </p:nvSpPr>
          <p:spPr bwMode="auto">
            <a:xfrm>
              <a:off x="3601074" y="1236576"/>
              <a:ext cx="1371079" cy="913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</a:t>
              </a:r>
              <a:endParaRPr lang="en-GB" sz="200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67"/>
            <p:cNvSpPr txBox="1">
              <a:spLocks noChangeArrowheads="1"/>
            </p:cNvSpPr>
            <p:nvPr/>
          </p:nvSpPr>
          <p:spPr bwMode="auto">
            <a:xfrm>
              <a:off x="5091300" y="3884484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4809396" y="2294831"/>
              <a:ext cx="1704240" cy="1645488"/>
            </a:xfrm>
            <a:prstGeom prst="ellipse">
              <a:avLst/>
            </a:prstGeom>
            <a:noFill/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Text Box 67"/>
            <p:cNvSpPr txBox="1">
              <a:spLocks noChangeArrowheads="1"/>
            </p:cNvSpPr>
            <p:nvPr/>
          </p:nvSpPr>
          <p:spPr bwMode="auto">
            <a:xfrm>
              <a:off x="6443975" y="1194425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393829" y="1249478"/>
              <a:ext cx="1704240" cy="1645488"/>
            </a:xfrm>
            <a:prstGeom prst="ellipse">
              <a:avLst/>
            </a:prstGeom>
            <a:noFill/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4409653" y="6187608"/>
            <a:ext cx="993941" cy="572427"/>
          </a:xfrm>
          <a:prstGeom prst="rect">
            <a:avLst/>
          </a:prstGeom>
          <a:noFill/>
          <a:ln w="38100">
            <a:solidFill>
              <a:srgbClr val="F9B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74007" y="2031027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5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36" y="1363158"/>
            <a:ext cx="1024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choice describes the shaded region?</a:t>
            </a:r>
          </a:p>
        </p:txBody>
      </p:sp>
      <p:sp>
        <p:nvSpPr>
          <p:cNvPr id="12" name="Text Box 67"/>
          <p:cNvSpPr txBox="1">
            <a:spLocks noChangeArrowheads="1"/>
          </p:cNvSpPr>
          <p:nvPr/>
        </p:nvSpPr>
        <p:spPr bwMode="auto">
          <a:xfrm>
            <a:off x="5091300" y="3884484"/>
            <a:ext cx="1140432" cy="87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</a:t>
            </a:r>
            <a:endParaRPr lang="en-GB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" y="6013049"/>
                <a:ext cx="1219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 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	    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        c)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′</m:t>
                    </m:r>
                    <m:r>
                      <m:rPr>
                        <m:nor/>
                      </m:rPr>
                      <a:rPr lang="en-GB" sz="24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	      d)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6013049"/>
                <a:ext cx="12192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049823" y="2242338"/>
            <a:ext cx="3177830" cy="3273497"/>
          </a:xfrm>
          <a:prstGeom prst="rect">
            <a:avLst/>
          </a:prstGeom>
          <a:solidFill>
            <a:schemeClr val="bg1"/>
          </a:solidFill>
          <a:ln w="38100" cmpd="sng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5257776" y="2429793"/>
            <a:ext cx="1704240" cy="1645488"/>
          </a:xfrm>
          <a:prstGeom prst="ellipse">
            <a:avLst/>
          </a:prstGeom>
          <a:solidFill>
            <a:schemeClr val="bg1"/>
          </a:solidFill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Text Box 67"/>
          <p:cNvSpPr txBox="1">
            <a:spLocks noChangeArrowheads="1"/>
          </p:cNvSpPr>
          <p:nvPr/>
        </p:nvSpPr>
        <p:spPr bwMode="auto">
          <a:xfrm>
            <a:off x="3578296" y="2416891"/>
            <a:ext cx="1371079" cy="91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240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</a:t>
            </a:r>
            <a:endParaRPr lang="en-GB" sz="200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335423" y="2429794"/>
            <a:ext cx="1704239" cy="1645487"/>
          </a:xfrm>
          <a:prstGeom prst="ellipse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4786618" y="3475146"/>
            <a:ext cx="1704240" cy="1645488"/>
          </a:xfrm>
          <a:prstGeom prst="ellipse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5" name="Text Box 67"/>
          <p:cNvSpPr txBox="1">
            <a:spLocks noChangeArrowheads="1"/>
          </p:cNvSpPr>
          <p:nvPr/>
        </p:nvSpPr>
        <p:spPr bwMode="auto">
          <a:xfrm>
            <a:off x="6421197" y="2374740"/>
            <a:ext cx="1140432" cy="87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  <a:endParaRPr lang="en-GB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5315498" y="3478229"/>
            <a:ext cx="669472" cy="456484"/>
          </a:xfrm>
          <a:custGeom>
            <a:avLst/>
            <a:gdLst>
              <a:gd name="connsiteX0" fmla="*/ 0 w 681454"/>
              <a:gd name="connsiteY0" fmla="*/ 59105 h 458938"/>
              <a:gd name="connsiteX1" fmla="*/ 128642 w 681454"/>
              <a:gd name="connsiteY1" fmla="*/ 20860 h 458938"/>
              <a:gd name="connsiteX2" fmla="*/ 305959 w 681454"/>
              <a:gd name="connsiteY2" fmla="*/ 0 h 458938"/>
              <a:gd name="connsiteX3" fmla="*/ 472846 w 681454"/>
              <a:gd name="connsiteY3" fmla="*/ 10430 h 458938"/>
              <a:gd name="connsiteX4" fmla="*/ 598011 w 681454"/>
              <a:gd name="connsiteY4" fmla="*/ 41721 h 458938"/>
              <a:gd name="connsiteX5" fmla="*/ 681454 w 681454"/>
              <a:gd name="connsiteY5" fmla="*/ 66059 h 458938"/>
              <a:gd name="connsiteX6" fmla="*/ 636256 w 681454"/>
              <a:gd name="connsiteY6" fmla="*/ 152979 h 458938"/>
              <a:gd name="connsiteX7" fmla="*/ 580627 w 681454"/>
              <a:gd name="connsiteY7" fmla="*/ 246853 h 458938"/>
              <a:gd name="connsiteX8" fmla="*/ 507614 w 681454"/>
              <a:gd name="connsiteY8" fmla="*/ 323343 h 458938"/>
              <a:gd name="connsiteX9" fmla="*/ 420694 w 681454"/>
              <a:gd name="connsiteY9" fmla="*/ 396356 h 458938"/>
              <a:gd name="connsiteX10" fmla="*/ 351158 w 681454"/>
              <a:gd name="connsiteY10" fmla="*/ 458938 h 458938"/>
              <a:gd name="connsiteX11" fmla="*/ 274668 w 681454"/>
              <a:gd name="connsiteY11" fmla="*/ 431124 h 458938"/>
              <a:gd name="connsiteX12" fmla="*/ 219039 w 681454"/>
              <a:gd name="connsiteY12" fmla="*/ 372018 h 458938"/>
              <a:gd name="connsiteX13" fmla="*/ 149503 w 681454"/>
              <a:gd name="connsiteY13" fmla="*/ 312912 h 458938"/>
              <a:gd name="connsiteX14" fmla="*/ 100828 w 681454"/>
              <a:gd name="connsiteY14" fmla="*/ 246853 h 458938"/>
              <a:gd name="connsiteX15" fmla="*/ 52152 w 681454"/>
              <a:gd name="connsiteY15" fmla="*/ 173840 h 458938"/>
              <a:gd name="connsiteX16" fmla="*/ 0 w 681454"/>
              <a:gd name="connsiteY16" fmla="*/ 59105 h 458938"/>
              <a:gd name="connsiteX0" fmla="*/ 0 w 681454"/>
              <a:gd name="connsiteY0" fmla="*/ 59105 h 458938"/>
              <a:gd name="connsiteX1" fmla="*/ 128642 w 681454"/>
              <a:gd name="connsiteY1" fmla="*/ 20860 h 458938"/>
              <a:gd name="connsiteX2" fmla="*/ 305959 w 681454"/>
              <a:gd name="connsiteY2" fmla="*/ 0 h 458938"/>
              <a:gd name="connsiteX3" fmla="*/ 472846 w 681454"/>
              <a:gd name="connsiteY3" fmla="*/ 10430 h 458938"/>
              <a:gd name="connsiteX4" fmla="*/ 598011 w 681454"/>
              <a:gd name="connsiteY4" fmla="*/ 41721 h 458938"/>
              <a:gd name="connsiteX5" fmla="*/ 681454 w 681454"/>
              <a:gd name="connsiteY5" fmla="*/ 66059 h 458938"/>
              <a:gd name="connsiteX6" fmla="*/ 636256 w 681454"/>
              <a:gd name="connsiteY6" fmla="*/ 152979 h 458938"/>
              <a:gd name="connsiteX7" fmla="*/ 580627 w 681454"/>
              <a:gd name="connsiteY7" fmla="*/ 246853 h 458938"/>
              <a:gd name="connsiteX8" fmla="*/ 507614 w 681454"/>
              <a:gd name="connsiteY8" fmla="*/ 323343 h 458938"/>
              <a:gd name="connsiteX9" fmla="*/ 420694 w 681454"/>
              <a:gd name="connsiteY9" fmla="*/ 396356 h 458938"/>
              <a:gd name="connsiteX10" fmla="*/ 351158 w 681454"/>
              <a:gd name="connsiteY10" fmla="*/ 458938 h 458938"/>
              <a:gd name="connsiteX11" fmla="*/ 288718 w 681454"/>
              <a:gd name="connsiteY11" fmla="*/ 424223 h 458938"/>
              <a:gd name="connsiteX12" fmla="*/ 219039 w 681454"/>
              <a:gd name="connsiteY12" fmla="*/ 372018 h 458938"/>
              <a:gd name="connsiteX13" fmla="*/ 149503 w 681454"/>
              <a:gd name="connsiteY13" fmla="*/ 312912 h 458938"/>
              <a:gd name="connsiteX14" fmla="*/ 100828 w 681454"/>
              <a:gd name="connsiteY14" fmla="*/ 246853 h 458938"/>
              <a:gd name="connsiteX15" fmla="*/ 52152 w 681454"/>
              <a:gd name="connsiteY15" fmla="*/ 173840 h 458938"/>
              <a:gd name="connsiteX16" fmla="*/ 0 w 681454"/>
              <a:gd name="connsiteY16" fmla="*/ 59105 h 458938"/>
              <a:gd name="connsiteX0" fmla="*/ 0 w 681454"/>
              <a:gd name="connsiteY0" fmla="*/ 59105 h 458938"/>
              <a:gd name="connsiteX1" fmla="*/ 128642 w 681454"/>
              <a:gd name="connsiteY1" fmla="*/ 20860 h 458938"/>
              <a:gd name="connsiteX2" fmla="*/ 305959 w 681454"/>
              <a:gd name="connsiteY2" fmla="*/ 0 h 458938"/>
              <a:gd name="connsiteX3" fmla="*/ 472846 w 681454"/>
              <a:gd name="connsiteY3" fmla="*/ 10430 h 458938"/>
              <a:gd name="connsiteX4" fmla="*/ 598011 w 681454"/>
              <a:gd name="connsiteY4" fmla="*/ 41721 h 458938"/>
              <a:gd name="connsiteX5" fmla="*/ 681454 w 681454"/>
              <a:gd name="connsiteY5" fmla="*/ 66059 h 458938"/>
              <a:gd name="connsiteX6" fmla="*/ 636256 w 681454"/>
              <a:gd name="connsiteY6" fmla="*/ 152979 h 458938"/>
              <a:gd name="connsiteX7" fmla="*/ 580627 w 681454"/>
              <a:gd name="connsiteY7" fmla="*/ 246853 h 458938"/>
              <a:gd name="connsiteX8" fmla="*/ 507614 w 681454"/>
              <a:gd name="connsiteY8" fmla="*/ 323343 h 458938"/>
              <a:gd name="connsiteX9" fmla="*/ 420694 w 681454"/>
              <a:gd name="connsiteY9" fmla="*/ 396356 h 458938"/>
              <a:gd name="connsiteX10" fmla="*/ 351158 w 681454"/>
              <a:gd name="connsiteY10" fmla="*/ 458938 h 458938"/>
              <a:gd name="connsiteX11" fmla="*/ 288718 w 681454"/>
              <a:gd name="connsiteY11" fmla="*/ 424223 h 458938"/>
              <a:gd name="connsiteX12" fmla="*/ 219039 w 681454"/>
              <a:gd name="connsiteY12" fmla="*/ 372018 h 458938"/>
              <a:gd name="connsiteX13" fmla="*/ 160041 w 681454"/>
              <a:gd name="connsiteY13" fmla="*/ 309461 h 458938"/>
              <a:gd name="connsiteX14" fmla="*/ 100828 w 681454"/>
              <a:gd name="connsiteY14" fmla="*/ 246853 h 458938"/>
              <a:gd name="connsiteX15" fmla="*/ 52152 w 681454"/>
              <a:gd name="connsiteY15" fmla="*/ 173840 h 458938"/>
              <a:gd name="connsiteX16" fmla="*/ 0 w 681454"/>
              <a:gd name="connsiteY16" fmla="*/ 59105 h 458938"/>
              <a:gd name="connsiteX0" fmla="*/ 0 w 681454"/>
              <a:gd name="connsiteY0" fmla="*/ 59105 h 458938"/>
              <a:gd name="connsiteX1" fmla="*/ 128642 w 681454"/>
              <a:gd name="connsiteY1" fmla="*/ 20860 h 458938"/>
              <a:gd name="connsiteX2" fmla="*/ 305959 w 681454"/>
              <a:gd name="connsiteY2" fmla="*/ 0 h 458938"/>
              <a:gd name="connsiteX3" fmla="*/ 472846 w 681454"/>
              <a:gd name="connsiteY3" fmla="*/ 10430 h 458938"/>
              <a:gd name="connsiteX4" fmla="*/ 598011 w 681454"/>
              <a:gd name="connsiteY4" fmla="*/ 41721 h 458938"/>
              <a:gd name="connsiteX5" fmla="*/ 681454 w 681454"/>
              <a:gd name="connsiteY5" fmla="*/ 66059 h 458938"/>
              <a:gd name="connsiteX6" fmla="*/ 636256 w 681454"/>
              <a:gd name="connsiteY6" fmla="*/ 152979 h 458938"/>
              <a:gd name="connsiteX7" fmla="*/ 580627 w 681454"/>
              <a:gd name="connsiteY7" fmla="*/ 246853 h 458938"/>
              <a:gd name="connsiteX8" fmla="*/ 507614 w 681454"/>
              <a:gd name="connsiteY8" fmla="*/ 323343 h 458938"/>
              <a:gd name="connsiteX9" fmla="*/ 420694 w 681454"/>
              <a:gd name="connsiteY9" fmla="*/ 396356 h 458938"/>
              <a:gd name="connsiteX10" fmla="*/ 351158 w 681454"/>
              <a:gd name="connsiteY10" fmla="*/ 458938 h 458938"/>
              <a:gd name="connsiteX11" fmla="*/ 288718 w 681454"/>
              <a:gd name="connsiteY11" fmla="*/ 424223 h 458938"/>
              <a:gd name="connsiteX12" fmla="*/ 222552 w 681454"/>
              <a:gd name="connsiteY12" fmla="*/ 372018 h 458938"/>
              <a:gd name="connsiteX13" fmla="*/ 160041 w 681454"/>
              <a:gd name="connsiteY13" fmla="*/ 309461 h 458938"/>
              <a:gd name="connsiteX14" fmla="*/ 100828 w 681454"/>
              <a:gd name="connsiteY14" fmla="*/ 246853 h 458938"/>
              <a:gd name="connsiteX15" fmla="*/ 52152 w 681454"/>
              <a:gd name="connsiteY15" fmla="*/ 173840 h 458938"/>
              <a:gd name="connsiteX16" fmla="*/ 0 w 681454"/>
              <a:gd name="connsiteY16" fmla="*/ 59105 h 458938"/>
              <a:gd name="connsiteX0" fmla="*/ 0 w 681454"/>
              <a:gd name="connsiteY0" fmla="*/ 59105 h 458938"/>
              <a:gd name="connsiteX1" fmla="*/ 128642 w 681454"/>
              <a:gd name="connsiteY1" fmla="*/ 20860 h 458938"/>
              <a:gd name="connsiteX2" fmla="*/ 305959 w 681454"/>
              <a:gd name="connsiteY2" fmla="*/ 0 h 458938"/>
              <a:gd name="connsiteX3" fmla="*/ 472846 w 681454"/>
              <a:gd name="connsiteY3" fmla="*/ 10430 h 458938"/>
              <a:gd name="connsiteX4" fmla="*/ 598011 w 681454"/>
              <a:gd name="connsiteY4" fmla="*/ 41721 h 458938"/>
              <a:gd name="connsiteX5" fmla="*/ 681454 w 681454"/>
              <a:gd name="connsiteY5" fmla="*/ 66059 h 458938"/>
              <a:gd name="connsiteX6" fmla="*/ 636256 w 681454"/>
              <a:gd name="connsiteY6" fmla="*/ 152979 h 458938"/>
              <a:gd name="connsiteX7" fmla="*/ 580627 w 681454"/>
              <a:gd name="connsiteY7" fmla="*/ 246853 h 458938"/>
              <a:gd name="connsiteX8" fmla="*/ 507614 w 681454"/>
              <a:gd name="connsiteY8" fmla="*/ 323343 h 458938"/>
              <a:gd name="connsiteX9" fmla="*/ 420694 w 681454"/>
              <a:gd name="connsiteY9" fmla="*/ 396356 h 458938"/>
              <a:gd name="connsiteX10" fmla="*/ 351158 w 681454"/>
              <a:gd name="connsiteY10" fmla="*/ 458938 h 458938"/>
              <a:gd name="connsiteX11" fmla="*/ 288718 w 681454"/>
              <a:gd name="connsiteY11" fmla="*/ 424223 h 458938"/>
              <a:gd name="connsiteX12" fmla="*/ 222552 w 681454"/>
              <a:gd name="connsiteY12" fmla="*/ 372018 h 458938"/>
              <a:gd name="connsiteX13" fmla="*/ 160041 w 681454"/>
              <a:gd name="connsiteY13" fmla="*/ 309461 h 458938"/>
              <a:gd name="connsiteX14" fmla="*/ 107854 w 681454"/>
              <a:gd name="connsiteY14" fmla="*/ 239951 h 458938"/>
              <a:gd name="connsiteX15" fmla="*/ 52152 w 681454"/>
              <a:gd name="connsiteY15" fmla="*/ 173840 h 458938"/>
              <a:gd name="connsiteX16" fmla="*/ 0 w 681454"/>
              <a:gd name="connsiteY16" fmla="*/ 59105 h 458938"/>
              <a:gd name="connsiteX0" fmla="*/ 0 w 681454"/>
              <a:gd name="connsiteY0" fmla="*/ 59105 h 458938"/>
              <a:gd name="connsiteX1" fmla="*/ 128642 w 681454"/>
              <a:gd name="connsiteY1" fmla="*/ 20860 h 458938"/>
              <a:gd name="connsiteX2" fmla="*/ 305959 w 681454"/>
              <a:gd name="connsiteY2" fmla="*/ 0 h 458938"/>
              <a:gd name="connsiteX3" fmla="*/ 472846 w 681454"/>
              <a:gd name="connsiteY3" fmla="*/ 10430 h 458938"/>
              <a:gd name="connsiteX4" fmla="*/ 598011 w 681454"/>
              <a:gd name="connsiteY4" fmla="*/ 41721 h 458938"/>
              <a:gd name="connsiteX5" fmla="*/ 681454 w 681454"/>
              <a:gd name="connsiteY5" fmla="*/ 66059 h 458938"/>
              <a:gd name="connsiteX6" fmla="*/ 636256 w 681454"/>
              <a:gd name="connsiteY6" fmla="*/ 152979 h 458938"/>
              <a:gd name="connsiteX7" fmla="*/ 580627 w 681454"/>
              <a:gd name="connsiteY7" fmla="*/ 246853 h 458938"/>
              <a:gd name="connsiteX8" fmla="*/ 507614 w 681454"/>
              <a:gd name="connsiteY8" fmla="*/ 323343 h 458938"/>
              <a:gd name="connsiteX9" fmla="*/ 420694 w 681454"/>
              <a:gd name="connsiteY9" fmla="*/ 396356 h 458938"/>
              <a:gd name="connsiteX10" fmla="*/ 351158 w 681454"/>
              <a:gd name="connsiteY10" fmla="*/ 458938 h 458938"/>
              <a:gd name="connsiteX11" fmla="*/ 288718 w 681454"/>
              <a:gd name="connsiteY11" fmla="*/ 424223 h 458938"/>
              <a:gd name="connsiteX12" fmla="*/ 222552 w 681454"/>
              <a:gd name="connsiteY12" fmla="*/ 372018 h 458938"/>
              <a:gd name="connsiteX13" fmla="*/ 160041 w 681454"/>
              <a:gd name="connsiteY13" fmla="*/ 309461 h 458938"/>
              <a:gd name="connsiteX14" fmla="*/ 107854 w 681454"/>
              <a:gd name="connsiteY14" fmla="*/ 239951 h 458938"/>
              <a:gd name="connsiteX15" fmla="*/ 62690 w 681454"/>
              <a:gd name="connsiteY15" fmla="*/ 170389 h 458938"/>
              <a:gd name="connsiteX16" fmla="*/ 0 w 681454"/>
              <a:gd name="connsiteY16" fmla="*/ 59105 h 458938"/>
              <a:gd name="connsiteX0" fmla="*/ 0 w 670916"/>
              <a:gd name="connsiteY0" fmla="*/ 55655 h 458938"/>
              <a:gd name="connsiteX1" fmla="*/ 118104 w 670916"/>
              <a:gd name="connsiteY1" fmla="*/ 20860 h 458938"/>
              <a:gd name="connsiteX2" fmla="*/ 295421 w 670916"/>
              <a:gd name="connsiteY2" fmla="*/ 0 h 458938"/>
              <a:gd name="connsiteX3" fmla="*/ 462308 w 670916"/>
              <a:gd name="connsiteY3" fmla="*/ 10430 h 458938"/>
              <a:gd name="connsiteX4" fmla="*/ 587473 w 670916"/>
              <a:gd name="connsiteY4" fmla="*/ 41721 h 458938"/>
              <a:gd name="connsiteX5" fmla="*/ 670916 w 670916"/>
              <a:gd name="connsiteY5" fmla="*/ 66059 h 458938"/>
              <a:gd name="connsiteX6" fmla="*/ 625718 w 670916"/>
              <a:gd name="connsiteY6" fmla="*/ 152979 h 458938"/>
              <a:gd name="connsiteX7" fmla="*/ 570089 w 670916"/>
              <a:gd name="connsiteY7" fmla="*/ 246853 h 458938"/>
              <a:gd name="connsiteX8" fmla="*/ 497076 w 670916"/>
              <a:gd name="connsiteY8" fmla="*/ 323343 h 458938"/>
              <a:gd name="connsiteX9" fmla="*/ 410156 w 670916"/>
              <a:gd name="connsiteY9" fmla="*/ 396356 h 458938"/>
              <a:gd name="connsiteX10" fmla="*/ 340620 w 670916"/>
              <a:gd name="connsiteY10" fmla="*/ 458938 h 458938"/>
              <a:gd name="connsiteX11" fmla="*/ 278180 w 670916"/>
              <a:gd name="connsiteY11" fmla="*/ 424223 h 458938"/>
              <a:gd name="connsiteX12" fmla="*/ 212014 w 670916"/>
              <a:gd name="connsiteY12" fmla="*/ 372018 h 458938"/>
              <a:gd name="connsiteX13" fmla="*/ 149503 w 670916"/>
              <a:gd name="connsiteY13" fmla="*/ 309461 h 458938"/>
              <a:gd name="connsiteX14" fmla="*/ 97316 w 670916"/>
              <a:gd name="connsiteY14" fmla="*/ 239951 h 458938"/>
              <a:gd name="connsiteX15" fmla="*/ 52152 w 670916"/>
              <a:gd name="connsiteY15" fmla="*/ 170389 h 458938"/>
              <a:gd name="connsiteX16" fmla="*/ 0 w 670916"/>
              <a:gd name="connsiteY16" fmla="*/ 55655 h 458938"/>
              <a:gd name="connsiteX0" fmla="*/ 0 w 695258"/>
              <a:gd name="connsiteY0" fmla="*/ 55655 h 458938"/>
              <a:gd name="connsiteX1" fmla="*/ 142446 w 695258"/>
              <a:gd name="connsiteY1" fmla="*/ 20860 h 458938"/>
              <a:gd name="connsiteX2" fmla="*/ 319763 w 695258"/>
              <a:gd name="connsiteY2" fmla="*/ 0 h 458938"/>
              <a:gd name="connsiteX3" fmla="*/ 486650 w 695258"/>
              <a:gd name="connsiteY3" fmla="*/ 10430 h 458938"/>
              <a:gd name="connsiteX4" fmla="*/ 611815 w 695258"/>
              <a:gd name="connsiteY4" fmla="*/ 41721 h 458938"/>
              <a:gd name="connsiteX5" fmla="*/ 695258 w 695258"/>
              <a:gd name="connsiteY5" fmla="*/ 66059 h 458938"/>
              <a:gd name="connsiteX6" fmla="*/ 650060 w 695258"/>
              <a:gd name="connsiteY6" fmla="*/ 152979 h 458938"/>
              <a:gd name="connsiteX7" fmla="*/ 594431 w 695258"/>
              <a:gd name="connsiteY7" fmla="*/ 246853 h 458938"/>
              <a:gd name="connsiteX8" fmla="*/ 521418 w 695258"/>
              <a:gd name="connsiteY8" fmla="*/ 323343 h 458938"/>
              <a:gd name="connsiteX9" fmla="*/ 434498 w 695258"/>
              <a:gd name="connsiteY9" fmla="*/ 396356 h 458938"/>
              <a:gd name="connsiteX10" fmla="*/ 364962 w 695258"/>
              <a:gd name="connsiteY10" fmla="*/ 458938 h 458938"/>
              <a:gd name="connsiteX11" fmla="*/ 302522 w 695258"/>
              <a:gd name="connsiteY11" fmla="*/ 424223 h 458938"/>
              <a:gd name="connsiteX12" fmla="*/ 236356 w 695258"/>
              <a:gd name="connsiteY12" fmla="*/ 372018 h 458938"/>
              <a:gd name="connsiteX13" fmla="*/ 173845 w 695258"/>
              <a:gd name="connsiteY13" fmla="*/ 309461 h 458938"/>
              <a:gd name="connsiteX14" fmla="*/ 121658 w 695258"/>
              <a:gd name="connsiteY14" fmla="*/ 239951 h 458938"/>
              <a:gd name="connsiteX15" fmla="*/ 76494 w 695258"/>
              <a:gd name="connsiteY15" fmla="*/ 170389 h 458938"/>
              <a:gd name="connsiteX16" fmla="*/ 0 w 695258"/>
              <a:gd name="connsiteY16" fmla="*/ 55655 h 458938"/>
              <a:gd name="connsiteX0" fmla="*/ 0 w 695258"/>
              <a:gd name="connsiteY0" fmla="*/ 55655 h 458938"/>
              <a:gd name="connsiteX1" fmla="*/ 142446 w 695258"/>
              <a:gd name="connsiteY1" fmla="*/ 20860 h 458938"/>
              <a:gd name="connsiteX2" fmla="*/ 319763 w 695258"/>
              <a:gd name="connsiteY2" fmla="*/ 0 h 458938"/>
              <a:gd name="connsiteX3" fmla="*/ 486650 w 695258"/>
              <a:gd name="connsiteY3" fmla="*/ 10430 h 458938"/>
              <a:gd name="connsiteX4" fmla="*/ 611815 w 695258"/>
              <a:gd name="connsiteY4" fmla="*/ 41721 h 458938"/>
              <a:gd name="connsiteX5" fmla="*/ 695258 w 695258"/>
              <a:gd name="connsiteY5" fmla="*/ 66059 h 458938"/>
              <a:gd name="connsiteX6" fmla="*/ 650060 w 695258"/>
              <a:gd name="connsiteY6" fmla="*/ 152979 h 458938"/>
              <a:gd name="connsiteX7" fmla="*/ 594431 w 695258"/>
              <a:gd name="connsiteY7" fmla="*/ 246853 h 458938"/>
              <a:gd name="connsiteX8" fmla="*/ 521418 w 695258"/>
              <a:gd name="connsiteY8" fmla="*/ 323343 h 458938"/>
              <a:gd name="connsiteX9" fmla="*/ 434498 w 695258"/>
              <a:gd name="connsiteY9" fmla="*/ 396356 h 458938"/>
              <a:gd name="connsiteX10" fmla="*/ 364962 w 695258"/>
              <a:gd name="connsiteY10" fmla="*/ 458938 h 458938"/>
              <a:gd name="connsiteX11" fmla="*/ 302522 w 695258"/>
              <a:gd name="connsiteY11" fmla="*/ 424223 h 458938"/>
              <a:gd name="connsiteX12" fmla="*/ 236356 w 695258"/>
              <a:gd name="connsiteY12" fmla="*/ 372018 h 458938"/>
              <a:gd name="connsiteX13" fmla="*/ 173845 w 695258"/>
              <a:gd name="connsiteY13" fmla="*/ 309461 h 458938"/>
              <a:gd name="connsiteX14" fmla="*/ 121658 w 695258"/>
              <a:gd name="connsiteY14" fmla="*/ 239951 h 458938"/>
              <a:gd name="connsiteX15" fmla="*/ 64323 w 695258"/>
              <a:gd name="connsiteY15" fmla="*/ 185905 h 458938"/>
              <a:gd name="connsiteX16" fmla="*/ 0 w 695258"/>
              <a:gd name="connsiteY16" fmla="*/ 55655 h 458938"/>
              <a:gd name="connsiteX0" fmla="*/ 0 w 695258"/>
              <a:gd name="connsiteY0" fmla="*/ 55655 h 458938"/>
              <a:gd name="connsiteX1" fmla="*/ 142446 w 695258"/>
              <a:gd name="connsiteY1" fmla="*/ 20860 h 458938"/>
              <a:gd name="connsiteX2" fmla="*/ 319763 w 695258"/>
              <a:gd name="connsiteY2" fmla="*/ 0 h 458938"/>
              <a:gd name="connsiteX3" fmla="*/ 486650 w 695258"/>
              <a:gd name="connsiteY3" fmla="*/ 10430 h 458938"/>
              <a:gd name="connsiteX4" fmla="*/ 611815 w 695258"/>
              <a:gd name="connsiteY4" fmla="*/ 41721 h 458938"/>
              <a:gd name="connsiteX5" fmla="*/ 695258 w 695258"/>
              <a:gd name="connsiteY5" fmla="*/ 66059 h 458938"/>
              <a:gd name="connsiteX6" fmla="*/ 650060 w 695258"/>
              <a:gd name="connsiteY6" fmla="*/ 152979 h 458938"/>
              <a:gd name="connsiteX7" fmla="*/ 594431 w 695258"/>
              <a:gd name="connsiteY7" fmla="*/ 246853 h 458938"/>
              <a:gd name="connsiteX8" fmla="*/ 521418 w 695258"/>
              <a:gd name="connsiteY8" fmla="*/ 323343 h 458938"/>
              <a:gd name="connsiteX9" fmla="*/ 434498 w 695258"/>
              <a:gd name="connsiteY9" fmla="*/ 396356 h 458938"/>
              <a:gd name="connsiteX10" fmla="*/ 364962 w 695258"/>
              <a:gd name="connsiteY10" fmla="*/ 458938 h 458938"/>
              <a:gd name="connsiteX11" fmla="*/ 302522 w 695258"/>
              <a:gd name="connsiteY11" fmla="*/ 424223 h 458938"/>
              <a:gd name="connsiteX12" fmla="*/ 236356 w 695258"/>
              <a:gd name="connsiteY12" fmla="*/ 372018 h 458938"/>
              <a:gd name="connsiteX13" fmla="*/ 173845 w 695258"/>
              <a:gd name="connsiteY13" fmla="*/ 309461 h 458938"/>
              <a:gd name="connsiteX14" fmla="*/ 117600 w 695258"/>
              <a:gd name="connsiteY14" fmla="*/ 259347 h 458938"/>
              <a:gd name="connsiteX15" fmla="*/ 64323 w 695258"/>
              <a:gd name="connsiteY15" fmla="*/ 185905 h 458938"/>
              <a:gd name="connsiteX16" fmla="*/ 0 w 695258"/>
              <a:gd name="connsiteY16" fmla="*/ 55655 h 458938"/>
              <a:gd name="connsiteX0" fmla="*/ 0 w 695258"/>
              <a:gd name="connsiteY0" fmla="*/ 55655 h 458938"/>
              <a:gd name="connsiteX1" fmla="*/ 142446 w 695258"/>
              <a:gd name="connsiteY1" fmla="*/ 20860 h 458938"/>
              <a:gd name="connsiteX2" fmla="*/ 319763 w 695258"/>
              <a:gd name="connsiteY2" fmla="*/ 0 h 458938"/>
              <a:gd name="connsiteX3" fmla="*/ 486650 w 695258"/>
              <a:gd name="connsiteY3" fmla="*/ 10430 h 458938"/>
              <a:gd name="connsiteX4" fmla="*/ 611815 w 695258"/>
              <a:gd name="connsiteY4" fmla="*/ 41721 h 458938"/>
              <a:gd name="connsiteX5" fmla="*/ 695258 w 695258"/>
              <a:gd name="connsiteY5" fmla="*/ 66059 h 458938"/>
              <a:gd name="connsiteX6" fmla="*/ 650060 w 695258"/>
              <a:gd name="connsiteY6" fmla="*/ 152979 h 458938"/>
              <a:gd name="connsiteX7" fmla="*/ 594431 w 695258"/>
              <a:gd name="connsiteY7" fmla="*/ 246853 h 458938"/>
              <a:gd name="connsiteX8" fmla="*/ 521418 w 695258"/>
              <a:gd name="connsiteY8" fmla="*/ 323343 h 458938"/>
              <a:gd name="connsiteX9" fmla="*/ 434498 w 695258"/>
              <a:gd name="connsiteY9" fmla="*/ 396356 h 458938"/>
              <a:gd name="connsiteX10" fmla="*/ 364962 w 695258"/>
              <a:gd name="connsiteY10" fmla="*/ 458938 h 458938"/>
              <a:gd name="connsiteX11" fmla="*/ 302522 w 695258"/>
              <a:gd name="connsiteY11" fmla="*/ 424223 h 458938"/>
              <a:gd name="connsiteX12" fmla="*/ 236356 w 695258"/>
              <a:gd name="connsiteY12" fmla="*/ 372018 h 458938"/>
              <a:gd name="connsiteX13" fmla="*/ 177903 w 695258"/>
              <a:gd name="connsiteY13" fmla="*/ 328858 h 458938"/>
              <a:gd name="connsiteX14" fmla="*/ 117600 w 695258"/>
              <a:gd name="connsiteY14" fmla="*/ 259347 h 458938"/>
              <a:gd name="connsiteX15" fmla="*/ 64323 w 695258"/>
              <a:gd name="connsiteY15" fmla="*/ 185905 h 458938"/>
              <a:gd name="connsiteX16" fmla="*/ 0 w 695258"/>
              <a:gd name="connsiteY16" fmla="*/ 55655 h 458938"/>
              <a:gd name="connsiteX0" fmla="*/ 0 w 695258"/>
              <a:gd name="connsiteY0" fmla="*/ 55655 h 458938"/>
              <a:gd name="connsiteX1" fmla="*/ 142446 w 695258"/>
              <a:gd name="connsiteY1" fmla="*/ 20860 h 458938"/>
              <a:gd name="connsiteX2" fmla="*/ 319763 w 695258"/>
              <a:gd name="connsiteY2" fmla="*/ 0 h 458938"/>
              <a:gd name="connsiteX3" fmla="*/ 486650 w 695258"/>
              <a:gd name="connsiteY3" fmla="*/ 10430 h 458938"/>
              <a:gd name="connsiteX4" fmla="*/ 611815 w 695258"/>
              <a:gd name="connsiteY4" fmla="*/ 41721 h 458938"/>
              <a:gd name="connsiteX5" fmla="*/ 695258 w 695258"/>
              <a:gd name="connsiteY5" fmla="*/ 66059 h 458938"/>
              <a:gd name="connsiteX6" fmla="*/ 650060 w 695258"/>
              <a:gd name="connsiteY6" fmla="*/ 152979 h 458938"/>
              <a:gd name="connsiteX7" fmla="*/ 594431 w 695258"/>
              <a:gd name="connsiteY7" fmla="*/ 246853 h 458938"/>
              <a:gd name="connsiteX8" fmla="*/ 521418 w 695258"/>
              <a:gd name="connsiteY8" fmla="*/ 323343 h 458938"/>
              <a:gd name="connsiteX9" fmla="*/ 434498 w 695258"/>
              <a:gd name="connsiteY9" fmla="*/ 396356 h 458938"/>
              <a:gd name="connsiteX10" fmla="*/ 364962 w 695258"/>
              <a:gd name="connsiteY10" fmla="*/ 458938 h 458938"/>
              <a:gd name="connsiteX11" fmla="*/ 302522 w 695258"/>
              <a:gd name="connsiteY11" fmla="*/ 424223 h 458938"/>
              <a:gd name="connsiteX12" fmla="*/ 236356 w 695258"/>
              <a:gd name="connsiteY12" fmla="*/ 387534 h 458938"/>
              <a:gd name="connsiteX13" fmla="*/ 177903 w 695258"/>
              <a:gd name="connsiteY13" fmla="*/ 328858 h 458938"/>
              <a:gd name="connsiteX14" fmla="*/ 117600 w 695258"/>
              <a:gd name="connsiteY14" fmla="*/ 259347 h 458938"/>
              <a:gd name="connsiteX15" fmla="*/ 64323 w 695258"/>
              <a:gd name="connsiteY15" fmla="*/ 185905 h 458938"/>
              <a:gd name="connsiteX16" fmla="*/ 0 w 695258"/>
              <a:gd name="connsiteY16" fmla="*/ 55655 h 458938"/>
              <a:gd name="connsiteX0" fmla="*/ 0 w 695258"/>
              <a:gd name="connsiteY0" fmla="*/ 55655 h 458938"/>
              <a:gd name="connsiteX1" fmla="*/ 142446 w 695258"/>
              <a:gd name="connsiteY1" fmla="*/ 20860 h 458938"/>
              <a:gd name="connsiteX2" fmla="*/ 319763 w 695258"/>
              <a:gd name="connsiteY2" fmla="*/ 0 h 458938"/>
              <a:gd name="connsiteX3" fmla="*/ 486650 w 695258"/>
              <a:gd name="connsiteY3" fmla="*/ 10430 h 458938"/>
              <a:gd name="connsiteX4" fmla="*/ 611815 w 695258"/>
              <a:gd name="connsiteY4" fmla="*/ 41721 h 458938"/>
              <a:gd name="connsiteX5" fmla="*/ 695258 w 695258"/>
              <a:gd name="connsiteY5" fmla="*/ 66059 h 458938"/>
              <a:gd name="connsiteX6" fmla="*/ 650060 w 695258"/>
              <a:gd name="connsiteY6" fmla="*/ 152979 h 458938"/>
              <a:gd name="connsiteX7" fmla="*/ 594431 w 695258"/>
              <a:gd name="connsiteY7" fmla="*/ 246853 h 458938"/>
              <a:gd name="connsiteX8" fmla="*/ 521418 w 695258"/>
              <a:gd name="connsiteY8" fmla="*/ 323343 h 458938"/>
              <a:gd name="connsiteX9" fmla="*/ 434498 w 695258"/>
              <a:gd name="connsiteY9" fmla="*/ 396356 h 458938"/>
              <a:gd name="connsiteX10" fmla="*/ 364962 w 695258"/>
              <a:gd name="connsiteY10" fmla="*/ 458938 h 458938"/>
              <a:gd name="connsiteX11" fmla="*/ 294407 w 695258"/>
              <a:gd name="connsiteY11" fmla="*/ 435861 h 458938"/>
              <a:gd name="connsiteX12" fmla="*/ 236356 w 695258"/>
              <a:gd name="connsiteY12" fmla="*/ 387534 h 458938"/>
              <a:gd name="connsiteX13" fmla="*/ 177903 w 695258"/>
              <a:gd name="connsiteY13" fmla="*/ 328858 h 458938"/>
              <a:gd name="connsiteX14" fmla="*/ 117600 w 695258"/>
              <a:gd name="connsiteY14" fmla="*/ 259347 h 458938"/>
              <a:gd name="connsiteX15" fmla="*/ 64323 w 695258"/>
              <a:gd name="connsiteY15" fmla="*/ 185905 h 458938"/>
              <a:gd name="connsiteX16" fmla="*/ 0 w 695258"/>
              <a:gd name="connsiteY16" fmla="*/ 55655 h 458938"/>
              <a:gd name="connsiteX0" fmla="*/ 0 w 695258"/>
              <a:gd name="connsiteY0" fmla="*/ 55655 h 470576"/>
              <a:gd name="connsiteX1" fmla="*/ 142446 w 695258"/>
              <a:gd name="connsiteY1" fmla="*/ 20860 h 470576"/>
              <a:gd name="connsiteX2" fmla="*/ 319763 w 695258"/>
              <a:gd name="connsiteY2" fmla="*/ 0 h 470576"/>
              <a:gd name="connsiteX3" fmla="*/ 486650 w 695258"/>
              <a:gd name="connsiteY3" fmla="*/ 10430 h 470576"/>
              <a:gd name="connsiteX4" fmla="*/ 611815 w 695258"/>
              <a:gd name="connsiteY4" fmla="*/ 41721 h 470576"/>
              <a:gd name="connsiteX5" fmla="*/ 695258 w 695258"/>
              <a:gd name="connsiteY5" fmla="*/ 66059 h 470576"/>
              <a:gd name="connsiteX6" fmla="*/ 650060 w 695258"/>
              <a:gd name="connsiteY6" fmla="*/ 152979 h 470576"/>
              <a:gd name="connsiteX7" fmla="*/ 594431 w 695258"/>
              <a:gd name="connsiteY7" fmla="*/ 246853 h 470576"/>
              <a:gd name="connsiteX8" fmla="*/ 521418 w 695258"/>
              <a:gd name="connsiteY8" fmla="*/ 323343 h 470576"/>
              <a:gd name="connsiteX9" fmla="*/ 434498 w 695258"/>
              <a:gd name="connsiteY9" fmla="*/ 396356 h 470576"/>
              <a:gd name="connsiteX10" fmla="*/ 356849 w 695258"/>
              <a:gd name="connsiteY10" fmla="*/ 470576 h 470576"/>
              <a:gd name="connsiteX11" fmla="*/ 294407 w 695258"/>
              <a:gd name="connsiteY11" fmla="*/ 435861 h 470576"/>
              <a:gd name="connsiteX12" fmla="*/ 236356 w 695258"/>
              <a:gd name="connsiteY12" fmla="*/ 387534 h 470576"/>
              <a:gd name="connsiteX13" fmla="*/ 177903 w 695258"/>
              <a:gd name="connsiteY13" fmla="*/ 328858 h 470576"/>
              <a:gd name="connsiteX14" fmla="*/ 117600 w 695258"/>
              <a:gd name="connsiteY14" fmla="*/ 259347 h 470576"/>
              <a:gd name="connsiteX15" fmla="*/ 64323 w 695258"/>
              <a:gd name="connsiteY15" fmla="*/ 185905 h 470576"/>
              <a:gd name="connsiteX16" fmla="*/ 0 w 695258"/>
              <a:gd name="connsiteY16" fmla="*/ 55655 h 470576"/>
              <a:gd name="connsiteX0" fmla="*/ 0 w 695258"/>
              <a:gd name="connsiteY0" fmla="*/ 55655 h 470576"/>
              <a:gd name="connsiteX1" fmla="*/ 142446 w 695258"/>
              <a:gd name="connsiteY1" fmla="*/ 20860 h 470576"/>
              <a:gd name="connsiteX2" fmla="*/ 319763 w 695258"/>
              <a:gd name="connsiteY2" fmla="*/ 0 h 470576"/>
              <a:gd name="connsiteX3" fmla="*/ 486650 w 695258"/>
              <a:gd name="connsiteY3" fmla="*/ 10430 h 470576"/>
              <a:gd name="connsiteX4" fmla="*/ 611815 w 695258"/>
              <a:gd name="connsiteY4" fmla="*/ 41721 h 470576"/>
              <a:gd name="connsiteX5" fmla="*/ 695258 w 695258"/>
              <a:gd name="connsiteY5" fmla="*/ 66059 h 470576"/>
              <a:gd name="connsiteX6" fmla="*/ 650060 w 695258"/>
              <a:gd name="connsiteY6" fmla="*/ 152979 h 470576"/>
              <a:gd name="connsiteX7" fmla="*/ 594431 w 695258"/>
              <a:gd name="connsiteY7" fmla="*/ 246853 h 470576"/>
              <a:gd name="connsiteX8" fmla="*/ 521418 w 695258"/>
              <a:gd name="connsiteY8" fmla="*/ 323343 h 470576"/>
              <a:gd name="connsiteX9" fmla="*/ 442613 w 695258"/>
              <a:gd name="connsiteY9" fmla="*/ 407994 h 470576"/>
              <a:gd name="connsiteX10" fmla="*/ 356849 w 695258"/>
              <a:gd name="connsiteY10" fmla="*/ 470576 h 470576"/>
              <a:gd name="connsiteX11" fmla="*/ 294407 w 695258"/>
              <a:gd name="connsiteY11" fmla="*/ 435861 h 470576"/>
              <a:gd name="connsiteX12" fmla="*/ 236356 w 695258"/>
              <a:gd name="connsiteY12" fmla="*/ 387534 h 470576"/>
              <a:gd name="connsiteX13" fmla="*/ 177903 w 695258"/>
              <a:gd name="connsiteY13" fmla="*/ 328858 h 470576"/>
              <a:gd name="connsiteX14" fmla="*/ 117600 w 695258"/>
              <a:gd name="connsiteY14" fmla="*/ 259347 h 470576"/>
              <a:gd name="connsiteX15" fmla="*/ 64323 w 695258"/>
              <a:gd name="connsiteY15" fmla="*/ 185905 h 470576"/>
              <a:gd name="connsiteX16" fmla="*/ 0 w 695258"/>
              <a:gd name="connsiteY16" fmla="*/ 55655 h 470576"/>
              <a:gd name="connsiteX0" fmla="*/ 0 w 695258"/>
              <a:gd name="connsiteY0" fmla="*/ 55655 h 470576"/>
              <a:gd name="connsiteX1" fmla="*/ 142446 w 695258"/>
              <a:gd name="connsiteY1" fmla="*/ 20860 h 470576"/>
              <a:gd name="connsiteX2" fmla="*/ 319763 w 695258"/>
              <a:gd name="connsiteY2" fmla="*/ 0 h 470576"/>
              <a:gd name="connsiteX3" fmla="*/ 486650 w 695258"/>
              <a:gd name="connsiteY3" fmla="*/ 10430 h 470576"/>
              <a:gd name="connsiteX4" fmla="*/ 611815 w 695258"/>
              <a:gd name="connsiteY4" fmla="*/ 41721 h 470576"/>
              <a:gd name="connsiteX5" fmla="*/ 695258 w 695258"/>
              <a:gd name="connsiteY5" fmla="*/ 66059 h 470576"/>
              <a:gd name="connsiteX6" fmla="*/ 650060 w 695258"/>
              <a:gd name="connsiteY6" fmla="*/ 152979 h 470576"/>
              <a:gd name="connsiteX7" fmla="*/ 594431 w 695258"/>
              <a:gd name="connsiteY7" fmla="*/ 246853 h 470576"/>
              <a:gd name="connsiteX8" fmla="*/ 529531 w 695258"/>
              <a:gd name="connsiteY8" fmla="*/ 331101 h 470576"/>
              <a:gd name="connsiteX9" fmla="*/ 442613 w 695258"/>
              <a:gd name="connsiteY9" fmla="*/ 407994 h 470576"/>
              <a:gd name="connsiteX10" fmla="*/ 356849 w 695258"/>
              <a:gd name="connsiteY10" fmla="*/ 470576 h 470576"/>
              <a:gd name="connsiteX11" fmla="*/ 294407 w 695258"/>
              <a:gd name="connsiteY11" fmla="*/ 435861 h 470576"/>
              <a:gd name="connsiteX12" fmla="*/ 236356 w 695258"/>
              <a:gd name="connsiteY12" fmla="*/ 387534 h 470576"/>
              <a:gd name="connsiteX13" fmla="*/ 177903 w 695258"/>
              <a:gd name="connsiteY13" fmla="*/ 328858 h 470576"/>
              <a:gd name="connsiteX14" fmla="*/ 117600 w 695258"/>
              <a:gd name="connsiteY14" fmla="*/ 259347 h 470576"/>
              <a:gd name="connsiteX15" fmla="*/ 64323 w 695258"/>
              <a:gd name="connsiteY15" fmla="*/ 185905 h 470576"/>
              <a:gd name="connsiteX16" fmla="*/ 0 w 695258"/>
              <a:gd name="connsiteY16" fmla="*/ 55655 h 470576"/>
              <a:gd name="connsiteX0" fmla="*/ 0 w 695258"/>
              <a:gd name="connsiteY0" fmla="*/ 55655 h 470576"/>
              <a:gd name="connsiteX1" fmla="*/ 142446 w 695258"/>
              <a:gd name="connsiteY1" fmla="*/ 20860 h 470576"/>
              <a:gd name="connsiteX2" fmla="*/ 319763 w 695258"/>
              <a:gd name="connsiteY2" fmla="*/ 0 h 470576"/>
              <a:gd name="connsiteX3" fmla="*/ 486650 w 695258"/>
              <a:gd name="connsiteY3" fmla="*/ 10430 h 470576"/>
              <a:gd name="connsiteX4" fmla="*/ 611815 w 695258"/>
              <a:gd name="connsiteY4" fmla="*/ 41721 h 470576"/>
              <a:gd name="connsiteX5" fmla="*/ 695258 w 695258"/>
              <a:gd name="connsiteY5" fmla="*/ 66059 h 470576"/>
              <a:gd name="connsiteX6" fmla="*/ 650060 w 695258"/>
              <a:gd name="connsiteY6" fmla="*/ 152979 h 470576"/>
              <a:gd name="connsiteX7" fmla="*/ 606603 w 695258"/>
              <a:gd name="connsiteY7" fmla="*/ 258490 h 470576"/>
              <a:gd name="connsiteX8" fmla="*/ 529531 w 695258"/>
              <a:gd name="connsiteY8" fmla="*/ 331101 h 470576"/>
              <a:gd name="connsiteX9" fmla="*/ 442613 w 695258"/>
              <a:gd name="connsiteY9" fmla="*/ 407994 h 470576"/>
              <a:gd name="connsiteX10" fmla="*/ 356849 w 695258"/>
              <a:gd name="connsiteY10" fmla="*/ 470576 h 470576"/>
              <a:gd name="connsiteX11" fmla="*/ 294407 w 695258"/>
              <a:gd name="connsiteY11" fmla="*/ 435861 h 470576"/>
              <a:gd name="connsiteX12" fmla="*/ 236356 w 695258"/>
              <a:gd name="connsiteY12" fmla="*/ 387534 h 470576"/>
              <a:gd name="connsiteX13" fmla="*/ 177903 w 695258"/>
              <a:gd name="connsiteY13" fmla="*/ 328858 h 470576"/>
              <a:gd name="connsiteX14" fmla="*/ 117600 w 695258"/>
              <a:gd name="connsiteY14" fmla="*/ 259347 h 470576"/>
              <a:gd name="connsiteX15" fmla="*/ 64323 w 695258"/>
              <a:gd name="connsiteY15" fmla="*/ 185905 h 470576"/>
              <a:gd name="connsiteX16" fmla="*/ 0 w 695258"/>
              <a:gd name="connsiteY16" fmla="*/ 55655 h 470576"/>
              <a:gd name="connsiteX0" fmla="*/ 0 w 695258"/>
              <a:gd name="connsiteY0" fmla="*/ 55655 h 470576"/>
              <a:gd name="connsiteX1" fmla="*/ 142446 w 695258"/>
              <a:gd name="connsiteY1" fmla="*/ 20860 h 470576"/>
              <a:gd name="connsiteX2" fmla="*/ 319763 w 695258"/>
              <a:gd name="connsiteY2" fmla="*/ 0 h 470576"/>
              <a:gd name="connsiteX3" fmla="*/ 486650 w 695258"/>
              <a:gd name="connsiteY3" fmla="*/ 10430 h 470576"/>
              <a:gd name="connsiteX4" fmla="*/ 611815 w 695258"/>
              <a:gd name="connsiteY4" fmla="*/ 41721 h 470576"/>
              <a:gd name="connsiteX5" fmla="*/ 695258 w 695258"/>
              <a:gd name="connsiteY5" fmla="*/ 66059 h 470576"/>
              <a:gd name="connsiteX6" fmla="*/ 658174 w 695258"/>
              <a:gd name="connsiteY6" fmla="*/ 164617 h 470576"/>
              <a:gd name="connsiteX7" fmla="*/ 606603 w 695258"/>
              <a:gd name="connsiteY7" fmla="*/ 258490 h 470576"/>
              <a:gd name="connsiteX8" fmla="*/ 529531 w 695258"/>
              <a:gd name="connsiteY8" fmla="*/ 331101 h 470576"/>
              <a:gd name="connsiteX9" fmla="*/ 442613 w 695258"/>
              <a:gd name="connsiteY9" fmla="*/ 407994 h 470576"/>
              <a:gd name="connsiteX10" fmla="*/ 356849 w 695258"/>
              <a:gd name="connsiteY10" fmla="*/ 470576 h 470576"/>
              <a:gd name="connsiteX11" fmla="*/ 294407 w 695258"/>
              <a:gd name="connsiteY11" fmla="*/ 435861 h 470576"/>
              <a:gd name="connsiteX12" fmla="*/ 236356 w 695258"/>
              <a:gd name="connsiteY12" fmla="*/ 387534 h 470576"/>
              <a:gd name="connsiteX13" fmla="*/ 177903 w 695258"/>
              <a:gd name="connsiteY13" fmla="*/ 328858 h 470576"/>
              <a:gd name="connsiteX14" fmla="*/ 117600 w 695258"/>
              <a:gd name="connsiteY14" fmla="*/ 259347 h 470576"/>
              <a:gd name="connsiteX15" fmla="*/ 64323 w 695258"/>
              <a:gd name="connsiteY15" fmla="*/ 185905 h 470576"/>
              <a:gd name="connsiteX16" fmla="*/ 0 w 695258"/>
              <a:gd name="connsiteY16" fmla="*/ 55655 h 470576"/>
              <a:gd name="connsiteX0" fmla="*/ 0 w 727714"/>
              <a:gd name="connsiteY0" fmla="*/ 55655 h 470576"/>
              <a:gd name="connsiteX1" fmla="*/ 142446 w 727714"/>
              <a:gd name="connsiteY1" fmla="*/ 20860 h 470576"/>
              <a:gd name="connsiteX2" fmla="*/ 319763 w 727714"/>
              <a:gd name="connsiteY2" fmla="*/ 0 h 470576"/>
              <a:gd name="connsiteX3" fmla="*/ 486650 w 727714"/>
              <a:gd name="connsiteY3" fmla="*/ 10430 h 470576"/>
              <a:gd name="connsiteX4" fmla="*/ 611815 w 727714"/>
              <a:gd name="connsiteY4" fmla="*/ 41721 h 470576"/>
              <a:gd name="connsiteX5" fmla="*/ 727714 w 727714"/>
              <a:gd name="connsiteY5" fmla="*/ 66059 h 470576"/>
              <a:gd name="connsiteX6" fmla="*/ 658174 w 727714"/>
              <a:gd name="connsiteY6" fmla="*/ 164617 h 470576"/>
              <a:gd name="connsiteX7" fmla="*/ 606603 w 727714"/>
              <a:gd name="connsiteY7" fmla="*/ 258490 h 470576"/>
              <a:gd name="connsiteX8" fmla="*/ 529531 w 727714"/>
              <a:gd name="connsiteY8" fmla="*/ 331101 h 470576"/>
              <a:gd name="connsiteX9" fmla="*/ 442613 w 727714"/>
              <a:gd name="connsiteY9" fmla="*/ 407994 h 470576"/>
              <a:gd name="connsiteX10" fmla="*/ 356849 w 727714"/>
              <a:gd name="connsiteY10" fmla="*/ 470576 h 470576"/>
              <a:gd name="connsiteX11" fmla="*/ 294407 w 727714"/>
              <a:gd name="connsiteY11" fmla="*/ 435861 h 470576"/>
              <a:gd name="connsiteX12" fmla="*/ 236356 w 727714"/>
              <a:gd name="connsiteY12" fmla="*/ 387534 h 470576"/>
              <a:gd name="connsiteX13" fmla="*/ 177903 w 727714"/>
              <a:gd name="connsiteY13" fmla="*/ 328858 h 470576"/>
              <a:gd name="connsiteX14" fmla="*/ 117600 w 727714"/>
              <a:gd name="connsiteY14" fmla="*/ 259347 h 470576"/>
              <a:gd name="connsiteX15" fmla="*/ 64323 w 727714"/>
              <a:gd name="connsiteY15" fmla="*/ 185905 h 470576"/>
              <a:gd name="connsiteX16" fmla="*/ 0 w 727714"/>
              <a:gd name="connsiteY16" fmla="*/ 55655 h 470576"/>
              <a:gd name="connsiteX0" fmla="*/ 0 w 727714"/>
              <a:gd name="connsiteY0" fmla="*/ 55655 h 470576"/>
              <a:gd name="connsiteX1" fmla="*/ 142446 w 727714"/>
              <a:gd name="connsiteY1" fmla="*/ 20860 h 470576"/>
              <a:gd name="connsiteX2" fmla="*/ 319763 w 727714"/>
              <a:gd name="connsiteY2" fmla="*/ 0 h 470576"/>
              <a:gd name="connsiteX3" fmla="*/ 486650 w 727714"/>
              <a:gd name="connsiteY3" fmla="*/ 10430 h 470576"/>
              <a:gd name="connsiteX4" fmla="*/ 615873 w 727714"/>
              <a:gd name="connsiteY4" fmla="*/ 33962 h 470576"/>
              <a:gd name="connsiteX5" fmla="*/ 727714 w 727714"/>
              <a:gd name="connsiteY5" fmla="*/ 66059 h 470576"/>
              <a:gd name="connsiteX6" fmla="*/ 658174 w 727714"/>
              <a:gd name="connsiteY6" fmla="*/ 164617 h 470576"/>
              <a:gd name="connsiteX7" fmla="*/ 606603 w 727714"/>
              <a:gd name="connsiteY7" fmla="*/ 258490 h 470576"/>
              <a:gd name="connsiteX8" fmla="*/ 529531 w 727714"/>
              <a:gd name="connsiteY8" fmla="*/ 331101 h 470576"/>
              <a:gd name="connsiteX9" fmla="*/ 442613 w 727714"/>
              <a:gd name="connsiteY9" fmla="*/ 407994 h 470576"/>
              <a:gd name="connsiteX10" fmla="*/ 356849 w 727714"/>
              <a:gd name="connsiteY10" fmla="*/ 470576 h 470576"/>
              <a:gd name="connsiteX11" fmla="*/ 294407 w 727714"/>
              <a:gd name="connsiteY11" fmla="*/ 435861 h 470576"/>
              <a:gd name="connsiteX12" fmla="*/ 236356 w 727714"/>
              <a:gd name="connsiteY12" fmla="*/ 387534 h 470576"/>
              <a:gd name="connsiteX13" fmla="*/ 177903 w 727714"/>
              <a:gd name="connsiteY13" fmla="*/ 328858 h 470576"/>
              <a:gd name="connsiteX14" fmla="*/ 117600 w 727714"/>
              <a:gd name="connsiteY14" fmla="*/ 259347 h 470576"/>
              <a:gd name="connsiteX15" fmla="*/ 64323 w 727714"/>
              <a:gd name="connsiteY15" fmla="*/ 185905 h 470576"/>
              <a:gd name="connsiteX16" fmla="*/ 0 w 727714"/>
              <a:gd name="connsiteY16" fmla="*/ 55655 h 470576"/>
              <a:gd name="connsiteX0" fmla="*/ 0 w 727714"/>
              <a:gd name="connsiteY0" fmla="*/ 55655 h 470576"/>
              <a:gd name="connsiteX1" fmla="*/ 142446 w 727714"/>
              <a:gd name="connsiteY1" fmla="*/ 20860 h 470576"/>
              <a:gd name="connsiteX2" fmla="*/ 319763 w 727714"/>
              <a:gd name="connsiteY2" fmla="*/ 0 h 470576"/>
              <a:gd name="connsiteX3" fmla="*/ 486650 w 727714"/>
              <a:gd name="connsiteY3" fmla="*/ 2672 h 470576"/>
              <a:gd name="connsiteX4" fmla="*/ 615873 w 727714"/>
              <a:gd name="connsiteY4" fmla="*/ 33962 h 470576"/>
              <a:gd name="connsiteX5" fmla="*/ 727714 w 727714"/>
              <a:gd name="connsiteY5" fmla="*/ 66059 h 470576"/>
              <a:gd name="connsiteX6" fmla="*/ 658174 w 727714"/>
              <a:gd name="connsiteY6" fmla="*/ 164617 h 470576"/>
              <a:gd name="connsiteX7" fmla="*/ 606603 w 727714"/>
              <a:gd name="connsiteY7" fmla="*/ 258490 h 470576"/>
              <a:gd name="connsiteX8" fmla="*/ 529531 w 727714"/>
              <a:gd name="connsiteY8" fmla="*/ 331101 h 470576"/>
              <a:gd name="connsiteX9" fmla="*/ 442613 w 727714"/>
              <a:gd name="connsiteY9" fmla="*/ 407994 h 470576"/>
              <a:gd name="connsiteX10" fmla="*/ 356849 w 727714"/>
              <a:gd name="connsiteY10" fmla="*/ 470576 h 470576"/>
              <a:gd name="connsiteX11" fmla="*/ 294407 w 727714"/>
              <a:gd name="connsiteY11" fmla="*/ 435861 h 470576"/>
              <a:gd name="connsiteX12" fmla="*/ 236356 w 727714"/>
              <a:gd name="connsiteY12" fmla="*/ 387534 h 470576"/>
              <a:gd name="connsiteX13" fmla="*/ 177903 w 727714"/>
              <a:gd name="connsiteY13" fmla="*/ 328858 h 470576"/>
              <a:gd name="connsiteX14" fmla="*/ 117600 w 727714"/>
              <a:gd name="connsiteY14" fmla="*/ 259347 h 470576"/>
              <a:gd name="connsiteX15" fmla="*/ 64323 w 727714"/>
              <a:gd name="connsiteY15" fmla="*/ 185905 h 470576"/>
              <a:gd name="connsiteX16" fmla="*/ 0 w 727714"/>
              <a:gd name="connsiteY16" fmla="*/ 55655 h 470576"/>
              <a:gd name="connsiteX0" fmla="*/ 0 w 727714"/>
              <a:gd name="connsiteY0" fmla="*/ 59534 h 474455"/>
              <a:gd name="connsiteX1" fmla="*/ 142446 w 727714"/>
              <a:gd name="connsiteY1" fmla="*/ 24739 h 474455"/>
              <a:gd name="connsiteX2" fmla="*/ 319763 w 727714"/>
              <a:gd name="connsiteY2" fmla="*/ 0 h 474455"/>
              <a:gd name="connsiteX3" fmla="*/ 486650 w 727714"/>
              <a:gd name="connsiteY3" fmla="*/ 6551 h 474455"/>
              <a:gd name="connsiteX4" fmla="*/ 615873 w 727714"/>
              <a:gd name="connsiteY4" fmla="*/ 37841 h 474455"/>
              <a:gd name="connsiteX5" fmla="*/ 727714 w 727714"/>
              <a:gd name="connsiteY5" fmla="*/ 69938 h 474455"/>
              <a:gd name="connsiteX6" fmla="*/ 658174 w 727714"/>
              <a:gd name="connsiteY6" fmla="*/ 168496 h 474455"/>
              <a:gd name="connsiteX7" fmla="*/ 606603 w 727714"/>
              <a:gd name="connsiteY7" fmla="*/ 262369 h 474455"/>
              <a:gd name="connsiteX8" fmla="*/ 529531 w 727714"/>
              <a:gd name="connsiteY8" fmla="*/ 334980 h 474455"/>
              <a:gd name="connsiteX9" fmla="*/ 442613 w 727714"/>
              <a:gd name="connsiteY9" fmla="*/ 411873 h 474455"/>
              <a:gd name="connsiteX10" fmla="*/ 356849 w 727714"/>
              <a:gd name="connsiteY10" fmla="*/ 474455 h 474455"/>
              <a:gd name="connsiteX11" fmla="*/ 294407 w 727714"/>
              <a:gd name="connsiteY11" fmla="*/ 439740 h 474455"/>
              <a:gd name="connsiteX12" fmla="*/ 236356 w 727714"/>
              <a:gd name="connsiteY12" fmla="*/ 391413 h 474455"/>
              <a:gd name="connsiteX13" fmla="*/ 177903 w 727714"/>
              <a:gd name="connsiteY13" fmla="*/ 332737 h 474455"/>
              <a:gd name="connsiteX14" fmla="*/ 117600 w 727714"/>
              <a:gd name="connsiteY14" fmla="*/ 263226 h 474455"/>
              <a:gd name="connsiteX15" fmla="*/ 64323 w 727714"/>
              <a:gd name="connsiteY15" fmla="*/ 189784 h 474455"/>
              <a:gd name="connsiteX16" fmla="*/ 0 w 727714"/>
              <a:gd name="connsiteY16" fmla="*/ 59534 h 474455"/>
              <a:gd name="connsiteX0" fmla="*/ 0 w 727714"/>
              <a:gd name="connsiteY0" fmla="*/ 59534 h 474455"/>
              <a:gd name="connsiteX1" fmla="*/ 142446 w 727714"/>
              <a:gd name="connsiteY1" fmla="*/ 24739 h 474455"/>
              <a:gd name="connsiteX2" fmla="*/ 319763 w 727714"/>
              <a:gd name="connsiteY2" fmla="*/ 0 h 474455"/>
              <a:gd name="connsiteX3" fmla="*/ 486650 w 727714"/>
              <a:gd name="connsiteY3" fmla="*/ 6551 h 474455"/>
              <a:gd name="connsiteX4" fmla="*/ 615873 w 727714"/>
              <a:gd name="connsiteY4" fmla="*/ 37841 h 474455"/>
              <a:gd name="connsiteX5" fmla="*/ 727714 w 727714"/>
              <a:gd name="connsiteY5" fmla="*/ 69938 h 474455"/>
              <a:gd name="connsiteX6" fmla="*/ 658174 w 727714"/>
              <a:gd name="connsiteY6" fmla="*/ 168496 h 474455"/>
              <a:gd name="connsiteX7" fmla="*/ 598490 w 727714"/>
              <a:gd name="connsiteY7" fmla="*/ 254611 h 474455"/>
              <a:gd name="connsiteX8" fmla="*/ 529531 w 727714"/>
              <a:gd name="connsiteY8" fmla="*/ 334980 h 474455"/>
              <a:gd name="connsiteX9" fmla="*/ 442613 w 727714"/>
              <a:gd name="connsiteY9" fmla="*/ 411873 h 474455"/>
              <a:gd name="connsiteX10" fmla="*/ 356849 w 727714"/>
              <a:gd name="connsiteY10" fmla="*/ 474455 h 474455"/>
              <a:gd name="connsiteX11" fmla="*/ 294407 w 727714"/>
              <a:gd name="connsiteY11" fmla="*/ 439740 h 474455"/>
              <a:gd name="connsiteX12" fmla="*/ 236356 w 727714"/>
              <a:gd name="connsiteY12" fmla="*/ 391413 h 474455"/>
              <a:gd name="connsiteX13" fmla="*/ 177903 w 727714"/>
              <a:gd name="connsiteY13" fmla="*/ 332737 h 474455"/>
              <a:gd name="connsiteX14" fmla="*/ 117600 w 727714"/>
              <a:gd name="connsiteY14" fmla="*/ 263226 h 474455"/>
              <a:gd name="connsiteX15" fmla="*/ 64323 w 727714"/>
              <a:gd name="connsiteY15" fmla="*/ 189784 h 474455"/>
              <a:gd name="connsiteX16" fmla="*/ 0 w 727714"/>
              <a:gd name="connsiteY16" fmla="*/ 59534 h 474455"/>
              <a:gd name="connsiteX0" fmla="*/ 0 w 727714"/>
              <a:gd name="connsiteY0" fmla="*/ 59534 h 474455"/>
              <a:gd name="connsiteX1" fmla="*/ 142446 w 727714"/>
              <a:gd name="connsiteY1" fmla="*/ 24739 h 474455"/>
              <a:gd name="connsiteX2" fmla="*/ 319763 w 727714"/>
              <a:gd name="connsiteY2" fmla="*/ 0 h 474455"/>
              <a:gd name="connsiteX3" fmla="*/ 486650 w 727714"/>
              <a:gd name="connsiteY3" fmla="*/ 6551 h 474455"/>
              <a:gd name="connsiteX4" fmla="*/ 615873 w 727714"/>
              <a:gd name="connsiteY4" fmla="*/ 37841 h 474455"/>
              <a:gd name="connsiteX5" fmla="*/ 727714 w 727714"/>
              <a:gd name="connsiteY5" fmla="*/ 69938 h 474455"/>
              <a:gd name="connsiteX6" fmla="*/ 658174 w 727714"/>
              <a:gd name="connsiteY6" fmla="*/ 168496 h 474455"/>
              <a:gd name="connsiteX7" fmla="*/ 598490 w 727714"/>
              <a:gd name="connsiteY7" fmla="*/ 254611 h 474455"/>
              <a:gd name="connsiteX8" fmla="*/ 545758 w 727714"/>
              <a:gd name="connsiteY8" fmla="*/ 334980 h 474455"/>
              <a:gd name="connsiteX9" fmla="*/ 442613 w 727714"/>
              <a:gd name="connsiteY9" fmla="*/ 411873 h 474455"/>
              <a:gd name="connsiteX10" fmla="*/ 356849 w 727714"/>
              <a:gd name="connsiteY10" fmla="*/ 474455 h 474455"/>
              <a:gd name="connsiteX11" fmla="*/ 294407 w 727714"/>
              <a:gd name="connsiteY11" fmla="*/ 439740 h 474455"/>
              <a:gd name="connsiteX12" fmla="*/ 236356 w 727714"/>
              <a:gd name="connsiteY12" fmla="*/ 391413 h 474455"/>
              <a:gd name="connsiteX13" fmla="*/ 177903 w 727714"/>
              <a:gd name="connsiteY13" fmla="*/ 332737 h 474455"/>
              <a:gd name="connsiteX14" fmla="*/ 117600 w 727714"/>
              <a:gd name="connsiteY14" fmla="*/ 263226 h 474455"/>
              <a:gd name="connsiteX15" fmla="*/ 64323 w 727714"/>
              <a:gd name="connsiteY15" fmla="*/ 189784 h 474455"/>
              <a:gd name="connsiteX16" fmla="*/ 0 w 727714"/>
              <a:gd name="connsiteY16" fmla="*/ 59534 h 474455"/>
              <a:gd name="connsiteX0" fmla="*/ 0 w 727714"/>
              <a:gd name="connsiteY0" fmla="*/ 59534 h 474455"/>
              <a:gd name="connsiteX1" fmla="*/ 142446 w 727714"/>
              <a:gd name="connsiteY1" fmla="*/ 24739 h 474455"/>
              <a:gd name="connsiteX2" fmla="*/ 319763 w 727714"/>
              <a:gd name="connsiteY2" fmla="*/ 0 h 474455"/>
              <a:gd name="connsiteX3" fmla="*/ 486650 w 727714"/>
              <a:gd name="connsiteY3" fmla="*/ 6551 h 474455"/>
              <a:gd name="connsiteX4" fmla="*/ 615873 w 727714"/>
              <a:gd name="connsiteY4" fmla="*/ 37841 h 474455"/>
              <a:gd name="connsiteX5" fmla="*/ 727714 w 727714"/>
              <a:gd name="connsiteY5" fmla="*/ 69938 h 474455"/>
              <a:gd name="connsiteX6" fmla="*/ 658174 w 727714"/>
              <a:gd name="connsiteY6" fmla="*/ 168496 h 474455"/>
              <a:gd name="connsiteX7" fmla="*/ 614717 w 727714"/>
              <a:gd name="connsiteY7" fmla="*/ 258490 h 474455"/>
              <a:gd name="connsiteX8" fmla="*/ 545758 w 727714"/>
              <a:gd name="connsiteY8" fmla="*/ 334980 h 474455"/>
              <a:gd name="connsiteX9" fmla="*/ 442613 w 727714"/>
              <a:gd name="connsiteY9" fmla="*/ 411873 h 474455"/>
              <a:gd name="connsiteX10" fmla="*/ 356849 w 727714"/>
              <a:gd name="connsiteY10" fmla="*/ 474455 h 474455"/>
              <a:gd name="connsiteX11" fmla="*/ 294407 w 727714"/>
              <a:gd name="connsiteY11" fmla="*/ 439740 h 474455"/>
              <a:gd name="connsiteX12" fmla="*/ 236356 w 727714"/>
              <a:gd name="connsiteY12" fmla="*/ 391413 h 474455"/>
              <a:gd name="connsiteX13" fmla="*/ 177903 w 727714"/>
              <a:gd name="connsiteY13" fmla="*/ 332737 h 474455"/>
              <a:gd name="connsiteX14" fmla="*/ 117600 w 727714"/>
              <a:gd name="connsiteY14" fmla="*/ 263226 h 474455"/>
              <a:gd name="connsiteX15" fmla="*/ 64323 w 727714"/>
              <a:gd name="connsiteY15" fmla="*/ 189784 h 474455"/>
              <a:gd name="connsiteX16" fmla="*/ 0 w 727714"/>
              <a:gd name="connsiteY16" fmla="*/ 59534 h 474455"/>
              <a:gd name="connsiteX0" fmla="*/ 0 w 727714"/>
              <a:gd name="connsiteY0" fmla="*/ 59534 h 474455"/>
              <a:gd name="connsiteX1" fmla="*/ 142446 w 727714"/>
              <a:gd name="connsiteY1" fmla="*/ 24739 h 474455"/>
              <a:gd name="connsiteX2" fmla="*/ 319763 w 727714"/>
              <a:gd name="connsiteY2" fmla="*/ 0 h 474455"/>
              <a:gd name="connsiteX3" fmla="*/ 486650 w 727714"/>
              <a:gd name="connsiteY3" fmla="*/ 6551 h 474455"/>
              <a:gd name="connsiteX4" fmla="*/ 615873 w 727714"/>
              <a:gd name="connsiteY4" fmla="*/ 37841 h 474455"/>
              <a:gd name="connsiteX5" fmla="*/ 727714 w 727714"/>
              <a:gd name="connsiteY5" fmla="*/ 69938 h 474455"/>
              <a:gd name="connsiteX6" fmla="*/ 674402 w 727714"/>
              <a:gd name="connsiteY6" fmla="*/ 172375 h 474455"/>
              <a:gd name="connsiteX7" fmla="*/ 614717 w 727714"/>
              <a:gd name="connsiteY7" fmla="*/ 258490 h 474455"/>
              <a:gd name="connsiteX8" fmla="*/ 545758 w 727714"/>
              <a:gd name="connsiteY8" fmla="*/ 334980 h 474455"/>
              <a:gd name="connsiteX9" fmla="*/ 442613 w 727714"/>
              <a:gd name="connsiteY9" fmla="*/ 411873 h 474455"/>
              <a:gd name="connsiteX10" fmla="*/ 356849 w 727714"/>
              <a:gd name="connsiteY10" fmla="*/ 474455 h 474455"/>
              <a:gd name="connsiteX11" fmla="*/ 294407 w 727714"/>
              <a:gd name="connsiteY11" fmla="*/ 439740 h 474455"/>
              <a:gd name="connsiteX12" fmla="*/ 236356 w 727714"/>
              <a:gd name="connsiteY12" fmla="*/ 391413 h 474455"/>
              <a:gd name="connsiteX13" fmla="*/ 177903 w 727714"/>
              <a:gd name="connsiteY13" fmla="*/ 332737 h 474455"/>
              <a:gd name="connsiteX14" fmla="*/ 117600 w 727714"/>
              <a:gd name="connsiteY14" fmla="*/ 263226 h 474455"/>
              <a:gd name="connsiteX15" fmla="*/ 64323 w 727714"/>
              <a:gd name="connsiteY15" fmla="*/ 189784 h 474455"/>
              <a:gd name="connsiteX16" fmla="*/ 0 w 727714"/>
              <a:gd name="connsiteY16" fmla="*/ 59534 h 474455"/>
              <a:gd name="connsiteX0" fmla="*/ 0 w 727714"/>
              <a:gd name="connsiteY0" fmla="*/ 59534 h 474455"/>
              <a:gd name="connsiteX1" fmla="*/ 142446 w 727714"/>
              <a:gd name="connsiteY1" fmla="*/ 24739 h 474455"/>
              <a:gd name="connsiteX2" fmla="*/ 319763 w 727714"/>
              <a:gd name="connsiteY2" fmla="*/ 0 h 474455"/>
              <a:gd name="connsiteX3" fmla="*/ 486650 w 727714"/>
              <a:gd name="connsiteY3" fmla="*/ 6551 h 474455"/>
              <a:gd name="connsiteX4" fmla="*/ 615873 w 727714"/>
              <a:gd name="connsiteY4" fmla="*/ 37841 h 474455"/>
              <a:gd name="connsiteX5" fmla="*/ 727714 w 727714"/>
              <a:gd name="connsiteY5" fmla="*/ 69938 h 474455"/>
              <a:gd name="connsiteX6" fmla="*/ 674402 w 727714"/>
              <a:gd name="connsiteY6" fmla="*/ 172375 h 474455"/>
              <a:gd name="connsiteX7" fmla="*/ 614717 w 727714"/>
              <a:gd name="connsiteY7" fmla="*/ 258490 h 474455"/>
              <a:gd name="connsiteX8" fmla="*/ 545758 w 727714"/>
              <a:gd name="connsiteY8" fmla="*/ 334980 h 474455"/>
              <a:gd name="connsiteX9" fmla="*/ 446671 w 727714"/>
              <a:gd name="connsiteY9" fmla="*/ 419631 h 474455"/>
              <a:gd name="connsiteX10" fmla="*/ 356849 w 727714"/>
              <a:gd name="connsiteY10" fmla="*/ 474455 h 474455"/>
              <a:gd name="connsiteX11" fmla="*/ 294407 w 727714"/>
              <a:gd name="connsiteY11" fmla="*/ 439740 h 474455"/>
              <a:gd name="connsiteX12" fmla="*/ 236356 w 727714"/>
              <a:gd name="connsiteY12" fmla="*/ 391413 h 474455"/>
              <a:gd name="connsiteX13" fmla="*/ 177903 w 727714"/>
              <a:gd name="connsiteY13" fmla="*/ 332737 h 474455"/>
              <a:gd name="connsiteX14" fmla="*/ 117600 w 727714"/>
              <a:gd name="connsiteY14" fmla="*/ 263226 h 474455"/>
              <a:gd name="connsiteX15" fmla="*/ 64323 w 727714"/>
              <a:gd name="connsiteY15" fmla="*/ 189784 h 474455"/>
              <a:gd name="connsiteX16" fmla="*/ 0 w 727714"/>
              <a:gd name="connsiteY16" fmla="*/ 59534 h 474455"/>
              <a:gd name="connsiteX0" fmla="*/ 0 w 727714"/>
              <a:gd name="connsiteY0" fmla="*/ 59534 h 474455"/>
              <a:gd name="connsiteX1" fmla="*/ 142446 w 727714"/>
              <a:gd name="connsiteY1" fmla="*/ 24739 h 474455"/>
              <a:gd name="connsiteX2" fmla="*/ 319763 w 727714"/>
              <a:gd name="connsiteY2" fmla="*/ 0 h 474455"/>
              <a:gd name="connsiteX3" fmla="*/ 486650 w 727714"/>
              <a:gd name="connsiteY3" fmla="*/ 6551 h 474455"/>
              <a:gd name="connsiteX4" fmla="*/ 615873 w 727714"/>
              <a:gd name="connsiteY4" fmla="*/ 37841 h 474455"/>
              <a:gd name="connsiteX5" fmla="*/ 727714 w 727714"/>
              <a:gd name="connsiteY5" fmla="*/ 69938 h 474455"/>
              <a:gd name="connsiteX6" fmla="*/ 674402 w 727714"/>
              <a:gd name="connsiteY6" fmla="*/ 172375 h 474455"/>
              <a:gd name="connsiteX7" fmla="*/ 614717 w 727714"/>
              <a:gd name="connsiteY7" fmla="*/ 258490 h 474455"/>
              <a:gd name="connsiteX8" fmla="*/ 545758 w 727714"/>
              <a:gd name="connsiteY8" fmla="*/ 334980 h 474455"/>
              <a:gd name="connsiteX9" fmla="*/ 442614 w 727714"/>
              <a:gd name="connsiteY9" fmla="*/ 427389 h 474455"/>
              <a:gd name="connsiteX10" fmla="*/ 356849 w 727714"/>
              <a:gd name="connsiteY10" fmla="*/ 474455 h 474455"/>
              <a:gd name="connsiteX11" fmla="*/ 294407 w 727714"/>
              <a:gd name="connsiteY11" fmla="*/ 439740 h 474455"/>
              <a:gd name="connsiteX12" fmla="*/ 236356 w 727714"/>
              <a:gd name="connsiteY12" fmla="*/ 391413 h 474455"/>
              <a:gd name="connsiteX13" fmla="*/ 177903 w 727714"/>
              <a:gd name="connsiteY13" fmla="*/ 332737 h 474455"/>
              <a:gd name="connsiteX14" fmla="*/ 117600 w 727714"/>
              <a:gd name="connsiteY14" fmla="*/ 263226 h 474455"/>
              <a:gd name="connsiteX15" fmla="*/ 64323 w 727714"/>
              <a:gd name="connsiteY15" fmla="*/ 189784 h 474455"/>
              <a:gd name="connsiteX16" fmla="*/ 0 w 727714"/>
              <a:gd name="connsiteY16" fmla="*/ 59534 h 474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7714" h="474455">
                <a:moveTo>
                  <a:pt x="0" y="59534"/>
                </a:moveTo>
                <a:lnTo>
                  <a:pt x="142446" y="24739"/>
                </a:lnTo>
                <a:lnTo>
                  <a:pt x="319763" y="0"/>
                </a:lnTo>
                <a:lnTo>
                  <a:pt x="486650" y="6551"/>
                </a:lnTo>
                <a:lnTo>
                  <a:pt x="615873" y="37841"/>
                </a:lnTo>
                <a:lnTo>
                  <a:pt x="727714" y="69938"/>
                </a:lnTo>
                <a:lnTo>
                  <a:pt x="674402" y="172375"/>
                </a:lnTo>
                <a:lnTo>
                  <a:pt x="614717" y="258490"/>
                </a:lnTo>
                <a:lnTo>
                  <a:pt x="545758" y="334980"/>
                </a:lnTo>
                <a:lnTo>
                  <a:pt x="442614" y="427389"/>
                </a:lnTo>
                <a:lnTo>
                  <a:pt x="356849" y="474455"/>
                </a:lnTo>
                <a:lnTo>
                  <a:pt x="294407" y="439740"/>
                </a:lnTo>
                <a:lnTo>
                  <a:pt x="236356" y="391413"/>
                </a:lnTo>
                <a:lnTo>
                  <a:pt x="177903" y="332737"/>
                </a:lnTo>
                <a:lnTo>
                  <a:pt x="117600" y="263226"/>
                </a:lnTo>
                <a:lnTo>
                  <a:pt x="64323" y="189784"/>
                </a:lnTo>
                <a:lnTo>
                  <a:pt x="0" y="59534"/>
                </a:lnTo>
                <a:close/>
              </a:path>
            </a:pathLst>
          </a:custGeom>
          <a:solidFill>
            <a:srgbClr val="F9BC9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18" name="Text Box 67"/>
          <p:cNvSpPr txBox="1">
            <a:spLocks noChangeArrowheads="1"/>
          </p:cNvSpPr>
          <p:nvPr/>
        </p:nvSpPr>
        <p:spPr bwMode="auto">
          <a:xfrm>
            <a:off x="4969464" y="5076936"/>
            <a:ext cx="1140432" cy="87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  <a:endParaRPr lang="en-GB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4263" y="6013048"/>
            <a:ext cx="2072619" cy="572427"/>
          </a:xfrm>
          <a:prstGeom prst="rect">
            <a:avLst/>
          </a:prstGeom>
          <a:noFill/>
          <a:ln w="38100">
            <a:solidFill>
              <a:srgbClr val="F9B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3544423" y="2137405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0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700" y="1358716"/>
            <a:ext cx="1024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choice describes the shaded region?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3700" y="6172484"/>
                <a:ext cx="1219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)∩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C		    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)∪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en-GB" sz="2400" b="0" i="1" smtClean="0">
                        <a:latin typeface="Cambria Math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c)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)∩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GB" sz="24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00" y="6172484"/>
                <a:ext cx="12192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3724114" y="2260519"/>
            <a:ext cx="3983333" cy="3700258"/>
            <a:chOff x="3601074" y="1062023"/>
            <a:chExt cx="3983333" cy="3700258"/>
          </a:xfrm>
        </p:grpSpPr>
        <p:sp>
          <p:nvSpPr>
            <p:cNvPr id="14" name="Oval 13"/>
            <p:cNvSpPr/>
            <p:nvPr/>
          </p:nvSpPr>
          <p:spPr>
            <a:xfrm>
              <a:off x="4809396" y="2294831"/>
              <a:ext cx="1704240" cy="1645488"/>
            </a:xfrm>
            <a:prstGeom prst="ellipse">
              <a:avLst/>
            </a:prstGeom>
            <a:solidFill>
              <a:srgbClr val="F9BC9A"/>
            </a:solidFill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4399094" y="1236576"/>
              <a:ext cx="1704240" cy="1645488"/>
            </a:xfrm>
            <a:prstGeom prst="ellipse">
              <a:avLst/>
            </a:prstGeom>
            <a:solidFill>
              <a:srgbClr val="F9BC9A"/>
            </a:solidFill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072601" y="1062023"/>
              <a:ext cx="3177830" cy="3273497"/>
            </a:xfrm>
            <a:prstGeom prst="rect">
              <a:avLst/>
            </a:prstGeom>
            <a:noFill/>
            <a:ln w="38100" cmpd="sng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5280554" y="1249478"/>
              <a:ext cx="1704240" cy="1645488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Text Box 67"/>
            <p:cNvSpPr txBox="1">
              <a:spLocks noChangeArrowheads="1"/>
            </p:cNvSpPr>
            <p:nvPr/>
          </p:nvSpPr>
          <p:spPr bwMode="auto">
            <a:xfrm>
              <a:off x="3601074" y="1236576"/>
              <a:ext cx="1371079" cy="913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</a:t>
              </a:r>
              <a:endParaRPr lang="en-GB" sz="200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67"/>
            <p:cNvSpPr txBox="1">
              <a:spLocks noChangeArrowheads="1"/>
            </p:cNvSpPr>
            <p:nvPr/>
          </p:nvSpPr>
          <p:spPr bwMode="auto">
            <a:xfrm>
              <a:off x="5091300" y="3884484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67"/>
            <p:cNvSpPr txBox="1">
              <a:spLocks noChangeArrowheads="1"/>
            </p:cNvSpPr>
            <p:nvPr/>
          </p:nvSpPr>
          <p:spPr bwMode="auto">
            <a:xfrm>
              <a:off x="6443975" y="1194425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4393454" y="1236979"/>
              <a:ext cx="1704240" cy="1645488"/>
            </a:xfrm>
            <a:prstGeom prst="ellipse">
              <a:avLst/>
            </a:prstGeom>
            <a:noFill/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4809396" y="2294831"/>
              <a:ext cx="1704240" cy="1645488"/>
            </a:xfrm>
            <a:prstGeom prst="ellipse">
              <a:avLst/>
            </a:prstGeom>
            <a:noFill/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565034" y="6181114"/>
            <a:ext cx="2204795" cy="572427"/>
          </a:xfrm>
          <a:prstGeom prst="rect">
            <a:avLst/>
          </a:prstGeom>
          <a:noFill/>
          <a:ln w="38100">
            <a:solidFill>
              <a:srgbClr val="F9B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3635034" y="2142684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76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2774" y="1348164"/>
            <a:ext cx="1024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choice describes the shaded region?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674" y="6183922"/>
                <a:ext cx="1219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)′∩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C		    b)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)∩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B′            c)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)∪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4" y="6183922"/>
                <a:ext cx="12192000" cy="461665"/>
              </a:xfrm>
              <a:prstGeom prst="rect">
                <a:avLst/>
              </a:prstGeom>
              <a:blipFill>
                <a:blip r:embed="rId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3601074" y="2159327"/>
            <a:ext cx="3983333" cy="3700258"/>
            <a:chOff x="3601074" y="1062023"/>
            <a:chExt cx="3983333" cy="3700258"/>
          </a:xfrm>
        </p:grpSpPr>
        <p:sp>
          <p:nvSpPr>
            <p:cNvPr id="8" name="Rectangle 7"/>
            <p:cNvSpPr/>
            <p:nvPr/>
          </p:nvSpPr>
          <p:spPr>
            <a:xfrm>
              <a:off x="4072601" y="1062023"/>
              <a:ext cx="3177830" cy="3273497"/>
            </a:xfrm>
            <a:prstGeom prst="rect">
              <a:avLst/>
            </a:prstGeom>
            <a:noFill/>
            <a:ln w="38100" cmpd="sng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5280554" y="1249478"/>
              <a:ext cx="1704240" cy="1645488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Text Box 67"/>
            <p:cNvSpPr txBox="1">
              <a:spLocks noChangeArrowheads="1"/>
            </p:cNvSpPr>
            <p:nvPr/>
          </p:nvSpPr>
          <p:spPr bwMode="auto">
            <a:xfrm>
              <a:off x="3601074" y="1236576"/>
              <a:ext cx="1371079" cy="913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</a:t>
              </a:r>
              <a:endParaRPr lang="en-GB" sz="200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67"/>
            <p:cNvSpPr txBox="1">
              <a:spLocks noChangeArrowheads="1"/>
            </p:cNvSpPr>
            <p:nvPr/>
          </p:nvSpPr>
          <p:spPr bwMode="auto">
            <a:xfrm>
              <a:off x="5091300" y="3884484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 Box 67"/>
            <p:cNvSpPr txBox="1">
              <a:spLocks noChangeArrowheads="1"/>
            </p:cNvSpPr>
            <p:nvPr/>
          </p:nvSpPr>
          <p:spPr bwMode="auto">
            <a:xfrm>
              <a:off x="6443975" y="1194425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4393454" y="1236979"/>
              <a:ext cx="1704240" cy="1645488"/>
            </a:xfrm>
            <a:prstGeom prst="ellipse">
              <a:avLst/>
            </a:prstGeom>
            <a:noFill/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9" name="Oval 18"/>
            <p:cNvSpPr/>
            <p:nvPr/>
          </p:nvSpPr>
          <p:spPr>
            <a:xfrm>
              <a:off x="4813597" y="2316713"/>
              <a:ext cx="1704240" cy="1645488"/>
            </a:xfrm>
            <a:prstGeom prst="ellipse">
              <a:avLst/>
            </a:prstGeom>
            <a:noFill/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" name="Freeform 1"/>
            <p:cNvSpPr/>
            <p:nvPr/>
          </p:nvSpPr>
          <p:spPr>
            <a:xfrm>
              <a:off x="5284192" y="1362348"/>
              <a:ext cx="811809" cy="1025912"/>
            </a:xfrm>
            <a:custGeom>
              <a:avLst/>
              <a:gdLst>
                <a:gd name="connsiteX0" fmla="*/ 62447 w 811809"/>
                <a:gd name="connsiteY0" fmla="*/ 999149 h 1025912"/>
                <a:gd name="connsiteX1" fmla="*/ 298853 w 811809"/>
                <a:gd name="connsiteY1" fmla="*/ 954544 h 1025912"/>
                <a:gd name="connsiteX2" fmla="*/ 419286 w 811809"/>
                <a:gd name="connsiteY2" fmla="*/ 945623 h 1025912"/>
                <a:gd name="connsiteX3" fmla="*/ 588784 w 811809"/>
                <a:gd name="connsiteY3" fmla="*/ 972386 h 1025912"/>
                <a:gd name="connsiteX4" fmla="*/ 655692 w 811809"/>
                <a:gd name="connsiteY4" fmla="*/ 999149 h 1025912"/>
                <a:gd name="connsiteX5" fmla="*/ 735981 w 811809"/>
                <a:gd name="connsiteY5" fmla="*/ 1025912 h 1025912"/>
                <a:gd name="connsiteX6" fmla="*/ 785046 w 811809"/>
                <a:gd name="connsiteY6" fmla="*/ 883176 h 1025912"/>
                <a:gd name="connsiteX7" fmla="*/ 811809 w 811809"/>
                <a:gd name="connsiteY7" fmla="*/ 722599 h 1025912"/>
                <a:gd name="connsiteX8" fmla="*/ 793967 w 811809"/>
                <a:gd name="connsiteY8" fmla="*/ 553100 h 1025912"/>
                <a:gd name="connsiteX9" fmla="*/ 753822 w 811809"/>
                <a:gd name="connsiteY9" fmla="*/ 405904 h 1025912"/>
                <a:gd name="connsiteX10" fmla="*/ 660152 w 811809"/>
                <a:gd name="connsiteY10" fmla="*/ 227485 h 1025912"/>
                <a:gd name="connsiteX11" fmla="*/ 508496 w 811809"/>
                <a:gd name="connsiteY11" fmla="*/ 71368 h 1025912"/>
                <a:gd name="connsiteX12" fmla="*/ 405904 w 811809"/>
                <a:gd name="connsiteY12" fmla="*/ 0 h 1025912"/>
                <a:gd name="connsiteX13" fmla="*/ 276550 w 811809"/>
                <a:gd name="connsiteY13" fmla="*/ 89210 h 1025912"/>
                <a:gd name="connsiteX14" fmla="*/ 124894 w 811809"/>
                <a:gd name="connsiteY14" fmla="*/ 281010 h 1025912"/>
                <a:gd name="connsiteX15" fmla="*/ 44605 w 811809"/>
                <a:gd name="connsiteY15" fmla="*/ 450509 h 1025912"/>
                <a:gd name="connsiteX16" fmla="*/ 0 w 811809"/>
                <a:gd name="connsiteY16" fmla="*/ 655691 h 1025912"/>
                <a:gd name="connsiteX17" fmla="*/ 17842 w 811809"/>
                <a:gd name="connsiteY17" fmla="*/ 883176 h 1025912"/>
                <a:gd name="connsiteX18" fmla="*/ 62447 w 811809"/>
                <a:gd name="connsiteY18" fmla="*/ 999149 h 1025912"/>
                <a:gd name="connsiteX0" fmla="*/ 62447 w 811809"/>
                <a:gd name="connsiteY0" fmla="*/ 999149 h 1025912"/>
                <a:gd name="connsiteX1" fmla="*/ 298853 w 811809"/>
                <a:gd name="connsiteY1" fmla="*/ 954544 h 1025912"/>
                <a:gd name="connsiteX2" fmla="*/ 419286 w 811809"/>
                <a:gd name="connsiteY2" fmla="*/ 945623 h 1025912"/>
                <a:gd name="connsiteX3" fmla="*/ 588784 w 811809"/>
                <a:gd name="connsiteY3" fmla="*/ 972386 h 1025912"/>
                <a:gd name="connsiteX4" fmla="*/ 655692 w 811809"/>
                <a:gd name="connsiteY4" fmla="*/ 999149 h 1025912"/>
                <a:gd name="connsiteX5" fmla="*/ 735981 w 811809"/>
                <a:gd name="connsiteY5" fmla="*/ 1025912 h 1025912"/>
                <a:gd name="connsiteX6" fmla="*/ 785046 w 811809"/>
                <a:gd name="connsiteY6" fmla="*/ 883176 h 1025912"/>
                <a:gd name="connsiteX7" fmla="*/ 811809 w 811809"/>
                <a:gd name="connsiteY7" fmla="*/ 722599 h 1025912"/>
                <a:gd name="connsiteX8" fmla="*/ 793967 w 811809"/>
                <a:gd name="connsiteY8" fmla="*/ 553100 h 1025912"/>
                <a:gd name="connsiteX9" fmla="*/ 753822 w 811809"/>
                <a:gd name="connsiteY9" fmla="*/ 405904 h 1025912"/>
                <a:gd name="connsiteX10" fmla="*/ 660152 w 811809"/>
                <a:gd name="connsiteY10" fmla="*/ 227485 h 1025912"/>
                <a:gd name="connsiteX11" fmla="*/ 508496 w 811809"/>
                <a:gd name="connsiteY11" fmla="*/ 71368 h 1025912"/>
                <a:gd name="connsiteX12" fmla="*/ 419285 w 811809"/>
                <a:gd name="connsiteY12" fmla="*/ 0 h 1025912"/>
                <a:gd name="connsiteX13" fmla="*/ 276550 w 811809"/>
                <a:gd name="connsiteY13" fmla="*/ 89210 h 1025912"/>
                <a:gd name="connsiteX14" fmla="*/ 124894 w 811809"/>
                <a:gd name="connsiteY14" fmla="*/ 281010 h 1025912"/>
                <a:gd name="connsiteX15" fmla="*/ 44605 w 811809"/>
                <a:gd name="connsiteY15" fmla="*/ 450509 h 1025912"/>
                <a:gd name="connsiteX16" fmla="*/ 0 w 811809"/>
                <a:gd name="connsiteY16" fmla="*/ 655691 h 1025912"/>
                <a:gd name="connsiteX17" fmla="*/ 17842 w 811809"/>
                <a:gd name="connsiteY17" fmla="*/ 883176 h 1025912"/>
                <a:gd name="connsiteX18" fmla="*/ 62447 w 811809"/>
                <a:gd name="connsiteY18" fmla="*/ 999149 h 1025912"/>
                <a:gd name="connsiteX0" fmla="*/ 62447 w 811809"/>
                <a:gd name="connsiteY0" fmla="*/ 999149 h 1025912"/>
                <a:gd name="connsiteX1" fmla="*/ 298853 w 811809"/>
                <a:gd name="connsiteY1" fmla="*/ 954544 h 1025912"/>
                <a:gd name="connsiteX2" fmla="*/ 419286 w 811809"/>
                <a:gd name="connsiteY2" fmla="*/ 945623 h 1025912"/>
                <a:gd name="connsiteX3" fmla="*/ 588784 w 811809"/>
                <a:gd name="connsiteY3" fmla="*/ 972386 h 1025912"/>
                <a:gd name="connsiteX4" fmla="*/ 655692 w 811809"/>
                <a:gd name="connsiteY4" fmla="*/ 999149 h 1025912"/>
                <a:gd name="connsiteX5" fmla="*/ 735981 w 811809"/>
                <a:gd name="connsiteY5" fmla="*/ 1025912 h 1025912"/>
                <a:gd name="connsiteX6" fmla="*/ 785046 w 811809"/>
                <a:gd name="connsiteY6" fmla="*/ 883176 h 1025912"/>
                <a:gd name="connsiteX7" fmla="*/ 811809 w 811809"/>
                <a:gd name="connsiteY7" fmla="*/ 722599 h 1025912"/>
                <a:gd name="connsiteX8" fmla="*/ 793967 w 811809"/>
                <a:gd name="connsiteY8" fmla="*/ 553100 h 1025912"/>
                <a:gd name="connsiteX9" fmla="*/ 753822 w 811809"/>
                <a:gd name="connsiteY9" fmla="*/ 405904 h 1025912"/>
                <a:gd name="connsiteX10" fmla="*/ 660152 w 811809"/>
                <a:gd name="connsiteY10" fmla="*/ 227485 h 1025912"/>
                <a:gd name="connsiteX11" fmla="*/ 508496 w 811809"/>
                <a:gd name="connsiteY11" fmla="*/ 71368 h 1025912"/>
                <a:gd name="connsiteX12" fmla="*/ 419285 w 811809"/>
                <a:gd name="connsiteY12" fmla="*/ 0 h 1025912"/>
                <a:gd name="connsiteX13" fmla="*/ 289932 w 811809"/>
                <a:gd name="connsiteY13" fmla="*/ 107052 h 1025912"/>
                <a:gd name="connsiteX14" fmla="*/ 124894 w 811809"/>
                <a:gd name="connsiteY14" fmla="*/ 281010 h 1025912"/>
                <a:gd name="connsiteX15" fmla="*/ 44605 w 811809"/>
                <a:gd name="connsiteY15" fmla="*/ 450509 h 1025912"/>
                <a:gd name="connsiteX16" fmla="*/ 0 w 811809"/>
                <a:gd name="connsiteY16" fmla="*/ 655691 h 1025912"/>
                <a:gd name="connsiteX17" fmla="*/ 17842 w 811809"/>
                <a:gd name="connsiteY17" fmla="*/ 883176 h 1025912"/>
                <a:gd name="connsiteX18" fmla="*/ 62447 w 811809"/>
                <a:gd name="connsiteY18" fmla="*/ 999149 h 1025912"/>
                <a:gd name="connsiteX0" fmla="*/ 62447 w 811809"/>
                <a:gd name="connsiteY0" fmla="*/ 999149 h 1025912"/>
                <a:gd name="connsiteX1" fmla="*/ 298853 w 811809"/>
                <a:gd name="connsiteY1" fmla="*/ 954544 h 1025912"/>
                <a:gd name="connsiteX2" fmla="*/ 419286 w 811809"/>
                <a:gd name="connsiteY2" fmla="*/ 945623 h 1025912"/>
                <a:gd name="connsiteX3" fmla="*/ 588784 w 811809"/>
                <a:gd name="connsiteY3" fmla="*/ 972386 h 1025912"/>
                <a:gd name="connsiteX4" fmla="*/ 655692 w 811809"/>
                <a:gd name="connsiteY4" fmla="*/ 999149 h 1025912"/>
                <a:gd name="connsiteX5" fmla="*/ 735981 w 811809"/>
                <a:gd name="connsiteY5" fmla="*/ 1025912 h 1025912"/>
                <a:gd name="connsiteX6" fmla="*/ 785046 w 811809"/>
                <a:gd name="connsiteY6" fmla="*/ 883176 h 1025912"/>
                <a:gd name="connsiteX7" fmla="*/ 811809 w 811809"/>
                <a:gd name="connsiteY7" fmla="*/ 722599 h 1025912"/>
                <a:gd name="connsiteX8" fmla="*/ 793967 w 811809"/>
                <a:gd name="connsiteY8" fmla="*/ 553100 h 1025912"/>
                <a:gd name="connsiteX9" fmla="*/ 753822 w 811809"/>
                <a:gd name="connsiteY9" fmla="*/ 405904 h 1025912"/>
                <a:gd name="connsiteX10" fmla="*/ 660152 w 811809"/>
                <a:gd name="connsiteY10" fmla="*/ 227485 h 1025912"/>
                <a:gd name="connsiteX11" fmla="*/ 508496 w 811809"/>
                <a:gd name="connsiteY11" fmla="*/ 71368 h 1025912"/>
                <a:gd name="connsiteX12" fmla="*/ 419285 w 811809"/>
                <a:gd name="connsiteY12" fmla="*/ 0 h 1025912"/>
                <a:gd name="connsiteX13" fmla="*/ 267630 w 811809"/>
                <a:gd name="connsiteY13" fmla="*/ 102591 h 1025912"/>
                <a:gd name="connsiteX14" fmla="*/ 124894 w 811809"/>
                <a:gd name="connsiteY14" fmla="*/ 281010 h 1025912"/>
                <a:gd name="connsiteX15" fmla="*/ 44605 w 811809"/>
                <a:gd name="connsiteY15" fmla="*/ 450509 h 1025912"/>
                <a:gd name="connsiteX16" fmla="*/ 0 w 811809"/>
                <a:gd name="connsiteY16" fmla="*/ 655691 h 1025912"/>
                <a:gd name="connsiteX17" fmla="*/ 17842 w 811809"/>
                <a:gd name="connsiteY17" fmla="*/ 883176 h 1025912"/>
                <a:gd name="connsiteX18" fmla="*/ 62447 w 811809"/>
                <a:gd name="connsiteY18" fmla="*/ 999149 h 1025912"/>
                <a:gd name="connsiteX0" fmla="*/ 62447 w 811809"/>
                <a:gd name="connsiteY0" fmla="*/ 999149 h 1025912"/>
                <a:gd name="connsiteX1" fmla="*/ 298853 w 811809"/>
                <a:gd name="connsiteY1" fmla="*/ 954544 h 1025912"/>
                <a:gd name="connsiteX2" fmla="*/ 419286 w 811809"/>
                <a:gd name="connsiteY2" fmla="*/ 945623 h 1025912"/>
                <a:gd name="connsiteX3" fmla="*/ 588784 w 811809"/>
                <a:gd name="connsiteY3" fmla="*/ 972386 h 1025912"/>
                <a:gd name="connsiteX4" fmla="*/ 655692 w 811809"/>
                <a:gd name="connsiteY4" fmla="*/ 999149 h 1025912"/>
                <a:gd name="connsiteX5" fmla="*/ 735981 w 811809"/>
                <a:gd name="connsiteY5" fmla="*/ 1025912 h 1025912"/>
                <a:gd name="connsiteX6" fmla="*/ 785046 w 811809"/>
                <a:gd name="connsiteY6" fmla="*/ 883176 h 1025912"/>
                <a:gd name="connsiteX7" fmla="*/ 811809 w 811809"/>
                <a:gd name="connsiteY7" fmla="*/ 722599 h 1025912"/>
                <a:gd name="connsiteX8" fmla="*/ 793967 w 811809"/>
                <a:gd name="connsiteY8" fmla="*/ 553100 h 1025912"/>
                <a:gd name="connsiteX9" fmla="*/ 753822 w 811809"/>
                <a:gd name="connsiteY9" fmla="*/ 405904 h 1025912"/>
                <a:gd name="connsiteX10" fmla="*/ 660152 w 811809"/>
                <a:gd name="connsiteY10" fmla="*/ 227485 h 1025912"/>
                <a:gd name="connsiteX11" fmla="*/ 508496 w 811809"/>
                <a:gd name="connsiteY11" fmla="*/ 71368 h 1025912"/>
                <a:gd name="connsiteX12" fmla="*/ 419285 w 811809"/>
                <a:gd name="connsiteY12" fmla="*/ 0 h 1025912"/>
                <a:gd name="connsiteX13" fmla="*/ 272091 w 811809"/>
                <a:gd name="connsiteY13" fmla="*/ 111512 h 1025912"/>
                <a:gd name="connsiteX14" fmla="*/ 124894 w 811809"/>
                <a:gd name="connsiteY14" fmla="*/ 281010 h 1025912"/>
                <a:gd name="connsiteX15" fmla="*/ 44605 w 811809"/>
                <a:gd name="connsiteY15" fmla="*/ 450509 h 1025912"/>
                <a:gd name="connsiteX16" fmla="*/ 0 w 811809"/>
                <a:gd name="connsiteY16" fmla="*/ 655691 h 1025912"/>
                <a:gd name="connsiteX17" fmla="*/ 17842 w 811809"/>
                <a:gd name="connsiteY17" fmla="*/ 883176 h 1025912"/>
                <a:gd name="connsiteX18" fmla="*/ 62447 w 811809"/>
                <a:gd name="connsiteY18" fmla="*/ 999149 h 1025912"/>
                <a:gd name="connsiteX0" fmla="*/ 62447 w 811809"/>
                <a:gd name="connsiteY0" fmla="*/ 999149 h 1025912"/>
                <a:gd name="connsiteX1" fmla="*/ 298853 w 811809"/>
                <a:gd name="connsiteY1" fmla="*/ 954544 h 1025912"/>
                <a:gd name="connsiteX2" fmla="*/ 419286 w 811809"/>
                <a:gd name="connsiteY2" fmla="*/ 945623 h 1025912"/>
                <a:gd name="connsiteX3" fmla="*/ 588784 w 811809"/>
                <a:gd name="connsiteY3" fmla="*/ 972386 h 1025912"/>
                <a:gd name="connsiteX4" fmla="*/ 669073 w 811809"/>
                <a:gd name="connsiteY4" fmla="*/ 990228 h 1025912"/>
                <a:gd name="connsiteX5" fmla="*/ 735981 w 811809"/>
                <a:gd name="connsiteY5" fmla="*/ 1025912 h 1025912"/>
                <a:gd name="connsiteX6" fmla="*/ 785046 w 811809"/>
                <a:gd name="connsiteY6" fmla="*/ 883176 h 1025912"/>
                <a:gd name="connsiteX7" fmla="*/ 811809 w 811809"/>
                <a:gd name="connsiteY7" fmla="*/ 722599 h 1025912"/>
                <a:gd name="connsiteX8" fmla="*/ 793967 w 811809"/>
                <a:gd name="connsiteY8" fmla="*/ 553100 h 1025912"/>
                <a:gd name="connsiteX9" fmla="*/ 753822 w 811809"/>
                <a:gd name="connsiteY9" fmla="*/ 405904 h 1025912"/>
                <a:gd name="connsiteX10" fmla="*/ 660152 w 811809"/>
                <a:gd name="connsiteY10" fmla="*/ 227485 h 1025912"/>
                <a:gd name="connsiteX11" fmla="*/ 508496 w 811809"/>
                <a:gd name="connsiteY11" fmla="*/ 71368 h 1025912"/>
                <a:gd name="connsiteX12" fmla="*/ 419285 w 811809"/>
                <a:gd name="connsiteY12" fmla="*/ 0 h 1025912"/>
                <a:gd name="connsiteX13" fmla="*/ 272091 w 811809"/>
                <a:gd name="connsiteY13" fmla="*/ 111512 h 1025912"/>
                <a:gd name="connsiteX14" fmla="*/ 124894 w 811809"/>
                <a:gd name="connsiteY14" fmla="*/ 281010 h 1025912"/>
                <a:gd name="connsiteX15" fmla="*/ 44605 w 811809"/>
                <a:gd name="connsiteY15" fmla="*/ 450509 h 1025912"/>
                <a:gd name="connsiteX16" fmla="*/ 0 w 811809"/>
                <a:gd name="connsiteY16" fmla="*/ 655691 h 1025912"/>
                <a:gd name="connsiteX17" fmla="*/ 17842 w 811809"/>
                <a:gd name="connsiteY17" fmla="*/ 883176 h 1025912"/>
                <a:gd name="connsiteX18" fmla="*/ 62447 w 811809"/>
                <a:gd name="connsiteY18" fmla="*/ 999149 h 1025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11809" h="1025912">
                  <a:moveTo>
                    <a:pt x="62447" y="999149"/>
                  </a:moveTo>
                  <a:lnTo>
                    <a:pt x="298853" y="954544"/>
                  </a:lnTo>
                  <a:lnTo>
                    <a:pt x="419286" y="945623"/>
                  </a:lnTo>
                  <a:lnTo>
                    <a:pt x="588784" y="972386"/>
                  </a:lnTo>
                  <a:lnTo>
                    <a:pt x="669073" y="990228"/>
                  </a:lnTo>
                  <a:lnTo>
                    <a:pt x="735981" y="1025912"/>
                  </a:lnTo>
                  <a:lnTo>
                    <a:pt x="785046" y="883176"/>
                  </a:lnTo>
                  <a:lnTo>
                    <a:pt x="811809" y="722599"/>
                  </a:lnTo>
                  <a:lnTo>
                    <a:pt x="793967" y="553100"/>
                  </a:lnTo>
                  <a:lnTo>
                    <a:pt x="753822" y="405904"/>
                  </a:lnTo>
                  <a:lnTo>
                    <a:pt x="660152" y="227485"/>
                  </a:lnTo>
                  <a:lnTo>
                    <a:pt x="508496" y="71368"/>
                  </a:lnTo>
                  <a:lnTo>
                    <a:pt x="419285" y="0"/>
                  </a:lnTo>
                  <a:lnTo>
                    <a:pt x="272091" y="111512"/>
                  </a:lnTo>
                  <a:lnTo>
                    <a:pt x="124894" y="281010"/>
                  </a:lnTo>
                  <a:lnTo>
                    <a:pt x="44605" y="450509"/>
                  </a:lnTo>
                  <a:lnTo>
                    <a:pt x="0" y="655691"/>
                  </a:lnTo>
                  <a:lnTo>
                    <a:pt x="17842" y="883176"/>
                  </a:lnTo>
                  <a:lnTo>
                    <a:pt x="62447" y="999149"/>
                  </a:lnTo>
                  <a:close/>
                </a:path>
              </a:pathLst>
            </a:custGeom>
            <a:solidFill>
              <a:srgbClr val="F9B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48227" y="6130436"/>
            <a:ext cx="2204795" cy="572427"/>
          </a:xfrm>
          <a:prstGeom prst="rect">
            <a:avLst/>
          </a:prstGeom>
          <a:noFill/>
          <a:ln w="38100">
            <a:solidFill>
              <a:srgbClr val="F9B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3536861" y="2041492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86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5529" y="1335026"/>
            <a:ext cx="1024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this diagram, how might you describe the set B?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" y="5956778"/>
                <a:ext cx="1219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⊂ 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/>
                        <a:cs typeface="Arial" panose="020B0604020202020204" pitchFamily="34" charset="0"/>
                      </a:rPr>
                      <m:t>⊂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	     c)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i="0" smtClean="0">
                        <a:latin typeface="Arial" panose="020B0604020202020204" pitchFamily="34" charset="0"/>
                        <a:ea typeface="Cambria Math"/>
                        <a:cs typeface="Arial" panose="020B0604020202020204" pitchFamily="34" charset="0"/>
                      </a:rPr>
                      <m:t>⊂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            d)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/>
                        <a:cs typeface="Arial" panose="020B0604020202020204" pitchFamily="34" charset="0"/>
                      </a:rPr>
                      <m:t>⊂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5956778"/>
                <a:ext cx="12192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1900578" y="2229667"/>
            <a:ext cx="5653210" cy="3273497"/>
            <a:chOff x="3583324" y="1062023"/>
            <a:chExt cx="3970463" cy="3273497"/>
          </a:xfrm>
        </p:grpSpPr>
        <p:sp>
          <p:nvSpPr>
            <p:cNvPr id="8" name="Rectangle 7"/>
            <p:cNvSpPr/>
            <p:nvPr/>
          </p:nvSpPr>
          <p:spPr>
            <a:xfrm>
              <a:off x="4072601" y="1062023"/>
              <a:ext cx="3177830" cy="3273497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5249934" y="1381267"/>
              <a:ext cx="1692134" cy="2635007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Text Box 67"/>
            <p:cNvSpPr txBox="1">
              <a:spLocks noChangeArrowheads="1"/>
            </p:cNvSpPr>
            <p:nvPr/>
          </p:nvSpPr>
          <p:spPr bwMode="auto">
            <a:xfrm>
              <a:off x="3583324" y="1370173"/>
              <a:ext cx="1371079" cy="913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67"/>
            <p:cNvSpPr txBox="1">
              <a:spLocks noChangeArrowheads="1"/>
            </p:cNvSpPr>
            <p:nvPr/>
          </p:nvSpPr>
          <p:spPr bwMode="auto">
            <a:xfrm>
              <a:off x="4210145" y="2996737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327581" y="1381269"/>
              <a:ext cx="1692133" cy="2635005"/>
            </a:xfrm>
            <a:prstGeom prst="ellipse">
              <a:avLst/>
            </a:prstGeom>
            <a:noFill/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4386818" y="1983519"/>
              <a:ext cx="768489" cy="1053248"/>
            </a:xfrm>
            <a:prstGeom prst="ellipse">
              <a:avLst/>
            </a:prstGeom>
            <a:noFill/>
            <a:ln w="317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Text Box 67"/>
            <p:cNvSpPr txBox="1">
              <a:spLocks noChangeArrowheads="1"/>
            </p:cNvSpPr>
            <p:nvPr/>
          </p:nvSpPr>
          <p:spPr bwMode="auto">
            <a:xfrm>
              <a:off x="6413355" y="1326215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27580" y="5956778"/>
            <a:ext cx="1890339" cy="572427"/>
          </a:xfrm>
          <a:prstGeom prst="rect">
            <a:avLst/>
          </a:prstGeom>
          <a:noFill/>
          <a:ln w="38100">
            <a:solidFill>
              <a:srgbClr val="F9B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2036747" y="2134667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26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3454" y="1883663"/>
                <a:ext cx="1024128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 A = {x: x is an odd number}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B = {y: y is an even number}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Which of these can be represented by 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54" y="1883663"/>
                <a:ext cx="10241280" cy="2308324"/>
              </a:xfrm>
              <a:prstGeom prst="rect">
                <a:avLst/>
              </a:prstGeom>
              <a:blipFill rotWithShape="1">
                <a:blip r:embed="rId3"/>
                <a:stretch>
                  <a:fillRect l="-952" t="-1847" b="-52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3454" y="4347704"/>
                <a:ext cx="118285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∪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GB" sz="2400" dirty="0"/>
                  <a:t>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∩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400" dirty="0"/>
                  <a:t>	     c)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∩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r>
                  <a:rPr lang="en-GB" sz="2400" dirty="0"/>
                  <a:t>	            d</a:t>
                </a:r>
                <a:r>
                  <a:rPr lang="en-GB" sz="2400" dirty="0" smtClean="0"/>
                  <a:t>) A′ U B′</a:t>
                </a:r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54" y="4347704"/>
                <a:ext cx="11828547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825" t="-11842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256049" y="4383763"/>
            <a:ext cx="1524580" cy="572427"/>
          </a:xfrm>
          <a:prstGeom prst="rect">
            <a:avLst/>
          </a:prstGeom>
          <a:noFill/>
          <a:ln w="38100">
            <a:solidFill>
              <a:srgbClr val="F9B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</p:spTree>
    <p:extLst>
      <p:ext uri="{BB962C8B-B14F-4D97-AF65-F5344CB8AC3E}">
        <p14:creationId xmlns:p14="http://schemas.microsoft.com/office/powerpoint/2010/main" val="365469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728" y="1560106"/>
            <a:ext cx="118285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and B are two distinct sets with at least one element in common.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of these is </a:t>
            </a:r>
            <a:r>
              <a:rPr lang="en-GB" sz="2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true?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1728" y="3283916"/>
                <a:ext cx="115589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∩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⊂</m:t>
                    </m:r>
                  </m:oMath>
                </a14:m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          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∩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⊂</m:t>
                    </m:r>
                  </m:oMath>
                </a14:m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B        </a:t>
                </a:r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∩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⊂ 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A′ U B′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>
                        <a:latin typeface="Arial" panose="020B0604020202020204" pitchFamily="34" charset="0"/>
                        <a:ea typeface="Cambria Math"/>
                        <a:cs typeface="Arial" panose="020B0604020202020204" pitchFamily="34" charset="0"/>
                      </a:rPr>
                      <m:t>⊂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28" y="3283916"/>
                <a:ext cx="11558955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844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05503" y="3288763"/>
            <a:ext cx="2166426" cy="572427"/>
          </a:xfrm>
          <a:prstGeom prst="rect">
            <a:avLst/>
          </a:prstGeom>
          <a:noFill/>
          <a:ln w="38100">
            <a:solidFill>
              <a:srgbClr val="F9B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91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9151" y="1492422"/>
            <a:ext cx="113244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Understand more complex notation associated with Venn diagrams, the empty set and subsets.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Lesson objective</a:t>
            </a:r>
          </a:p>
        </p:txBody>
      </p:sp>
    </p:spTree>
    <p:extLst>
      <p:ext uri="{BB962C8B-B14F-4D97-AF65-F5344CB8AC3E}">
        <p14:creationId xmlns:p14="http://schemas.microsoft.com/office/powerpoint/2010/main" val="7665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2493" y="1669983"/>
            <a:ext cx="6507480" cy="442601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1236045" y="3136457"/>
            <a:ext cx="3008695" cy="227350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278205" y="3175759"/>
            <a:ext cx="3008695" cy="227350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980847" y="5479741"/>
            <a:ext cx="2306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201" y="5479740"/>
            <a:ext cx="1973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" name="Oval 9"/>
          <p:cNvSpPr/>
          <p:nvPr/>
        </p:nvSpPr>
        <p:spPr>
          <a:xfrm>
            <a:off x="2257125" y="2101168"/>
            <a:ext cx="3008695" cy="227350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736582" y="1639503"/>
            <a:ext cx="222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204338" y="1639503"/>
                <a:ext cx="4525018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1" i="0" smtClean="0">
                          <a:latin typeface="Palace Script MT" panose="030303020206070C0B05" pitchFamily="66" charset="0"/>
                          <a:ea typeface="Cambria Math" panose="02040503050406030204" pitchFamily="18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en-GB" sz="2400" b="1" i="0" smtClean="0">
                          <a:latin typeface="Palace Script MT" panose="030303020206070C0B05" pitchFamily="66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Palace Script MT" panose="030303020206070C0B05" pitchFamily="66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Natural</m:t>
                          </m:r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numbers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F  = {x: x is a factor of 20}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  = {y: y is an even number}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{z: z is a multiple of 5}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338" y="1639503"/>
                <a:ext cx="4525018" cy="1477328"/>
              </a:xfrm>
              <a:prstGeom prst="rect">
                <a:avLst/>
              </a:prstGeom>
              <a:blipFill>
                <a:blip r:embed="rId3"/>
                <a:stretch>
                  <a:fillRect l="-4178" b="-119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030452" y="3237919"/>
            <a:ext cx="4698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Can you place a number in each section of the Venn diagram?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72753" y="2243091"/>
            <a:ext cx="476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63878" y="2101168"/>
            <a:ext cx="476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1632" y="3441722"/>
            <a:ext cx="669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23297" y="3811543"/>
            <a:ext cx="721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29748" y="3356206"/>
            <a:ext cx="476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89471" y="4395066"/>
            <a:ext cx="668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08058" y="4397803"/>
            <a:ext cx="476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01654" y="4312510"/>
            <a:ext cx="476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04338" y="4279411"/>
            <a:ext cx="4698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possible solution.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465" y="1658316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1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45846" y="1403527"/>
                <a:ext cx="5276420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1" i="0" smtClean="0">
                          <a:latin typeface="Palace Script MT" panose="030303020206070C0B05" pitchFamily="66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en-GB" sz="2400" b="1" i="0" smtClean="0">
                          <a:latin typeface="Palace Script MT" panose="030303020206070C0B05" pitchFamily="66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Natural</m:t>
                          </m:r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numbers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 = {x: x is an odd number}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  = {y: y is an even number}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{z: z is a multiple of 4}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5846" y="1403527"/>
                <a:ext cx="5276420" cy="1477328"/>
              </a:xfrm>
              <a:prstGeom prst="rect">
                <a:avLst/>
              </a:prstGeom>
              <a:blipFill>
                <a:blip r:embed="rId3"/>
                <a:stretch>
                  <a:fillRect l="-3584" b="-11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5940341" y="2949494"/>
            <a:ext cx="5833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sections of the Venn diagram can you place a number in?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Empty set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87694" y="1326733"/>
            <a:ext cx="5364020" cy="3147725"/>
            <a:chOff x="187694" y="1326733"/>
            <a:chExt cx="5720738" cy="3490103"/>
          </a:xfrm>
        </p:grpSpPr>
        <p:sp>
          <p:nvSpPr>
            <p:cNvPr id="5" name="Rectangle 4"/>
            <p:cNvSpPr/>
            <p:nvPr/>
          </p:nvSpPr>
          <p:spPr>
            <a:xfrm>
              <a:off x="443655" y="1435168"/>
              <a:ext cx="5464777" cy="3381668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1068067" y="2555618"/>
              <a:ext cx="2526607" cy="173705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2783009" y="2585646"/>
              <a:ext cx="2526607" cy="173705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73065" y="4345988"/>
              <a:ext cx="17088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10051" y="4345987"/>
              <a:ext cx="16573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7694" y="1326733"/>
              <a:ext cx="69" cy="54600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en-GB" sz="3200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925538" y="1764612"/>
              <a:ext cx="2526607" cy="173705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77794" y="1411880"/>
              <a:ext cx="18685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97274" y="3492415"/>
              <a:ext cx="627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574829" y="2710868"/>
              <a:ext cx="627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04098" y="3491538"/>
              <a:ext cx="627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44809" y="4699892"/>
            <a:ext cx="8853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Why can’t you place a number in every section?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80931" y="3780491"/>
            <a:ext cx="5441335" cy="919401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only put numbers in the marked sections.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6691" y="5146169"/>
            <a:ext cx="11485746" cy="919401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number are both odd and even numbers so the intersection of O and E is empty.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53127" y="5938598"/>
                <a:ext cx="11485746" cy="9194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We say that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E is =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symbol,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denotes the empty set, the set that contains no elements.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27" y="5938598"/>
                <a:ext cx="11485746" cy="919401"/>
              </a:xfrm>
              <a:prstGeom prst="roundRect">
                <a:avLst/>
              </a:prstGeom>
              <a:blipFill rotWithShape="1">
                <a:blip r:embed="rId5"/>
                <a:stretch>
                  <a:fillRect l="-425" b="-105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6394" y="1319327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91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96000" y="1617850"/>
                <a:ext cx="5276420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1" i="0" smtClean="0">
                          <a:latin typeface="Palace Script MT" panose="030303020206070C0B05" pitchFamily="66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en-GB" sz="2400" b="1" i="0" smtClean="0">
                          <a:latin typeface="Palace Script MT" panose="030303020206070C0B05" pitchFamily="66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Natural</m:t>
                          </m:r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number</m:t>
                          </m:r>
                        </m:e>
                      </m:d>
                    </m:oMath>
                  </m:oMathPara>
                </a14:m>
                <a:endParaRPr lang="en-GB" sz="24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 = {x: x is an odd number}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  = {y: y is an even number}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{z: z is a multiple of 4}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617850"/>
                <a:ext cx="5276420" cy="1477328"/>
              </a:xfrm>
              <a:prstGeom prst="rect">
                <a:avLst/>
              </a:prstGeom>
              <a:blipFill>
                <a:blip r:embed="rId3"/>
                <a:stretch>
                  <a:fillRect l="-3464" b="-11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Subset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43026" y="1430228"/>
            <a:ext cx="5451338" cy="4138640"/>
            <a:chOff x="443655" y="1411880"/>
            <a:chExt cx="5464777" cy="3404956"/>
          </a:xfrm>
        </p:grpSpPr>
        <p:sp>
          <p:nvSpPr>
            <p:cNvPr id="5" name="Rectangle 4"/>
            <p:cNvSpPr/>
            <p:nvPr/>
          </p:nvSpPr>
          <p:spPr>
            <a:xfrm>
              <a:off x="443655" y="1435168"/>
              <a:ext cx="5464777" cy="3381668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/>
            <p:cNvSpPr/>
            <p:nvPr/>
          </p:nvSpPr>
          <p:spPr>
            <a:xfrm>
              <a:off x="1068067" y="2555618"/>
              <a:ext cx="2526607" cy="173705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2783009" y="2585646"/>
              <a:ext cx="2526607" cy="173705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73065" y="4345988"/>
              <a:ext cx="1708879" cy="379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10051" y="4345987"/>
              <a:ext cx="1657350" cy="379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1925538" y="1764612"/>
              <a:ext cx="2526607" cy="173705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77794" y="1411880"/>
              <a:ext cx="1868518" cy="379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096000" y="3280649"/>
            <a:ext cx="5537982" cy="1328023"/>
          </a:xfrm>
          <a:prstGeom prst="round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Since every multiple of 4 is an even number, the set M is entirely contained within set 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096000" y="4748417"/>
                <a:ext cx="5537982" cy="1043052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We say that M is a subset of E or</a:t>
                </a:r>
              </a:p>
              <a:p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/>
                      </a:rPr>
                      <m:t>⊂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E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748417"/>
                <a:ext cx="5537982" cy="1043052"/>
              </a:xfrm>
              <a:prstGeom prst="roundRect">
                <a:avLst/>
              </a:prstGeom>
              <a:blipFill>
                <a:blip r:embed="rId5"/>
                <a:stretch>
                  <a:fillRect l="-771" b="-58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-5984" y="1342663"/>
            <a:ext cx="321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42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8804" y="1955612"/>
            <a:ext cx="5738964" cy="325534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417709" y="2578818"/>
            <a:ext cx="2653376" cy="221331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3297370" y="2544382"/>
            <a:ext cx="2653376" cy="221331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726747" y="4775635"/>
            <a:ext cx="1794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3248" y="4792134"/>
            <a:ext cx="1740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Odd</a:t>
            </a:r>
          </a:p>
        </p:txBody>
      </p:sp>
      <p:sp>
        <p:nvSpPr>
          <p:cNvPr id="10" name="Oval 9"/>
          <p:cNvSpPr/>
          <p:nvPr/>
        </p:nvSpPr>
        <p:spPr>
          <a:xfrm>
            <a:off x="4052219" y="2659106"/>
            <a:ext cx="1246047" cy="102637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3726747" y="3703412"/>
            <a:ext cx="1962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34848" y="5256341"/>
                <a:ext cx="5276420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1" i="0" smtClean="0">
                          <a:latin typeface="Palace Script MT" panose="030303020206070C0B05" pitchFamily="66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n-GB" sz="240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GB" sz="2400" b="0" i="0" smtClean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N</m:t>
                          </m:r>
                          <m:r>
                            <m:rPr>
                              <m:nor/>
                            </m:rPr>
                            <a:rPr lang="en-GB" sz="2400" i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atural</m:t>
                          </m:r>
                          <m:r>
                            <m:rPr>
                              <m:nor/>
                            </m:rPr>
                            <a:rPr lang="en-GB" sz="2400" i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2400" i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numbers</m:t>
                          </m:r>
                        </m:e>
                      </m:d>
                    </m:oMath>
                  </m:oMathPara>
                </a14:m>
                <a:endParaRPr lang="en-GB" sz="24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{x: x is an odd number}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{y: y is an even number}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{z: z is a multiple of 4}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48" y="5256341"/>
                <a:ext cx="5276420" cy="1477328"/>
              </a:xfrm>
              <a:prstGeom prst="rect">
                <a:avLst/>
              </a:prstGeom>
              <a:blipFill>
                <a:blip r:embed="rId3"/>
                <a:stretch>
                  <a:fillRect l="-3584" b="-11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51775" y="1330832"/>
            <a:ext cx="10492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Let’s redraw the Venn diagram to better reflect these two properties.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283274" y="3315541"/>
                <a:ext cx="560392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E is =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so O and E do not overlap.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Sets that can be drawn like this are said to be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mutually exclusive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274" y="3315541"/>
                <a:ext cx="5603926" cy="1569660"/>
              </a:xfrm>
              <a:prstGeom prst="rect">
                <a:avLst/>
              </a:prstGeom>
              <a:blipFill rotWithShape="1">
                <a:blip r:embed="rId7"/>
                <a:stretch>
                  <a:fillRect l="-1741" t="-2724" r="-2612" b="-85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283274" y="2484544"/>
                <a:ext cx="5603926" cy="882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i="1">
                        <a:latin typeface="Cambria Math"/>
                      </a:rPr>
                      <m:t>⊂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E so M lies entirely within E.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274" y="2484544"/>
                <a:ext cx="5603926" cy="882614"/>
              </a:xfrm>
              <a:prstGeom prst="rect">
                <a:avLst/>
              </a:prstGeom>
              <a:blipFill>
                <a:blip r:embed="rId8"/>
                <a:stretch>
                  <a:fillRect l="-1741" t="-6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-75434" y="1873323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8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 animBg="1"/>
      <p:bldP spid="11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5760" y="1344380"/>
                <a:ext cx="12192000" cy="942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A is a set such that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every element of A is also an element of B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then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is a subset of B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or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/>
                      </a:rPr>
                      <m:t>⊂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0" y="1344380"/>
                <a:ext cx="12192000" cy="942759"/>
              </a:xfrm>
              <a:prstGeom prst="rect">
                <a:avLst/>
              </a:prstGeom>
              <a:blipFill>
                <a:blip r:embed="rId2"/>
                <a:stretch>
                  <a:fillRect l="-750" t="-4545" r="-1000" b="-123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/>
          <p:cNvGrpSpPr/>
          <p:nvPr/>
        </p:nvGrpSpPr>
        <p:grpSpPr>
          <a:xfrm>
            <a:off x="4312256" y="2182101"/>
            <a:ext cx="3679009" cy="2466186"/>
            <a:chOff x="8471736" y="89738"/>
            <a:chExt cx="3287126" cy="2203491"/>
          </a:xfrm>
        </p:grpSpPr>
        <p:grpSp>
          <p:nvGrpSpPr>
            <p:cNvPr id="24" name="Group 23"/>
            <p:cNvGrpSpPr/>
            <p:nvPr/>
          </p:nvGrpSpPr>
          <p:grpSpPr>
            <a:xfrm>
              <a:off x="8471736" y="89738"/>
              <a:ext cx="3287126" cy="2203491"/>
              <a:chOff x="492493" y="1669983"/>
              <a:chExt cx="6507480" cy="4426017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492493" y="1669983"/>
                <a:ext cx="6507480" cy="4426017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2211453" y="2035688"/>
                <a:ext cx="3768827" cy="3769530"/>
              </a:xfrm>
              <a:prstGeom prst="ellipse">
                <a:avLst/>
              </a:prstGeom>
              <a:noFill/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235258" y="2626465"/>
                <a:ext cx="1538789" cy="1519794"/>
              </a:xfrm>
              <a:prstGeom prst="ellipse">
                <a:avLst/>
              </a:prstGeom>
              <a:solidFill>
                <a:srgbClr val="F9BC9A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10044497" y="782764"/>
              <a:ext cx="40267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/>
                <a:t>A</a:t>
              </a:r>
              <a:endParaRPr lang="en-GB" sz="28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090572" y="1651713"/>
              <a:ext cx="3866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/>
                <a:t>B</a:t>
              </a:r>
              <a:endParaRPr lang="en-GB" sz="28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6720" y="4996981"/>
                <a:ext cx="11447669" cy="1312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Using this definition every set is a subset of itself! 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If we exclude this special case and insist that set A must have at least one element less than set B then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set A is a proper subset of B o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r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/>
                      </a:rPr>
                      <m:t>⊂</m:t>
                    </m:r>
                  </m:oMath>
                </a14:m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20" y="4996981"/>
                <a:ext cx="11447669" cy="1312090"/>
              </a:xfrm>
              <a:prstGeom prst="rect">
                <a:avLst/>
              </a:prstGeom>
              <a:blipFill>
                <a:blip r:embed="rId3"/>
                <a:stretch>
                  <a:fillRect l="-799" t="-3256" r="-426" b="-83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01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4072" y="1341933"/>
            <a:ext cx="1024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choice describes the shaded region?</a:t>
            </a:r>
          </a:p>
        </p:txBody>
      </p:sp>
      <p:sp>
        <p:nvSpPr>
          <p:cNvPr id="12" name="Text Box 67"/>
          <p:cNvSpPr txBox="1">
            <a:spLocks noChangeArrowheads="1"/>
          </p:cNvSpPr>
          <p:nvPr/>
        </p:nvSpPr>
        <p:spPr bwMode="auto">
          <a:xfrm>
            <a:off x="5091300" y="3884484"/>
            <a:ext cx="1140432" cy="87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91440" rIns="91440" bIns="9144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</a:t>
            </a:r>
            <a:endParaRPr lang="en-GB" sz="2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382406" y="2177331"/>
            <a:ext cx="3983333" cy="3273497"/>
            <a:chOff x="3601074" y="1088642"/>
            <a:chExt cx="3983333" cy="3273497"/>
          </a:xfrm>
        </p:grpSpPr>
        <p:sp>
          <p:nvSpPr>
            <p:cNvPr id="8" name="Rectangle 7"/>
            <p:cNvSpPr/>
            <p:nvPr/>
          </p:nvSpPr>
          <p:spPr>
            <a:xfrm>
              <a:off x="4072601" y="1088642"/>
              <a:ext cx="3177830" cy="3273497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4367320" y="1249479"/>
              <a:ext cx="1704240" cy="1645488"/>
            </a:xfrm>
            <a:prstGeom prst="ellipse">
              <a:avLst/>
            </a:prstGeom>
            <a:solidFill>
              <a:srgbClr val="F9BC9A"/>
            </a:solidFill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5277102" y="1249479"/>
              <a:ext cx="1704240" cy="1645488"/>
            </a:xfrm>
            <a:prstGeom prst="ellipse">
              <a:avLst/>
            </a:prstGeom>
            <a:solidFill>
              <a:srgbClr val="F9BC9A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Text Box 67"/>
            <p:cNvSpPr txBox="1">
              <a:spLocks noChangeArrowheads="1"/>
            </p:cNvSpPr>
            <p:nvPr/>
          </p:nvSpPr>
          <p:spPr bwMode="auto">
            <a:xfrm>
              <a:off x="3601074" y="1236576"/>
              <a:ext cx="1371079" cy="913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</a:t>
              </a:r>
              <a:endParaRPr lang="en-GB" sz="200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358201" y="1249479"/>
              <a:ext cx="1704239" cy="1645487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4809396" y="2294831"/>
              <a:ext cx="1704240" cy="1645488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Text Box 67"/>
            <p:cNvSpPr txBox="1">
              <a:spLocks noChangeArrowheads="1"/>
            </p:cNvSpPr>
            <p:nvPr/>
          </p:nvSpPr>
          <p:spPr bwMode="auto">
            <a:xfrm>
              <a:off x="6443975" y="1194425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0" y="6019193"/>
                <a:ext cx="1112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c)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d)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019193"/>
                <a:ext cx="11125932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5" name="Rectangle 4"/>
          <p:cNvSpPr/>
          <p:nvPr/>
        </p:nvSpPr>
        <p:spPr>
          <a:xfrm>
            <a:off x="9059594" y="5963811"/>
            <a:ext cx="1475758" cy="572427"/>
          </a:xfrm>
          <a:prstGeom prst="rect">
            <a:avLst/>
          </a:prstGeom>
          <a:noFill/>
          <a:ln w="38100">
            <a:solidFill>
              <a:srgbClr val="F9B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3413637" y="2045780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08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337" y="1348147"/>
            <a:ext cx="10241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Which choice describes the shaded region?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20422" y="5956777"/>
                <a:ext cx="1219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b)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∩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c)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d)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GB" sz="2400" i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m:rPr>
                        <m:nor/>
                      </m:rPr>
                      <a:rPr lang="en-GB" sz="2400" b="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422" y="5956777"/>
                <a:ext cx="121920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3601074" y="2103038"/>
            <a:ext cx="3983333" cy="3700258"/>
            <a:chOff x="3601074" y="1062023"/>
            <a:chExt cx="3983333" cy="3700258"/>
          </a:xfrm>
        </p:grpSpPr>
        <p:sp>
          <p:nvSpPr>
            <p:cNvPr id="8" name="Rectangle 7"/>
            <p:cNvSpPr/>
            <p:nvPr/>
          </p:nvSpPr>
          <p:spPr>
            <a:xfrm>
              <a:off x="4072601" y="1062023"/>
              <a:ext cx="3177830" cy="3273497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5280554" y="1249478"/>
              <a:ext cx="1704240" cy="16454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1" name="Text Box 67"/>
            <p:cNvSpPr txBox="1">
              <a:spLocks noChangeArrowheads="1"/>
            </p:cNvSpPr>
            <p:nvPr/>
          </p:nvSpPr>
          <p:spPr bwMode="auto">
            <a:xfrm>
              <a:off x="3601074" y="1236576"/>
              <a:ext cx="1371079" cy="913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A</a:t>
              </a:r>
              <a:endParaRPr lang="en-GB" sz="200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67"/>
            <p:cNvSpPr txBox="1">
              <a:spLocks noChangeArrowheads="1"/>
            </p:cNvSpPr>
            <p:nvPr/>
          </p:nvSpPr>
          <p:spPr bwMode="auto">
            <a:xfrm>
              <a:off x="5091300" y="3884484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B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358201" y="1249479"/>
              <a:ext cx="1704239" cy="1645487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" name="Text Box 67"/>
            <p:cNvSpPr txBox="1">
              <a:spLocks noChangeArrowheads="1"/>
            </p:cNvSpPr>
            <p:nvPr/>
          </p:nvSpPr>
          <p:spPr bwMode="auto">
            <a:xfrm>
              <a:off x="6443975" y="1194425"/>
              <a:ext cx="1140432" cy="877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91440" rIns="91440" bIns="9144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24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</a:t>
              </a:r>
              <a:endParaRPr lang="en-GB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Arc 1"/>
            <p:cNvSpPr/>
            <p:nvPr/>
          </p:nvSpPr>
          <p:spPr>
            <a:xfrm>
              <a:off x="4500664" y="1279457"/>
              <a:ext cx="1574914" cy="1598654"/>
            </a:xfrm>
            <a:prstGeom prst="arc">
              <a:avLst>
                <a:gd name="adj1" fmla="val 18052130"/>
                <a:gd name="adj2" fmla="val 3491234"/>
              </a:avLst>
            </a:prstGeom>
            <a:solidFill>
              <a:srgbClr val="F9BC9A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Arc 16"/>
            <p:cNvSpPr/>
            <p:nvPr/>
          </p:nvSpPr>
          <p:spPr>
            <a:xfrm flipH="1">
              <a:off x="5288121" y="1293913"/>
              <a:ext cx="1459448" cy="1584198"/>
            </a:xfrm>
            <a:prstGeom prst="arc">
              <a:avLst>
                <a:gd name="adj1" fmla="val 17831220"/>
                <a:gd name="adj2" fmla="val 3911672"/>
              </a:avLst>
            </a:prstGeom>
            <a:solidFill>
              <a:srgbClr val="F9BC9A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/>
            <p:cNvSpPr/>
            <p:nvPr/>
          </p:nvSpPr>
          <p:spPr>
            <a:xfrm>
              <a:off x="4809396" y="2294831"/>
              <a:ext cx="1704240" cy="1645488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0" y="-1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953021" y="5901395"/>
            <a:ext cx="1475758" cy="572427"/>
          </a:xfrm>
          <a:prstGeom prst="rect">
            <a:avLst/>
          </a:prstGeom>
          <a:noFill/>
          <a:ln w="38100">
            <a:solidFill>
              <a:srgbClr val="F9BC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3544405" y="2010637"/>
            <a:ext cx="362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Palace Script MT" panose="030303020206070C0B05" pitchFamily="66" charset="0"/>
              </a:rPr>
              <a:t>E</a:t>
            </a:r>
            <a:endParaRPr lang="en-GB" sz="3200" b="1" dirty="0">
              <a:latin typeface="Palace Script MT" panose="030303020206070C0B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8091</TotalTime>
  <Words>733</Words>
  <Application>Microsoft Office PowerPoint</Application>
  <PresentationFormat>Widescreen</PresentationFormat>
  <Paragraphs>167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Cambria Math</vt:lpstr>
      <vt:lpstr>Palace Script MT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Carr Hill High School &amp; Sixth Form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L Potts</dc:creator>
  <cp:lastModifiedBy>Liz Duncombe</cp:lastModifiedBy>
  <cp:revision>185</cp:revision>
  <cp:lastPrinted>2017-09-28T18:06:59Z</cp:lastPrinted>
  <dcterms:created xsi:type="dcterms:W3CDTF">2016-05-16T13:35:50Z</dcterms:created>
  <dcterms:modified xsi:type="dcterms:W3CDTF">2019-07-18T11:22:35Z</dcterms:modified>
</cp:coreProperties>
</file>