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46" r:id="rId8"/>
    <p:sldId id="344" r:id="rId9"/>
    <p:sldId id="333" r:id="rId10"/>
    <p:sldId id="345" r:id="rId11"/>
    <p:sldId id="347" r:id="rId12"/>
    <p:sldId id="34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16T11:13:43.281" v="2939" actId="20577"/>
      <pc:docMkLst>
        <pc:docMk/>
      </pc:docMkLst>
      <pc:sldChg chg="modSp mod">
        <pc:chgData name="Lizzie Gauntlett" userId="1dc7c36a1b1a647d" providerId="LiveId" clId="{C1DC5315-D282-429F-B35A-871ABF7A65E8}" dt="2026-06-16T09:59:08.684" v="2579" actId="1038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16T09:59:08.684" v="2579" actId="1038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 ord">
        <pc:chgData name="Lizzie Gauntlett" userId="1dc7c36a1b1a647d" providerId="LiveId" clId="{C1DC5315-D282-429F-B35A-871ABF7A65E8}" dt="2026-06-16T10:01:39.003" v="2731" actId="255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16T10:01:34.289" v="2730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16T10:01:39.003" v="2731" actId="255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Lizzie Gauntlett" userId="1dc7c36a1b1a647d" providerId="LiveId" clId="{C1DC5315-D282-429F-B35A-871ABF7A65E8}" dt="2026-06-16T11:12:34.742" v="2922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16T11:12:34.742" v="2922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addSp delSp modSp mod">
        <pc:chgData name="Lizzie Gauntlett" userId="1dc7c36a1b1a647d" providerId="LiveId" clId="{C1DC5315-D282-429F-B35A-871ABF7A65E8}" dt="2026-06-16T09:56:28.494" v="2480" actId="20577"/>
        <pc:sldMkLst>
          <pc:docMk/>
          <pc:sldMk cId="1130971648" sldId="343"/>
        </pc:sldMkLst>
        <pc:spChg chg="add del mod">
          <ac:chgData name="Lizzie Gauntlett" userId="1dc7c36a1b1a647d" providerId="LiveId" clId="{C1DC5315-D282-429F-B35A-871ABF7A65E8}" dt="2026-06-16T09:56:28.494" v="2480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add">
        <pc:chgData name="Lizzie Gauntlett" userId="1dc7c36a1b1a647d" providerId="LiveId" clId="{C1DC5315-D282-429F-B35A-871ABF7A65E8}" dt="2026-06-16T09:41:04.814" v="2391"/>
        <pc:sldMkLst>
          <pc:docMk/>
          <pc:sldMk cId="4261470269" sldId="344"/>
        </pc:sldMkLst>
      </pc:sldChg>
      <pc:sldChg chg="modSp add mod">
        <pc:chgData name="Lizzie Gauntlett" userId="1dc7c36a1b1a647d" providerId="LiveId" clId="{C1DC5315-D282-429F-B35A-871ABF7A65E8}" dt="2026-06-16T11:13:43.281" v="2939" actId="20577"/>
        <pc:sldMkLst>
          <pc:docMk/>
          <pc:sldMk cId="288906651" sldId="345"/>
        </pc:sldMkLst>
        <pc:spChg chg="mod">
          <ac:chgData name="Lizzie Gauntlett" userId="1dc7c36a1b1a647d" providerId="LiveId" clId="{C1DC5315-D282-429F-B35A-871ABF7A65E8}" dt="2026-06-16T11:13:43.281" v="2939" actId="20577"/>
          <ac:spMkLst>
            <pc:docMk/>
            <pc:sldMk cId="288906651" sldId="345"/>
            <ac:spMk id="2" creationId="{F4ACE080-3FA9-7C23-B135-EE44F4E08907}"/>
          </ac:spMkLst>
        </pc:spChg>
      </pc:sldChg>
      <pc:sldChg chg="modSp add mod">
        <pc:chgData name="Lizzie Gauntlett" userId="1dc7c36a1b1a647d" providerId="LiveId" clId="{C1DC5315-D282-429F-B35A-871ABF7A65E8}" dt="2026-06-16T09:59:03.972" v="2570" actId="1038"/>
        <pc:sldMkLst>
          <pc:docMk/>
          <pc:sldMk cId="2295121156" sldId="346"/>
        </pc:sldMkLst>
        <pc:spChg chg="mod">
          <ac:chgData name="Lizzie Gauntlett" userId="1dc7c36a1b1a647d" providerId="LiveId" clId="{C1DC5315-D282-429F-B35A-871ABF7A65E8}" dt="2026-06-16T09:59:03.972" v="2570" actId="1038"/>
          <ac:spMkLst>
            <pc:docMk/>
            <pc:sldMk cId="2295121156" sldId="346"/>
            <ac:spMk id="4" creationId="{AE0C43C0-1F40-5BBC-42F8-59B9C3858CBD}"/>
          </ac:spMkLst>
        </pc:spChg>
      </pc:sldChg>
      <pc:sldChg chg="modSp add mod">
        <pc:chgData name="Lizzie Gauntlett" userId="1dc7c36a1b1a647d" providerId="LiveId" clId="{C1DC5315-D282-429F-B35A-871ABF7A65E8}" dt="2026-06-16T11:12:24.158" v="2920" actId="108"/>
        <pc:sldMkLst>
          <pc:docMk/>
          <pc:sldMk cId="1276196900" sldId="347"/>
        </pc:sldMkLst>
        <pc:spChg chg="mod">
          <ac:chgData name="Lizzie Gauntlett" userId="1dc7c36a1b1a647d" providerId="LiveId" clId="{C1DC5315-D282-429F-B35A-871ABF7A65E8}" dt="2026-06-16T11:11:26.679" v="2792" actId="20577"/>
          <ac:spMkLst>
            <pc:docMk/>
            <pc:sldMk cId="1276196900" sldId="347"/>
            <ac:spMk id="3" creationId="{9DD1E9A4-5010-532A-4A5C-67B9BB3E7DC7}"/>
          </ac:spMkLst>
        </pc:spChg>
        <pc:spChg chg="mod">
          <ac:chgData name="Lizzie Gauntlett" userId="1dc7c36a1b1a647d" providerId="LiveId" clId="{C1DC5315-D282-429F-B35A-871ABF7A65E8}" dt="2026-06-16T11:12:24.158" v="2920" actId="108"/>
          <ac:spMkLst>
            <pc:docMk/>
            <pc:sldMk cId="1276196900" sldId="347"/>
            <ac:spMk id="4" creationId="{157E91CE-969A-9F90-785F-BAB84BEB292F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6-29T09:11:30.747" v="3" actId="122"/>
      <pc:docMkLst>
        <pc:docMk/>
      </pc:docMkLst>
      <pc:sldChg chg="modSp mod">
        <pc:chgData name="Karolyn Feliciani" userId="4076af5d-4c02-40b8-bc9d-56f6c404e751" providerId="ADAL" clId="{8B2CCB7D-5049-4A78-86B5-363DE994085C}" dt="2026-06-29T09:11:05.687" v="0" actId="120"/>
        <pc:sldMkLst>
          <pc:docMk/>
          <pc:sldMk cId="1677304970" sldId="298"/>
        </pc:sldMkLst>
        <pc:spChg chg="mod">
          <ac:chgData name="Karolyn Feliciani" userId="4076af5d-4c02-40b8-bc9d-56f6c404e751" providerId="ADAL" clId="{8B2CCB7D-5049-4A78-86B5-363DE994085C}" dt="2026-06-29T09:11:05.687" v="0" actId="120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8B2CCB7D-5049-4A78-86B5-363DE994085C}" dt="2026-06-29T09:11:30.747" v="3" actId="122"/>
        <pc:sldMkLst>
          <pc:docMk/>
          <pc:sldMk cId="153233455" sldId="341"/>
        </pc:sldMkLst>
        <pc:spChg chg="mod">
          <ac:chgData name="Karolyn Feliciani" userId="4076af5d-4c02-40b8-bc9d-56f6c404e751" providerId="ADAL" clId="{8B2CCB7D-5049-4A78-86B5-363DE994085C}" dt="2026-06-29T09:11:30.747" v="3" actId="122"/>
          <ac:spMkLst>
            <pc:docMk/>
            <pc:sldMk cId="153233455" sldId="341"/>
            <ac:spMk id="4" creationId="{CC353874-58DC-AE45-C5DF-CCA75046EC7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oef68YabD0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youtube.com/watch?v=RMa9BVpJkYQ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/>
            <a:r>
              <a:rPr lang="en-GB" dirty="0"/>
              <a:t>Define aphasia </a:t>
            </a:r>
          </a:p>
          <a:p>
            <a:pPr lvl="0"/>
            <a:r>
              <a:rPr lang="en-GB" dirty="0"/>
              <a:t>Describe Broca's aphasia and Wernicke's aphasia</a:t>
            </a:r>
          </a:p>
          <a:p>
            <a:r>
              <a:rPr lang="en-GB" dirty="0"/>
              <a:t>Apply knowledge of aphasia to novel scenarios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6706" y="2336800"/>
            <a:ext cx="12259026" cy="4118889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Mark each statement as </a:t>
            </a:r>
            <a:r>
              <a:rPr lang="en-GB" b="1" dirty="0">
                <a:latin typeface="Arial"/>
                <a:cs typeface="Arial"/>
              </a:rPr>
              <a:t>true</a:t>
            </a:r>
            <a:r>
              <a:rPr lang="en-GB" dirty="0">
                <a:latin typeface="Arial"/>
                <a:cs typeface="Arial"/>
              </a:rPr>
              <a:t> or </a:t>
            </a:r>
            <a:r>
              <a:rPr lang="en-GB" b="1" dirty="0">
                <a:latin typeface="Arial"/>
                <a:cs typeface="Arial"/>
              </a:rPr>
              <a:t>false</a:t>
            </a:r>
            <a:r>
              <a:rPr lang="en-GB" dirty="0">
                <a:latin typeface="Arial"/>
                <a:cs typeface="Arial"/>
              </a:rPr>
              <a:t>:</a:t>
            </a:r>
          </a:p>
          <a:p>
            <a:pPr marL="0" indent="0" algn="ctr">
              <a:buNone/>
            </a:pPr>
            <a:endParaRPr lang="en-GB" dirty="0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Wernicke’s area is mainly involved in understanding and interpreting spoken and written language.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Broca’s area helps control the production of speech and forming words.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Broca’s area and Wernicke’s area both play the same role in language processing.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B9F68-681F-A712-2E7D-B7C93CEB6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0504E0F3-04A6-2FB0-5B30-EC6D3FAE21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0C43C0-1F40-5BBC-42F8-59B9C3858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7026" y="2336800"/>
            <a:ext cx="12259026" cy="4118889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 algn="ctr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Wernicke’s area is mainly involved in understanding and interpreting spoken and written language. </a:t>
            </a:r>
            <a:r>
              <a:rPr lang="en-GB" b="1" dirty="0"/>
              <a:t>TRUE</a:t>
            </a:r>
          </a:p>
          <a:p>
            <a:pPr marL="457200" indent="-457200" algn="ctr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Broca’s area helps control the production of speech and forming words. TRUE</a:t>
            </a:r>
            <a:endParaRPr lang="en-GB" b="1" dirty="0"/>
          </a:p>
          <a:p>
            <a:pPr marL="457200" indent="-457200" algn="ctr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Broca’s area and Wernicke’s area both play the same role in language processing. </a:t>
            </a:r>
            <a:r>
              <a:rPr lang="en-GB" b="1" dirty="0"/>
              <a:t>FALSE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5121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sz="3200" b="1" dirty="0"/>
              <a:t>Aphasia</a:t>
            </a:r>
            <a:r>
              <a:rPr lang="en-US" sz="3200" dirty="0"/>
              <a:t> is: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‘</a:t>
            </a:r>
            <a:r>
              <a:rPr lang="en-GB" sz="3200" dirty="0"/>
              <a:t>language impairment caused by brain damage following head injury, stroke or illness</a:t>
            </a:r>
            <a:r>
              <a:rPr lang="en-US" sz="3200" dirty="0"/>
              <a:t>’ 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261470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aphasia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Watch </a:t>
            </a:r>
            <a:r>
              <a:rPr lang="en-US" sz="2800" dirty="0">
                <a:hlinkClick r:id="rId3"/>
              </a:rPr>
              <a:t>this video </a:t>
            </a:r>
            <a:r>
              <a:rPr lang="en-US" sz="2800" dirty="0"/>
              <a:t>of a person with Wernicke’s aphasia.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Watch </a:t>
            </a:r>
            <a:r>
              <a:rPr lang="en-US" sz="2800" dirty="0">
                <a:hlinkClick r:id="rId4"/>
              </a:rPr>
              <a:t>this video </a:t>
            </a:r>
            <a:r>
              <a:rPr lang="en-US" sz="2800" dirty="0"/>
              <a:t>of a person with Broca’s aphasia.</a:t>
            </a:r>
            <a:endParaRPr lang="en-US" sz="2800" b="1" dirty="0"/>
          </a:p>
          <a:p>
            <a:pPr marL="457200" indent="-457200">
              <a:buAutoNum type="arabicPeriod"/>
            </a:pPr>
            <a:endParaRPr lang="en-GB" sz="2800" dirty="0"/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What can each person do?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What can they </a:t>
            </a:r>
            <a:r>
              <a:rPr lang="en-GB" sz="2800" b="1" dirty="0"/>
              <a:t>not</a:t>
            </a:r>
            <a:r>
              <a:rPr lang="en-GB" sz="2800" dirty="0"/>
              <a:t> do? 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71729-4109-4C8C-CA32-E075C4588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ACE080-3FA9-7C23-B135-EE44F4E089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7078" y="821635"/>
            <a:ext cx="11237844" cy="5804451"/>
          </a:xfrm>
        </p:spPr>
        <p:txBody>
          <a:bodyPr>
            <a:normAutofit/>
          </a:bodyPr>
          <a:lstStyle/>
          <a:p>
            <a:r>
              <a:rPr lang="en-GB" dirty="0"/>
              <a:t>Model </a:t>
            </a:r>
            <a:r>
              <a:rPr lang="en-GB"/>
              <a:t>case study:</a:t>
            </a:r>
            <a:endParaRPr lang="en-GB" dirty="0"/>
          </a:p>
          <a:p>
            <a:endParaRPr lang="en-US" dirty="0"/>
          </a:p>
          <a:p>
            <a:r>
              <a:rPr lang="en-US" i="1" dirty="0"/>
              <a:t>‘Danika fell off her bike and hit her head. For a short time, she could not understand questions that people asked her.’</a:t>
            </a:r>
          </a:p>
          <a:p>
            <a:endParaRPr lang="en-US" i="1" dirty="0"/>
          </a:p>
          <a:p>
            <a:r>
              <a:rPr lang="en-GB" dirty="0"/>
              <a:t>What area of the brain did Danika temporarily injure, and how do you know this?</a:t>
            </a:r>
            <a:endParaRPr lang="en-US" dirty="0"/>
          </a:p>
          <a:p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88906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F154F-D284-3F21-3826-2BFE1A4E2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52FBCB3-38E0-6BFA-A8DC-4A03FA0637B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DD1E9A4-5010-532A-4A5C-67B9BB3E7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7E91CE-969A-9F90-785F-BAB84BEB2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Write your own case study of a person with aphasia. Swap with a partner and: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identify which type of aphasia is shown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state which brain area is damaged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explain using key terminology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76196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In pairs complete the two-sentence summary</a:t>
            </a:r>
          </a:p>
          <a:p>
            <a:pPr marL="0" indent="0" algn="ctr">
              <a:buNone/>
            </a:pPr>
            <a:r>
              <a:rPr lang="en-US" dirty="0"/>
              <a:t>‘</a:t>
            </a:r>
            <a:r>
              <a:rPr lang="en-GB" dirty="0"/>
              <a:t>Broca's aphasia affects...’</a:t>
            </a:r>
          </a:p>
          <a:p>
            <a:pPr marL="0" indent="0" algn="ctr">
              <a:buNone/>
            </a:pPr>
            <a:r>
              <a:rPr lang="en-GB" dirty="0"/>
              <a:t>‘Wernicke's aphasia affects</a:t>
            </a:r>
            <a:r>
              <a:rPr lang="en-US" dirty="0"/>
              <a:t>…’</a:t>
            </a:r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7VPTP7ZE6X33-2020743336-748</_dlc_DocId>
    <_dlc_DocIdUrl xmlns="9ad1216b-cdc1-40e2-a0c2-94597fd44697">
      <Url>https://cambridgeorg.sharepoint.com/sites/cie/education/pd/Curriculum_Support/_layouts/15/DocIdRedir.aspx?ID=7VPTP7ZE6X33-2020743336-748</Url>
      <Description>7VPTP7ZE6X33-2020743336-748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f1f25e64-7226-490b-ade3-8cf84afff5d2"/>
    <ds:schemaRef ds:uri="9ad1216b-cdc1-40e2-a0c2-94597fd44697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B356311-9F14-46F7-BC5F-8A533755C8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468</TotalTime>
  <Words>270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Key term</vt:lpstr>
      <vt:lpstr>Types of aphasia</vt:lpstr>
      <vt:lpstr>PowerPoint Presentation</vt:lpstr>
      <vt:lpstr>Case study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2026-06-29T09:11:34Z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b24e4a88-8bd5-4b5e-8ea0-1211f049b4b0</vt:lpwstr>
  </property>
</Properties>
</file>