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EA5B0C"/>
    <a:srgbClr val="575756"/>
    <a:srgbClr val="41B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9197" autoAdjust="0"/>
  </p:normalViewPr>
  <p:slideViewPr>
    <p:cSldViewPr snapToGrid="0">
      <p:cViewPr varScale="1">
        <p:scale>
          <a:sx n="74" d="100"/>
          <a:sy n="74" d="100"/>
        </p:scale>
        <p:origin x="84" y="5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65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AE09C-5FDB-433A-BB39-6500C5D09780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07EE6-DB60-48F6-A160-CDF042391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4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7EE6-DB60-48F6-A160-CDF0423918F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9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24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567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introduce bounds with numbers given to the nearest </a:t>
            </a:r>
            <a:r>
              <a:rPr lang="en-GB" dirty="0" smtClean="0"/>
              <a:t>whole number.</a:t>
            </a:r>
            <a:endParaRPr lang="en-GB" dirty="0"/>
          </a:p>
          <a:p>
            <a:r>
              <a:rPr lang="en-GB" dirty="0" smtClean="0"/>
              <a:t>Inequality </a:t>
            </a:r>
            <a:r>
              <a:rPr lang="en-GB" dirty="0"/>
              <a:t>notation </a:t>
            </a:r>
            <a:r>
              <a:rPr lang="en-GB" dirty="0" smtClean="0"/>
              <a:t>is introduced</a:t>
            </a:r>
            <a:r>
              <a:rPr lang="en-GB" baseline="0" dirty="0" smtClean="0"/>
              <a:t> to describe bounds. Y</a:t>
            </a:r>
            <a:r>
              <a:rPr lang="en-GB" dirty="0" smtClean="0"/>
              <a:t>ou </a:t>
            </a:r>
            <a:r>
              <a:rPr lang="en-GB" dirty="0"/>
              <a:t>could adapt this by asking </a:t>
            </a:r>
            <a:r>
              <a:rPr lang="en-GB" dirty="0" smtClean="0"/>
              <a:t>learners </a:t>
            </a:r>
            <a:r>
              <a:rPr lang="en-GB" dirty="0"/>
              <a:t>to state the lower and upper bounds for </a:t>
            </a:r>
            <a:r>
              <a:rPr lang="en-GB" dirty="0" smtClean="0"/>
              <a:t>either length or width without using inequality notation.</a:t>
            </a:r>
            <a:endParaRPr lang="en-GB" dirty="0"/>
          </a:p>
          <a:p>
            <a:r>
              <a:rPr lang="en-GB" dirty="0" smtClean="0"/>
              <a:t>The next slide provides a number line which you can use to support your explanation of the bounds for the mass. More confident learners may not need a number line.</a:t>
            </a:r>
          </a:p>
          <a:p>
            <a:r>
              <a:rPr lang="en-GB" dirty="0" smtClean="0"/>
              <a:t>There is</a:t>
            </a:r>
            <a:r>
              <a:rPr lang="en-GB" baseline="0" dirty="0" smtClean="0"/>
              <a:t> a</a:t>
            </a:r>
            <a:r>
              <a:rPr lang="en-GB" dirty="0" smtClean="0"/>
              <a:t> </a:t>
            </a:r>
            <a:r>
              <a:rPr lang="en-GB" dirty="0"/>
              <a:t>second example </a:t>
            </a:r>
            <a:r>
              <a:rPr lang="en-GB" dirty="0" smtClean="0"/>
              <a:t>on</a:t>
            </a:r>
            <a:r>
              <a:rPr lang="en-GB" baseline="0" dirty="0" smtClean="0"/>
              <a:t> slide 15.</a:t>
            </a:r>
            <a:endParaRPr lang="en-GB" dirty="0"/>
          </a:p>
          <a:p>
            <a:r>
              <a:rPr lang="en-GB" dirty="0" smtClean="0"/>
              <a:t>Differentiation option: focus on numbers rounded to the nearest whole number for one lesson. In</a:t>
            </a:r>
            <a:r>
              <a:rPr lang="en-GB" baseline="0" dirty="0" smtClean="0"/>
              <a:t> the next lesson, </a:t>
            </a:r>
            <a:r>
              <a:rPr lang="en-GB" dirty="0" smtClean="0"/>
              <a:t>look at numbers rounded to a given number of decimal places.</a:t>
            </a:r>
          </a:p>
          <a:p>
            <a:r>
              <a:rPr lang="en-GB" dirty="0" smtClean="0"/>
              <a:t>Answers</a:t>
            </a:r>
            <a:r>
              <a:rPr lang="en-GB" dirty="0"/>
              <a:t>:</a:t>
            </a:r>
          </a:p>
          <a:p>
            <a:r>
              <a:rPr lang="en-GB" dirty="0"/>
              <a:t>Lower bound for length 22.5cm</a:t>
            </a:r>
          </a:p>
          <a:p>
            <a:r>
              <a:rPr lang="en-GB" dirty="0"/>
              <a:t>Upper bound for length 23.5cm</a:t>
            </a:r>
          </a:p>
          <a:p>
            <a:r>
              <a:rPr lang="en-GB" dirty="0"/>
              <a:t>13.5 </a:t>
            </a:r>
            <a:r>
              <a:rPr lang="en-GB" dirty="0" smtClean="0"/>
              <a:t>≤ </a:t>
            </a:r>
            <a:r>
              <a:rPr lang="en-GB" i="1" dirty="0" smtClean="0"/>
              <a:t>w</a:t>
            </a:r>
            <a:r>
              <a:rPr lang="en-GB" dirty="0" smtClean="0"/>
              <a:t> &lt;14.5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358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42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6564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You could adapt this by not asking for the statement to be completed.</a:t>
            </a:r>
          </a:p>
          <a:p>
            <a:r>
              <a:rPr lang="en-GB" dirty="0"/>
              <a:t>The next </a:t>
            </a:r>
            <a:r>
              <a:rPr lang="en-GB" dirty="0" smtClean="0"/>
              <a:t>slide </a:t>
            </a:r>
            <a:r>
              <a:rPr lang="en-GB" dirty="0"/>
              <a:t>provides a number line which </a:t>
            </a:r>
            <a:r>
              <a:rPr lang="en-GB" dirty="0" smtClean="0"/>
              <a:t>you can use </a:t>
            </a:r>
            <a:r>
              <a:rPr lang="en-GB" dirty="0"/>
              <a:t>to support </a:t>
            </a:r>
            <a:r>
              <a:rPr lang="en-GB" dirty="0" smtClean="0"/>
              <a:t>your </a:t>
            </a:r>
            <a:r>
              <a:rPr lang="en-GB" dirty="0"/>
              <a:t>explanation of the bounds for the mass. </a:t>
            </a:r>
            <a:r>
              <a:rPr lang="en-GB" dirty="0" smtClean="0"/>
              <a:t>More confident learners may not need a number line.</a:t>
            </a:r>
            <a:endParaRPr lang="en-GB" dirty="0"/>
          </a:p>
          <a:p>
            <a:r>
              <a:rPr lang="en-GB" dirty="0"/>
              <a:t>Differentiation option: focus on numbers rounded to the nearest whole </a:t>
            </a:r>
            <a:r>
              <a:rPr lang="en-GB" dirty="0" smtClean="0"/>
              <a:t>number for one lesson. In</a:t>
            </a:r>
            <a:r>
              <a:rPr lang="en-GB" baseline="0" dirty="0" smtClean="0"/>
              <a:t> the next lesson, </a:t>
            </a:r>
            <a:r>
              <a:rPr lang="en-GB" dirty="0" smtClean="0"/>
              <a:t>look </a:t>
            </a:r>
            <a:r>
              <a:rPr lang="en-GB" dirty="0"/>
              <a:t>at numbers rounded to a given number of decimal </a:t>
            </a:r>
            <a:r>
              <a:rPr lang="en-GB" dirty="0" smtClean="0"/>
              <a:t>places.</a:t>
            </a:r>
            <a:endParaRPr lang="en-GB" dirty="0"/>
          </a:p>
          <a:p>
            <a:r>
              <a:rPr lang="en-GB" dirty="0" smtClean="0"/>
              <a:t>Answers</a:t>
            </a:r>
            <a:r>
              <a:rPr lang="en-GB" dirty="0"/>
              <a:t>:</a:t>
            </a:r>
          </a:p>
          <a:p>
            <a:r>
              <a:rPr lang="en-GB" dirty="0"/>
              <a:t>Lower bound for mass </a:t>
            </a:r>
            <a:r>
              <a:rPr lang="en-GB" dirty="0" smtClean="0"/>
              <a:t>16.5</a:t>
            </a:r>
            <a:r>
              <a:rPr lang="en-GB" sz="600" dirty="0" smtClean="0"/>
              <a:t> </a:t>
            </a:r>
            <a:r>
              <a:rPr lang="en-GB" dirty="0" smtClean="0"/>
              <a:t>kg</a:t>
            </a:r>
            <a:endParaRPr lang="en-GB" dirty="0"/>
          </a:p>
          <a:p>
            <a:r>
              <a:rPr lang="en-GB" dirty="0"/>
              <a:t>Upper bound for mass </a:t>
            </a:r>
            <a:r>
              <a:rPr lang="en-GB" dirty="0" smtClean="0"/>
              <a:t>17.5 kg</a:t>
            </a:r>
            <a:endParaRPr lang="en-GB" dirty="0"/>
          </a:p>
          <a:p>
            <a:r>
              <a:rPr lang="en-GB" dirty="0"/>
              <a:t>16.5 </a:t>
            </a:r>
            <a:r>
              <a:rPr lang="en-GB" dirty="0" smtClean="0"/>
              <a:t>≤ </a:t>
            </a:r>
            <a:r>
              <a:rPr lang="en-GB" i="1" dirty="0" smtClean="0"/>
              <a:t>m</a:t>
            </a:r>
            <a:r>
              <a:rPr lang="en-GB" dirty="0" smtClean="0"/>
              <a:t> &lt;17.5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3408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520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Ask learners for the information </a:t>
            </a:r>
            <a:r>
              <a:rPr lang="en-GB" dirty="0" smtClean="0"/>
              <a:t>they need </a:t>
            </a:r>
            <a:r>
              <a:rPr lang="en-GB" dirty="0"/>
              <a:t>to complete the table.</a:t>
            </a:r>
          </a:p>
          <a:p>
            <a:endParaRPr lang="en-GB" dirty="0"/>
          </a:p>
          <a:p>
            <a:r>
              <a:rPr lang="en-GB" dirty="0"/>
              <a:t>Extension – ask learners to write down statements for the distances using </a:t>
            </a:r>
            <a:r>
              <a:rPr lang="en-GB" dirty="0" smtClean="0"/>
              <a:t>inequalities.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363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572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911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quiz is designed to be used with </a:t>
            </a:r>
            <a:r>
              <a:rPr lang="en-GB" dirty="0" smtClean="0"/>
              <a:t>mini whiteboards </a:t>
            </a:r>
            <a:r>
              <a:rPr lang="en-GB" dirty="0"/>
              <a:t>(with the answers being held up by </a:t>
            </a:r>
            <a:r>
              <a:rPr lang="en-GB" dirty="0" smtClean="0"/>
              <a:t>learners).  </a:t>
            </a:r>
            <a:r>
              <a:rPr lang="en-GB" dirty="0"/>
              <a:t>As an </a:t>
            </a:r>
            <a:r>
              <a:rPr lang="en-GB" dirty="0" smtClean="0"/>
              <a:t>alternative, learners </a:t>
            </a:r>
            <a:r>
              <a:rPr lang="en-GB" dirty="0"/>
              <a:t>could write down their answers in their books.</a:t>
            </a:r>
          </a:p>
          <a:p>
            <a:endParaRPr lang="en-GB" dirty="0"/>
          </a:p>
          <a:p>
            <a:r>
              <a:rPr lang="en-GB" dirty="0"/>
              <a:t>The timing is currently set to 30 seconds for each question, but this can be adjusted to suit your learners.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34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0158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with learners </a:t>
            </a:r>
            <a:r>
              <a:rPr lang="en-GB" dirty="0"/>
              <a:t>what an accuracy of </a:t>
            </a:r>
            <a:r>
              <a:rPr lang="en-GB" dirty="0" smtClean="0"/>
              <a:t>‘to the </a:t>
            </a:r>
            <a:r>
              <a:rPr lang="en-GB" dirty="0"/>
              <a:t>nearest millimetre’ means when we have </a:t>
            </a:r>
            <a:r>
              <a:rPr lang="en-GB" dirty="0" smtClean="0"/>
              <a:t>lengths </a:t>
            </a:r>
            <a:r>
              <a:rPr lang="en-GB" dirty="0"/>
              <a:t>in </a:t>
            </a:r>
            <a:r>
              <a:rPr lang="en-GB" dirty="0" smtClean="0"/>
              <a:t>centimetres. This </a:t>
            </a:r>
            <a:r>
              <a:rPr lang="en-GB" dirty="0"/>
              <a:t>is equivalent to </a:t>
            </a:r>
            <a:r>
              <a:rPr lang="en-GB" dirty="0" smtClean="0"/>
              <a:t>giving answers to </a:t>
            </a:r>
            <a:r>
              <a:rPr lang="en-GB" dirty="0"/>
              <a:t>1 decimal 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7320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5634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Ideally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learners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use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10-sided dice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this would still work with a normal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6-sided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Differentiation:</a:t>
            </a:r>
          </a:p>
          <a:p>
            <a:pPr marL="171450" indent="-171450">
              <a:buFontTx/>
              <a:buChar char="-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roll a die once and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bounds</a:t>
            </a:r>
          </a:p>
          <a:p>
            <a:pPr marL="171450" indent="-171450">
              <a:buFontTx/>
              <a:buChar char="-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Extension – ask students to complete the inequality statement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1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8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590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140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738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00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51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75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49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72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07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8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43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7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1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6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59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80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7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A217F-6E2E-41B6-9FDA-B1CB546DFA8E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3072D-92E2-462B-85D2-0130439CDB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389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825649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Pack – Accuracy and bounds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2 -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Accuracy and bounds to 3 decimal places</a:t>
            </a:r>
            <a:endParaRPr lang="en-GB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802610" y="6239435"/>
            <a:ext cx="2776722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Copyright © UCLES March 2018</a:t>
            </a:r>
          </a:p>
        </p:txBody>
      </p:sp>
    </p:spTree>
    <p:extLst>
      <p:ext uri="{BB962C8B-B14F-4D97-AF65-F5344CB8AC3E}">
        <p14:creationId xmlns:p14="http://schemas.microsoft.com/office/powerpoint/2010/main" val="126255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383" y="1503654"/>
            <a:ext cx="10515600" cy="160015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600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550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650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4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383" y="1490774"/>
            <a:ext cx="10515600" cy="165167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495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505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50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614" y="1724180"/>
            <a:ext cx="4912653" cy="286228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A05C-2977-445B-A5D0-B497A217A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18" y="1413500"/>
            <a:ext cx="10515600" cy="5444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Marta measures the length and width of a piece of wood.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She records her measurements to the nearest centimetre.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 for the length?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the upper bound for the length?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statement about the width,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cm, of the piece of wood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Numbers given to the nearest whole number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68191" y="2550016"/>
            <a:ext cx="2704564" cy="605307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 = 23</a:t>
            </a:r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58050" y="2550016"/>
            <a:ext cx="2704564" cy="605307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Width = 14</a:t>
            </a:r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348507" y="6334780"/>
            <a:ext cx="4595612" cy="523220"/>
            <a:chOff x="3348507" y="6334780"/>
            <a:chExt cx="4595612" cy="52322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348507" y="6681989"/>
              <a:ext cx="16484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95623" y="6681989"/>
              <a:ext cx="16484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5097708" y="6334780"/>
                  <a:ext cx="112082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⩽</m:t>
                      </m:r>
                    </m:oMath>
                  </a14:m>
                  <a:r>
                    <a:rPr lang="en-GB" sz="2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GB" sz="2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w</a:t>
                  </a:r>
                  <a:r>
                    <a:rPr lang="en-GB" sz="2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GB" sz="2800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a:t>&lt;</a:t>
                  </a:r>
                  <a:endParaRPr lang="en-GB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7708" y="6334780"/>
                  <a:ext cx="1120820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1628" r="-10326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7222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 to the nearest centimetre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999861" y="3029755"/>
            <a:ext cx="8192277" cy="1284264"/>
            <a:chOff x="1892275" y="2939603"/>
            <a:chExt cx="8192277" cy="128426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2725958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22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97264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22.5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46914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397664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23.5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133039" y="3819524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667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 to the nearest centimetre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3004898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725958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97264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46914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97664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14.5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133039" y="3819524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241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70193" y="2366538"/>
            <a:ext cx="4186955" cy="295243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A05C-2977-445B-A5D0-B497A217A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833" y="1490774"/>
            <a:ext cx="10515600" cy="5367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Amadi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measures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mass of a table.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He records his measurement to the nearest kilogram.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 for the mass?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the upper bound for the mass?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the statement about the mass,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kg, of the table. </a:t>
            </a:r>
            <a:endParaRPr lang="en-GB" b="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Numbers given to the nearest whole number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81069" y="2678804"/>
            <a:ext cx="2704564" cy="605307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 = 17</a:t>
            </a:r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477295" y="6173534"/>
            <a:ext cx="4492582" cy="523220"/>
            <a:chOff x="3477295" y="6173534"/>
            <a:chExt cx="4492582" cy="52322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6321381" y="6486660"/>
              <a:ext cx="16484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477295" y="6486660"/>
              <a:ext cx="164849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/>
                <p:nvPr/>
              </p:nvSpPr>
              <p:spPr>
                <a:xfrm>
                  <a:off x="5129724" y="6173534"/>
                  <a:ext cx="1160895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⩽</m:t>
                      </m:r>
                    </m:oMath>
                  </a14:m>
                  <a:r>
                    <a:rPr lang="en-GB" sz="2800" i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GB" sz="2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m</a:t>
                  </a:r>
                  <a:r>
                    <a:rPr lang="en-GB" sz="2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GB" sz="2800" dirty="0" smtClean="0">
                      <a:latin typeface="Arial" panose="020B0604020202020204" pitchFamily="34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a:t>&lt;</a:t>
                  </a:r>
                  <a:endParaRPr lang="en-GB" sz="2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9724" y="6173534"/>
                  <a:ext cx="1160895" cy="523220"/>
                </a:xfrm>
                <a:prstGeom prst="rect">
                  <a:avLst/>
                </a:prstGeom>
                <a:blipFill>
                  <a:blip r:embed="rId4"/>
                  <a:stretch>
                    <a:fillRect t="-12791" r="-9948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134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3004898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725958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16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97264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16.5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46914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7664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17.5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133039" y="3819524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kg to the nearest kilogram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2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C2CD6-EA2C-41A8-8462-B8CA0F818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Carlos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measured the travel distances from Cambridge to a number of different places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distances are given in kilometres and have been rounded to 1 decimal place.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75EF53-E02C-4D7B-8FE7-52E64E9C8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879338"/>
              </p:ext>
            </p:extLst>
          </p:nvPr>
        </p:nvGraphicFramePr>
        <p:xfrm>
          <a:off x="2031999" y="4490377"/>
          <a:ext cx="8128000" cy="14833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4235809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86059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155011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78601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Distance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 bound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Upper bound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A5B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664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Bedford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49.1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610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Huntingdon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31.7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281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Peterborough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65.6</a:t>
                      </a: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5B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9BC9A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32081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Bounds where numbers are rounded to 1 decimal place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3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0" y="2964145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622926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49.0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32869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49.05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69640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49.1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49.15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42886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49.2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49.1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km to 1 decimal place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12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157F5-D0EF-4E90-8E64-FA392D63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31.7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km to 1 decimal place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0" y="2989650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22926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31.6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32869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31.65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69640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31.7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31.75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42886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31.8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33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430" y="1477892"/>
            <a:ext cx="10336369" cy="172894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130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125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135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5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65.6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km to 1 decimal place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0" y="2937550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22926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65.5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32869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65.55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69640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65.6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65.65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42886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65.7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629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480"/>
          <a:stretch/>
        </p:blipFill>
        <p:spPr>
          <a:xfrm rot="5400000">
            <a:off x="7310627" y="1983069"/>
            <a:ext cx="3297936" cy="64648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C2CD6-EA2C-41A8-8462-B8CA0F818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97" y="1774109"/>
            <a:ext cx="818989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Rutna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measuring items in her pencil case.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She recorded each length in centimetres rounded to the nearest millimetre.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Rounded to the nearest millimetre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07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 to the nearest centimetre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3004898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725958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97264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46914" y="3823757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97664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14.5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133039" y="3819524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5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3515" y="1431008"/>
            <a:ext cx="110056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Roll a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Use the numbers </a:t>
            </a:r>
            <a:r>
              <a:rPr lang="en-GB" sz="2800" smtClean="0">
                <a:latin typeface="Arial" panose="020B0604020202020204" pitchFamily="34" charset="0"/>
                <a:cs typeface="Arial" panose="020B0604020202020204" pitchFamily="34" charset="0"/>
              </a:rPr>
              <a:t>you have rolled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fill the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gaps.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Assume that this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number is rounded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the nearest whole number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Give the lower bound and the upper bound for the number you have generated.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3E00B4-7BB2-4613-908D-217ECBF33510}"/>
              </a:ext>
            </a:extLst>
          </p:cNvPr>
          <p:cNvSpPr txBox="1"/>
          <p:nvPr/>
        </p:nvSpPr>
        <p:spPr>
          <a:xfrm>
            <a:off x="2972779" y="2546844"/>
            <a:ext cx="1046922" cy="1192695"/>
          </a:xfrm>
          <a:prstGeom prst="rect">
            <a:avLst/>
          </a:prstGeom>
          <a:noFill/>
          <a:ln w="25400">
            <a:solidFill>
              <a:srgbClr val="EA5B0C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50CE58-FC9A-44EA-96FA-1399A1FADEAB}"/>
              </a:ext>
            </a:extLst>
          </p:cNvPr>
          <p:cNvSpPr txBox="1"/>
          <p:nvPr/>
        </p:nvSpPr>
        <p:spPr>
          <a:xfrm>
            <a:off x="4237838" y="2553471"/>
            <a:ext cx="1046922" cy="1192695"/>
          </a:xfrm>
          <a:prstGeom prst="rect">
            <a:avLst/>
          </a:prstGeom>
          <a:noFill/>
          <a:ln w="25400">
            <a:solidFill>
              <a:srgbClr val="EA5B0C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30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504" y="1503654"/>
            <a:ext cx="10515600" cy="163879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395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405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13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383" y="1490774"/>
            <a:ext cx="10515600" cy="166455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700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650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750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89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504" y="1477895"/>
            <a:ext cx="10515600" cy="157439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4000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3500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4500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74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625" y="1477895"/>
            <a:ext cx="10515600" cy="166455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1950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2050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2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384" y="1477896"/>
            <a:ext cx="10515600" cy="156151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590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585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595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07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504" y="1529411"/>
            <a:ext cx="10515600" cy="157439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2700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2650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2750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5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8D98-1DC1-41E4-9A4C-43EC604D7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383" y="1503654"/>
            <a:ext cx="10515600" cy="158727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000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has been rounded to the nearest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1000.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Give the lower and upper bounds.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40924" y="3786389"/>
            <a:ext cx="3438659" cy="540912"/>
          </a:xfrm>
          <a:prstGeom prst="roundRect">
            <a:avLst/>
          </a:prstGeom>
          <a:solidFill>
            <a:srgbClr val="41B6E6"/>
          </a:solidFill>
          <a:ln>
            <a:solidFill>
              <a:srgbClr val="41B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Lower bound = 31</a:t>
            </a:r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500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0" y="3799268"/>
            <a:ext cx="3438659" cy="540912"/>
          </a:xfrm>
          <a:prstGeom prst="round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Upper bound = 32</a:t>
            </a:r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500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9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 advClick="0" advTm="30000"/>
    </mc:Choice>
    <mc:Fallback xmlns=""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1061</Words>
  <Application>Microsoft Office PowerPoint</Application>
  <PresentationFormat>Widescreen</PresentationFormat>
  <Paragraphs>236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Cambridge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Saxton</dc:creator>
  <cp:lastModifiedBy>Liz Duncombe</cp:lastModifiedBy>
  <cp:revision>25</cp:revision>
  <dcterms:created xsi:type="dcterms:W3CDTF">2018-02-16T08:59:42Z</dcterms:created>
  <dcterms:modified xsi:type="dcterms:W3CDTF">2019-07-18T10:16:59Z</dcterms:modified>
</cp:coreProperties>
</file>