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333" r:id="rId7"/>
    <p:sldId id="322" r:id="rId8"/>
    <p:sldId id="298" r:id="rId9"/>
    <p:sldId id="336" r:id="rId10"/>
    <p:sldId id="318" r:id="rId11"/>
    <p:sldId id="339" r:id="rId12"/>
    <p:sldId id="340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02AB1C-6A06-4D83-8871-69BF90DB35E9}" v="29" dt="2026-04-08T10:50:28.5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8T10:50:49.077" v="80" actId="120"/>
      <pc:docMkLst>
        <pc:docMk/>
      </pc:docMkLst>
      <pc:sldChg chg="modSp mod">
        <pc:chgData name="Karolyn Feliciani" userId="4076af5d-4c02-40b8-bc9d-56f6c404e751" providerId="ADAL" clId="{099CAC30-79AE-4DCE-97A7-3B8E8A0057CB}" dt="2026-04-08T10:49:44.790" v="46" actId="122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8T10:49:44.790" v="46" actId="122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8T10:50:49.077" v="80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8T10:50:49.077" v="80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">
        <pc:chgData name="Karolyn Feliciani" userId="4076af5d-4c02-40b8-bc9d-56f6c404e751" providerId="ADAL" clId="{099CAC30-79AE-4DCE-97A7-3B8E8A0057CB}" dt="2026-04-08T10:50:28.567" v="79" actId="20577"/>
        <pc:sldMkLst>
          <pc:docMk/>
          <pc:sldMk cId="1800512821" sldId="318"/>
        </pc:sldMkLst>
        <pc:graphicFrameChg chg="mod">
          <ac:chgData name="Karolyn Feliciani" userId="4076af5d-4c02-40b8-bc9d-56f6c404e751" providerId="ADAL" clId="{099CAC30-79AE-4DCE-97A7-3B8E8A0057CB}" dt="2026-04-08T10:50:28.567" v="79" actId="20577"/>
          <ac:graphicFrameMkLst>
            <pc:docMk/>
            <pc:sldMk cId="1800512821" sldId="318"/>
            <ac:graphicFrameMk id="5" creationId="{D41D8420-5881-231D-5D17-FC85E283A730}"/>
          </ac:graphicFrameMkLst>
        </pc:graphicFrameChg>
      </pc:sldChg>
      <pc:sldChg chg="modSp mod">
        <pc:chgData name="Karolyn Feliciani" userId="4076af5d-4c02-40b8-bc9d-56f6c404e751" providerId="ADAL" clId="{099CAC30-79AE-4DCE-97A7-3B8E8A0057CB}" dt="2026-04-08T10:49:07.276" v="33" actId="114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8T10:49:07.276" v="33" actId="114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8T10:50:07.387" v="51" actId="1410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8T10:50:07.387" v="51" actId="14100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8T10:47:59.535" v="5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56:09.599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add mod">
        <pc:chgData name="Karolyn Feliciani" userId="4076af5d-4c02-40b8-bc9d-56f6c404e751" providerId="ADAL" clId="{099CAC30-79AE-4DCE-97A7-3B8E8A0057CB}" dt="2026-04-08T10:48:30.117" v="19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8T10:48:30.117" v="19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baseline="0" dirty="0"/>
              <a:t>Learner Stress Chart</a:t>
            </a:r>
            <a:endParaRPr lang="en-GB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Number of Students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Sheet1!$A$3:$A$5</c:f>
              <c:strCache>
                <c:ptCount val="3"/>
                <c:pt idx="0">
                  <c:v>Low</c:v>
                </c:pt>
                <c:pt idx="1">
                  <c:v>Medium</c:v>
                </c:pt>
                <c:pt idx="2">
                  <c:v>High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3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F6-4385-95C8-C9F661559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5739936"/>
        <c:axId val="355740416"/>
      </c:barChart>
      <c:catAx>
        <c:axId val="355739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b="1"/>
                  <a:t>Stress level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40416"/>
        <c:crosses val="autoZero"/>
        <c:auto val="1"/>
        <c:lblAlgn val="ctr"/>
        <c:lblOffset val="100"/>
        <c:noMultiLvlLbl val="0"/>
      </c:catAx>
      <c:valAx>
        <c:axId val="35574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 dirty="0"/>
                  <a:t>Number of learners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3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/>
              <a:t>Teenage sleep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Number of teenagers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Sheet1!$A$9:$A$11</c:f>
              <c:strCache>
                <c:ptCount val="3"/>
                <c:pt idx="0">
                  <c:v>less than 6</c:v>
                </c:pt>
                <c:pt idx="1">
                  <c:v>between 6 and 7</c:v>
                </c:pt>
                <c:pt idx="2">
                  <c:v>more than 7</c:v>
                </c:pt>
              </c:strCache>
            </c:strRef>
          </c:cat>
          <c:val>
            <c:numRef>
              <c:f>Sheet1!$B$9:$B$11</c:f>
              <c:numCache>
                <c:formatCode>General</c:formatCode>
                <c:ptCount val="3"/>
                <c:pt idx="0">
                  <c:v>5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4D-4104-BC5C-68FBE2CD2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5755296"/>
        <c:axId val="355738976"/>
      </c:barChart>
      <c:catAx>
        <c:axId val="355755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Sleep (hours)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38976"/>
        <c:crosses val="autoZero"/>
        <c:auto val="1"/>
        <c:lblAlgn val="ctr"/>
        <c:lblOffset val="100"/>
        <c:noMultiLvlLbl val="0"/>
      </c:catAx>
      <c:valAx>
        <c:axId val="35573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Number of teenagers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755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measures of spread and range</a:t>
            </a:r>
          </a:p>
          <a:p>
            <a:r>
              <a:rPr lang="en-GB" dirty="0"/>
              <a:t>Explain how to calculate the range</a:t>
            </a:r>
          </a:p>
          <a:p>
            <a:r>
              <a:rPr lang="en-GB" dirty="0"/>
              <a:t>Explain the use and format of bar charts</a:t>
            </a:r>
          </a:p>
          <a:p>
            <a:r>
              <a:rPr lang="en-GB" dirty="0"/>
              <a:t>Draw accurate, clear bar charts from data in written or table form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Look at this data set: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Test scores out of 10:</a:t>
            </a:r>
            <a:r>
              <a:rPr lang="en-US" dirty="0"/>
              <a:t> 3, 7, 7, 8, 9</a:t>
            </a:r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do you notice about the scores?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Why might it be important to know how spread out the data is?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/>
              <a:t>Measures of spread </a:t>
            </a:r>
            <a:r>
              <a:rPr lang="en-GB" dirty="0"/>
              <a:t>are: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i="1" dirty="0"/>
              <a:t>‘</a:t>
            </a:r>
            <a:r>
              <a:rPr lang="en-GB" dirty="0"/>
              <a:t>a value that shows how similar or different values are in a set of data</a:t>
            </a:r>
            <a:r>
              <a:rPr lang="en-GB" i="1" dirty="0"/>
              <a:t>’</a:t>
            </a:r>
          </a:p>
          <a:p>
            <a:pPr marL="0" indent="0" algn="ctr">
              <a:buNone/>
            </a:pPr>
            <a:endParaRPr lang="en-GB" i="1" dirty="0"/>
          </a:p>
          <a:p>
            <a:pPr marL="0" indent="0" algn="ctr">
              <a:buNone/>
            </a:pPr>
            <a:r>
              <a:rPr lang="en-GB" dirty="0"/>
              <a:t>The </a:t>
            </a:r>
            <a:r>
              <a:rPr lang="en-GB" b="1" dirty="0"/>
              <a:t>range</a:t>
            </a:r>
            <a:r>
              <a:rPr lang="en-GB" dirty="0"/>
              <a:t> is a measure of spread that is</a:t>
            </a:r>
            <a:r>
              <a:rPr lang="en-GB" b="1" dirty="0"/>
              <a:t>: 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b="1" i="1" dirty="0"/>
              <a:t>‘</a:t>
            </a:r>
            <a:r>
              <a:rPr lang="en-GB" dirty="0"/>
              <a:t>the difference between the highest value and the lowest value in a set of data’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range shows how variable the data is. This is important for understanding consistency.</a:t>
            </a:r>
            <a:endParaRPr lang="en-GB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Whole class demonstration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Calculate the range. What does this tell us about the data set?</a:t>
            </a:r>
          </a:p>
          <a:p>
            <a:pPr marL="0" indent="0" algn="ctr">
              <a:buNone/>
            </a:pPr>
            <a:r>
              <a:rPr lang="en-US" b="1" dirty="0"/>
              <a:t>Test scores out of 10:</a:t>
            </a:r>
            <a:r>
              <a:rPr lang="en-US" dirty="0"/>
              <a:t> 3, 7, 7, 8, 9</a:t>
            </a:r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399984"/>
            <a:ext cx="11463443" cy="2123945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Individual task</a:t>
            </a: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Calculate the range for the following data set. What does the range tell us about the data set?</a:t>
            </a:r>
          </a:p>
          <a:p>
            <a:pPr marL="0" indent="0" algn="ctr">
              <a:buNone/>
            </a:pPr>
            <a:r>
              <a:rPr lang="en-US" b="1" dirty="0"/>
              <a:t>Ages out of 100:</a:t>
            </a:r>
            <a:r>
              <a:rPr lang="en-US" dirty="0"/>
              <a:t> 13, 17, 17, 48, 59, 67, 77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Bar charts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Used to show differences between categories or groups</a:t>
            </a:r>
          </a:p>
          <a:p>
            <a:r>
              <a:rPr lang="en-US" dirty="0"/>
              <a:t>Visual and easy to interpret</a:t>
            </a:r>
          </a:p>
          <a:p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Axes:</a:t>
            </a:r>
            <a:r>
              <a:rPr lang="en-US" dirty="0"/>
              <a:t> Horizontal (x-axis) = categories, Vertical (y-axis) = numbers/units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Labels:</a:t>
            </a:r>
            <a:r>
              <a:rPr lang="en-US" dirty="0"/>
              <a:t> Clear titles for axes and chart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Units:</a:t>
            </a:r>
            <a:r>
              <a:rPr lang="en-US" dirty="0"/>
              <a:t> Include units on y-axis (e.g., number of participants, scores)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Bars:</a:t>
            </a:r>
            <a:r>
              <a:rPr lang="en-US" dirty="0"/>
              <a:t> Evenly spaced, equal width, do NOT touch each other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41D8420-5881-231D-5D17-FC85E283A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6239145"/>
              </p:ext>
            </p:extLst>
          </p:nvPr>
        </p:nvGraphicFramePr>
        <p:xfrm>
          <a:off x="774000" y="3520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3B5E5-3E4E-3455-27CF-BC618D337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5406B-E28E-4349-F1C0-12337D753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Bar charts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FB686-ECF8-3E2F-DD4A-F01380D6870F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Number of hours teenagers slept on school nights, grouped by sleep category: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Less than 6 hours: 5 teenagers</a:t>
            </a:r>
          </a:p>
          <a:p>
            <a:r>
              <a:rPr lang="en-US" sz="2800" dirty="0"/>
              <a:t>6 to 7 hours: 10 teenagers</a:t>
            </a:r>
          </a:p>
          <a:p>
            <a:r>
              <a:rPr lang="en-US" sz="2800" dirty="0"/>
              <a:t>More than 7 hours: 7 teenagers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D0CB51-FEE1-F335-784B-0ECB64ED5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1" y="1836000"/>
            <a:ext cx="5760000" cy="43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2800" b="1" dirty="0"/>
              <a:t>Paired Task: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Draw a bar chart using the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Label the axes correctly, including units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Title the chart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43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A9870-42D5-C673-23D3-C83E85B45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5C6C08-1902-59CF-EB6F-8EF28B0BD3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760362"/>
              </p:ext>
            </p:extLst>
          </p:nvPr>
        </p:nvGraphicFramePr>
        <p:xfrm>
          <a:off x="512064" y="969264"/>
          <a:ext cx="10826496" cy="517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7952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5488" y="1298448"/>
            <a:ext cx="10735056" cy="5742432"/>
          </a:xfrm>
        </p:spPr>
        <p:txBody>
          <a:bodyPr>
            <a:normAutofit/>
          </a:bodyPr>
          <a:lstStyle/>
          <a:p>
            <a:r>
              <a:rPr lang="en-GB" b="1" dirty="0"/>
              <a:t>Check your understanding</a:t>
            </a:r>
          </a:p>
          <a:p>
            <a:endParaRPr lang="en-GB" dirty="0"/>
          </a:p>
          <a:p>
            <a:pPr algn="l"/>
            <a:r>
              <a:rPr lang="en-GB" dirty="0"/>
              <a:t>1. Write down </a:t>
            </a:r>
            <a:r>
              <a:rPr lang="en-GB" b="1" dirty="0"/>
              <a:t>three</a:t>
            </a:r>
            <a:r>
              <a:rPr lang="en-GB" dirty="0"/>
              <a:t> things you will remember when drawing bar charts.</a:t>
            </a:r>
          </a:p>
          <a:p>
            <a:pPr algn="l"/>
            <a:r>
              <a:rPr lang="en-GB" dirty="0"/>
              <a:t>2. Compare your answers with the person sat next to you.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7VPTP7ZE6X33-2020743336-618</_dlc_DocId>
    <_dlc_DocIdUrl xmlns="9ad1216b-cdc1-40e2-a0c2-94597fd44697">
      <Url>https://cambridgeorg.sharepoint.com/sites/cie/education/pd/Curriculum_Support/_layouts/15/DocIdRedir.aspx?ID=7VPTP7ZE6X33-2020743336-618</Url>
      <Description>7VPTP7ZE6X33-2020743336-618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9ad1216b-cdc1-40e2-a0c2-94597fd446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A11D73E-558B-420B-B378-0A6884D9B1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425</TotalTime>
  <Words>395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Starter activity</vt:lpstr>
      <vt:lpstr>Key terms</vt:lpstr>
      <vt:lpstr>PowerPoint Presentation</vt:lpstr>
      <vt:lpstr>PowerPoint Presentation</vt:lpstr>
      <vt:lpstr>Bar charts</vt:lpstr>
      <vt:lpstr>Bar charts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17</cp:revision>
  <dcterms:created xsi:type="dcterms:W3CDTF">2023-10-09T12:44:25Z</dcterms:created>
  <dcterms:modified xsi:type="dcterms:W3CDTF">2026-04-08T10:50:58Z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4e65285f-7591-4ecb-b1ed-b385334715d7</vt:lpwstr>
  </property>
</Properties>
</file>