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96" r:id="rId2"/>
    <p:sldId id="301" r:id="rId3"/>
    <p:sldId id="298" r:id="rId4"/>
    <p:sldId id="302" r:id="rId5"/>
    <p:sldId id="303" r:id="rId6"/>
    <p:sldId id="304" r:id="rId7"/>
    <p:sldId id="305" r:id="rId8"/>
    <p:sldId id="306" r:id="rId9"/>
    <p:sldId id="307" r:id="rId10"/>
    <p:sldId id="308" r:id="rId11"/>
    <p:sldId id="300" r:id="rId12"/>
  </p:sldIdLst>
  <p:sldSz cx="12192000" cy="6858000"/>
  <p:notesSz cx="6888163" cy="100187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1951"/>
    <a:srgbClr val="0033CC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176" autoAdjust="0"/>
    <p:restoredTop sz="74397" autoAdjust="0"/>
  </p:normalViewPr>
  <p:slideViewPr>
    <p:cSldViewPr snapToGrid="0">
      <p:cViewPr varScale="1">
        <p:scale>
          <a:sx n="86" d="100"/>
          <a:sy n="86" d="100"/>
        </p:scale>
        <p:origin x="1002" y="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F6DA5C-4951-490A-806D-C6E233A1CCC4}" type="datetimeFigureOut">
              <a:rPr lang="en-GB" smtClean="0"/>
              <a:t>22/02/2019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821238"/>
            <a:ext cx="5510213" cy="39449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591581-0ADF-470F-AAC7-05EDE80DB3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0633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91581-0ADF-470F-AAC7-05EDE80DB34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92778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91581-0ADF-470F-AAC7-05EDE80DB34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41155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91581-0ADF-470F-AAC7-05EDE80DB34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72897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dirty="0" smtClean="0"/>
              <a:t>Play video from Resource Plus</a:t>
            </a:r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91581-0ADF-470F-AAC7-05EDE80DB34F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34176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91581-0ADF-470F-AAC7-05EDE80DB34F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95890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91581-0ADF-470F-AAC7-05EDE80DB34F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63743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Play video from Resource Plus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91581-0ADF-470F-AAC7-05EDE80DB34F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2000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39" y="451912"/>
            <a:ext cx="4046220" cy="650471"/>
          </a:xfrm>
          <a:prstGeom prst="rect">
            <a:avLst/>
          </a:prstGeom>
        </p:spPr>
      </p:pic>
      <p:pic>
        <p:nvPicPr>
          <p:cNvPr id="13" name="Picture 12"/>
          <p:cNvPicPr/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1511" y="6168533"/>
            <a:ext cx="1292225" cy="44958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836964" y="3117570"/>
            <a:ext cx="3913001" cy="27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230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900000"/>
          </a:xfrm>
          <a:prstGeom prst="rect">
            <a:avLst/>
          </a:prstGeom>
          <a:solidFill>
            <a:srgbClr val="E21951"/>
          </a:solidFill>
          <a:ln>
            <a:solidFill>
              <a:srgbClr val="EA5B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3538"/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11C3206-257D-4762-B461-A249DF0C7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788" y="173140"/>
            <a:ext cx="11524932" cy="55372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800" b="1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331788" y="1270000"/>
            <a:ext cx="11525250" cy="53244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998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7876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.cambridgeinternational.org/classroom/course/view.php?id=3503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.cambridgeinternational.org/classroom/course/view.php?id=3503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idx="4294967295"/>
          </p:nvPr>
        </p:nvSpPr>
        <p:spPr>
          <a:xfrm>
            <a:off x="1053296" y="1733703"/>
            <a:ext cx="10803424" cy="1958619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ts val="3500"/>
              </a:lnSpc>
            </a:pPr>
            <a:r>
              <a:rPr lang="en-GB" sz="2800" b="1" dirty="0" smtClean="0"/>
              <a:t>Lesson slides</a:t>
            </a:r>
            <a:br>
              <a:rPr lang="en-GB" sz="2800" b="1" dirty="0" smtClean="0"/>
            </a:br>
            <a:r>
              <a:rPr lang="en-GB" sz="2600" dirty="0" smtClean="0"/>
              <a:t>Topic</a:t>
            </a:r>
            <a:r>
              <a:rPr lang="en-GB" sz="2600" dirty="0"/>
              <a:t>: </a:t>
            </a:r>
            <a:r>
              <a:rPr lang="en-GB" sz="2600" dirty="0" smtClean="0"/>
              <a:t>3.7 Vectors</a:t>
            </a:r>
            <a:r>
              <a:rPr lang="en-GB" sz="2600" dirty="0"/>
              <a:t/>
            </a:r>
            <a:br>
              <a:rPr lang="en-GB" sz="2600" dirty="0"/>
            </a:br>
            <a:r>
              <a:rPr lang="en-GB" sz="2600" dirty="0"/>
              <a:t>Lesson 1: Vector notation and basics </a:t>
            </a:r>
          </a:p>
        </p:txBody>
      </p:sp>
      <p:sp>
        <p:nvSpPr>
          <p:cNvPr id="9" name="Title 7"/>
          <p:cNvSpPr txBox="1">
            <a:spLocks/>
          </p:cNvSpPr>
          <p:nvPr/>
        </p:nvSpPr>
        <p:spPr>
          <a:xfrm>
            <a:off x="1053296" y="6261336"/>
            <a:ext cx="1005068" cy="26678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1400" b="1" dirty="0"/>
              <a:t>Version </a:t>
            </a:r>
            <a:r>
              <a:rPr lang="en-GB" sz="1400" b="1" dirty="0" smtClean="0"/>
              <a:t>1</a:t>
            </a:r>
            <a:endParaRPr lang="en-GB" sz="1400" b="1" dirty="0"/>
          </a:p>
        </p:txBody>
      </p:sp>
    </p:spTree>
    <p:extLst>
      <p:ext uri="{BB962C8B-B14F-4D97-AF65-F5344CB8AC3E}">
        <p14:creationId xmlns:p14="http://schemas.microsoft.com/office/powerpoint/2010/main" val="418380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Vector paths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2FB2142-A282-894D-964A-8481677E8AD6}"/>
              </a:ext>
            </a:extLst>
          </p:cNvPr>
          <p:cNvPicPr/>
          <p:nvPr/>
        </p:nvPicPr>
        <p:blipFill rotWithShape="1">
          <a:blip r:embed="rId3"/>
          <a:srcRect l="-527" t="5599" r="527" b="6302"/>
          <a:stretch/>
        </p:blipFill>
        <p:spPr>
          <a:xfrm>
            <a:off x="5084321" y="960979"/>
            <a:ext cx="6770277" cy="581896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31788" y="1285282"/>
                <a:ext cx="6096000" cy="359399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Label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and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𝑂𝐴</m:t>
                        </m:r>
                      </m:e>
                    </m:acc>
                  </m:oMath>
                </a14:m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endParaRPr lang="en-US" sz="20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What 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is the vector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endParaRPr lang="en-US" sz="20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𝐴𝐸</m:t>
                          </m:r>
                        </m:e>
                      </m:acc>
                    </m:oMath>
                  </m:oMathPara>
                </a14:m>
                <a:endParaRPr lang="en-US" sz="20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20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𝐷𝐵</m:t>
                          </m:r>
                        </m:e>
                      </m:acc>
                    </m:oMath>
                  </m:oMathPara>
                </a14:m>
                <a:endParaRPr lang="en-US" sz="20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20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in 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terms of the vectors a and b?</a:t>
                </a:r>
              </a:p>
              <a:p>
                <a:endParaRPr lang="en-US" sz="20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What 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do you notice about these vectors?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788" y="1285282"/>
                <a:ext cx="6096000" cy="3593997"/>
              </a:xfrm>
              <a:prstGeom prst="rect">
                <a:avLst/>
              </a:prstGeom>
              <a:blipFill>
                <a:blip r:embed="rId4"/>
                <a:stretch>
                  <a:fillRect l="-1000" b="-22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31788" y="5113398"/>
                <a:ext cx="6096000" cy="1362809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Describe as many ways to form the vector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𝑂𝐴</m:t>
                        </m:r>
                      </m:e>
                    </m:acc>
                  </m:oMath>
                </a14:m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as 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possible. </a:t>
                </a:r>
                <a:endParaRPr lang="en-US" sz="20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What 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do they all have in common?</a:t>
                </a:r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788" y="5113398"/>
                <a:ext cx="6096000" cy="1362809"/>
              </a:xfrm>
              <a:prstGeom prst="rect">
                <a:avLst/>
              </a:prstGeom>
              <a:blipFill>
                <a:blip r:embed="rId5"/>
                <a:stretch>
                  <a:fillRect l="-1000" b="-762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6338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Vector paths</a:t>
            </a:r>
          </a:p>
        </p:txBody>
      </p:sp>
      <p:pic>
        <p:nvPicPr>
          <p:cNvPr id="3" name="Picture 2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2933" y="1315158"/>
            <a:ext cx="6382641" cy="4829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487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a vector?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sz="4800" dirty="0">
                <a:solidFill>
                  <a:srgbClr val="E21951"/>
                </a:solidFill>
              </a:rPr>
              <a:t>A vector…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/>
              <a:t>i</a:t>
            </a:r>
            <a:r>
              <a:rPr lang="en-US" dirty="0" smtClean="0"/>
              <a:t>s used </a:t>
            </a:r>
            <a:r>
              <a:rPr lang="en-US" dirty="0"/>
              <a:t>to describe movement between two </a:t>
            </a:r>
            <a:r>
              <a:rPr lang="en-US" dirty="0" smtClean="0"/>
              <a:t>points</a:t>
            </a:r>
          </a:p>
          <a:p>
            <a:pPr marL="0" indent="0" algn="ctr">
              <a:buNone/>
            </a:pPr>
            <a:r>
              <a:rPr lang="en-US" dirty="0"/>
              <a:t>i</a:t>
            </a:r>
            <a:r>
              <a:rPr lang="en-US" dirty="0" smtClean="0"/>
              <a:t>s used </a:t>
            </a:r>
            <a:r>
              <a:rPr lang="en-US" dirty="0"/>
              <a:t>to describe a transformation of a shape or </a:t>
            </a:r>
            <a:r>
              <a:rPr lang="en-US" dirty="0" smtClean="0"/>
              <a:t>curve</a:t>
            </a:r>
          </a:p>
          <a:p>
            <a:pPr marL="0" indent="0" algn="ctr">
              <a:buNone/>
            </a:pPr>
            <a:r>
              <a:rPr lang="en-US" dirty="0" smtClean="0"/>
              <a:t>has </a:t>
            </a:r>
            <a:r>
              <a:rPr lang="en-US" dirty="0"/>
              <a:t>a </a:t>
            </a:r>
            <a:r>
              <a:rPr lang="en-US" dirty="0" smtClean="0"/>
              <a:t>magnitude</a:t>
            </a:r>
          </a:p>
          <a:p>
            <a:pPr marL="0" indent="0" algn="ctr">
              <a:buNone/>
            </a:pPr>
            <a:r>
              <a:rPr lang="en-US" dirty="0" smtClean="0"/>
              <a:t>has </a:t>
            </a:r>
            <a:r>
              <a:rPr lang="en-US" dirty="0"/>
              <a:t>a </a:t>
            </a:r>
            <a:r>
              <a:rPr lang="en-US" dirty="0" smtClean="0"/>
              <a:t>direction</a:t>
            </a: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4800" dirty="0">
                <a:solidFill>
                  <a:srgbClr val="E21951"/>
                </a:solidFill>
              </a:rPr>
              <a:t>i</a:t>
            </a:r>
            <a:r>
              <a:rPr lang="en-US" sz="4800" dirty="0" smtClean="0">
                <a:solidFill>
                  <a:srgbClr val="E21951"/>
                </a:solidFill>
              </a:rPr>
              <a:t>s a </a:t>
            </a:r>
            <a:r>
              <a:rPr lang="en-US" sz="4800" dirty="0">
                <a:solidFill>
                  <a:srgbClr val="E21951"/>
                </a:solidFill>
              </a:rPr>
              <a:t>quantity that has a magnitude and a direction</a:t>
            </a:r>
            <a:endParaRPr lang="en-GB" sz="4800" dirty="0">
              <a:solidFill>
                <a:srgbClr val="E2195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345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496CEFF-C674-0C45-867A-4282F8FEF38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757639" y="1163638"/>
            <a:ext cx="5226207" cy="45584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Matching different notations for vectors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B59620-3F2D-AE42-8367-406118FC8B8D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331788" y="1163639"/>
            <a:ext cx="5143872" cy="448661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66D4CE6-7A0B-6548-98E9-9CCE0645417C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2269125" y="5722071"/>
            <a:ext cx="7650257" cy="1135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792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Matching different notations for vectors</a:t>
            </a:r>
          </a:p>
        </p:txBody>
      </p:sp>
      <p:pic>
        <p:nvPicPr>
          <p:cNvPr id="3" name="Picture 2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0065" y="1436308"/>
            <a:ext cx="6468378" cy="4877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63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Representing a vector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3600" dirty="0"/>
                  <a:t>A vector is a quantity that has a magnitude and a direction. We can represent a vector in several </a:t>
                </a:r>
                <a:r>
                  <a:rPr lang="en-GB" sz="3600" dirty="0" smtClean="0"/>
                  <a:t>ways:</a:t>
                </a:r>
              </a:p>
              <a:p>
                <a:pPr>
                  <a:buClr>
                    <a:srgbClr val="E21951"/>
                  </a:buClr>
                </a:pPr>
                <a:r>
                  <a:rPr lang="en-GB" sz="3600" dirty="0" smtClean="0"/>
                  <a:t>as </a:t>
                </a:r>
                <a:r>
                  <a:rPr lang="en-GB" sz="3600" dirty="0"/>
                  <a:t>a movement in the </a:t>
                </a:r>
                <a:r>
                  <a:rPr lang="en-GB" sz="3600" i="1" dirty="0"/>
                  <a:t>x</a:t>
                </a:r>
                <a:r>
                  <a:rPr lang="en-GB" sz="3600" dirty="0"/>
                  <a:t> and </a:t>
                </a:r>
                <a:r>
                  <a:rPr lang="en-GB" sz="3600" i="1" dirty="0"/>
                  <a:t>y</a:t>
                </a:r>
                <a:r>
                  <a:rPr lang="en-GB" sz="3600" dirty="0"/>
                  <a:t> directions e.g. a column vector</a:t>
                </a:r>
              </a:p>
              <a:p>
                <a:pPr>
                  <a:buClr>
                    <a:srgbClr val="E21951"/>
                  </a:buClr>
                </a:pPr>
                <a:r>
                  <a:rPr lang="en-GB" sz="3600" dirty="0"/>
                  <a:t>as an arrow (a directed line segment)</a:t>
                </a:r>
              </a:p>
              <a:p>
                <a:pPr>
                  <a:buClr>
                    <a:srgbClr val="E21951"/>
                  </a:buClr>
                </a:pPr>
                <a:r>
                  <a:rPr lang="en-GB" sz="3600" dirty="0" smtClean="0"/>
                  <a:t>as </a:t>
                </a:r>
                <a:r>
                  <a:rPr lang="en-GB" sz="3600" dirty="0"/>
                  <a:t>a movement between two identified points e.g.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3600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GB" sz="3600" dirty="0"/>
                  <a:t> is the vector that describes the movement from A to B.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86" t="-2746" r="-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7960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66D4CE6-7A0B-6548-98E9-9CCE0645417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269125" y="5945095"/>
            <a:ext cx="7650257" cy="11359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496CEFF-C674-0C45-867A-4282F8FEF381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6757639" y="1531629"/>
            <a:ext cx="5226207" cy="45584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Worksheet A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B59620-3F2D-AE42-8367-406118FC8B8D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331788" y="1531630"/>
            <a:ext cx="5143872" cy="448661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31788" y="870908"/>
            <a:ext cx="1152493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Match up the column vector with an arrow from the grid. Then determine which vectors describe the movement between the points A to H in the coordinate axis grid.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3886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Worksheet A: matching vectors</a:t>
            </a:r>
            <a:endParaRPr lang="en-GB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2746525" y="1003851"/>
            <a:ext cx="6695458" cy="5854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89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Worksheet A: Movement between points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31788" y="726860"/>
                <a:ext cx="11524932" cy="5510547"/>
              </a:xfrm>
              <a:prstGeom prst="rect">
                <a:avLst/>
              </a:prstGeom>
            </p:spPr>
            <p:txBody>
              <a:bodyPr wrap="square" numCol="2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GB" sz="3200" b="1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 </a:t>
                </a:r>
                <a:endParaRPr lang="en-GB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en-GB" sz="32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1)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GB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𝑂𝐴</m:t>
                        </m:r>
                      </m:e>
                    </m:acc>
                    <m:r>
                      <a:rPr lang="en-GB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GB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3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sz="32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−9</m:t>
                              </m:r>
                            </m:e>
                          </m:mr>
                          <m:mr>
                            <m:e>
                              <m:r>
                                <a:rPr lang="en-GB" sz="32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32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= </a:t>
                </a:r>
                <a:r>
                  <a:rPr lang="en-GB" sz="3200" b="1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c </a:t>
                </a:r>
                <a:r>
                  <a:rPr lang="en-GB" sz="32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+ </a:t>
                </a:r>
                <a:r>
                  <a:rPr lang="en-GB" sz="3200" b="1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e</a:t>
                </a:r>
                <a:endParaRPr lang="en-GB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en-GB" sz="32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 </a:t>
                </a:r>
                <a:endParaRPr lang="en-GB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en-GB" sz="32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 </a:t>
                </a:r>
                <a:endParaRPr lang="en-GB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en-GB" sz="32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2)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GB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𝑂𝐸</m:t>
                        </m:r>
                      </m:e>
                    </m:acc>
                    <m:r>
                      <a:rPr lang="en-GB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GB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3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sz="32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10</m:t>
                              </m:r>
                            </m:e>
                          </m:mr>
                          <m:mr>
                            <m:e>
                              <m:r>
                                <a:rPr lang="en-GB" sz="32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32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= </a:t>
                </a:r>
                <a:r>
                  <a:rPr lang="en-GB" sz="3200" b="1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a</a:t>
                </a:r>
                <a:r>
                  <a:rPr lang="en-GB" sz="32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+ </a:t>
                </a:r>
                <a:r>
                  <a:rPr lang="en-GB" sz="3200" b="1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b</a:t>
                </a:r>
                <a:endParaRPr lang="en-GB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en-GB" sz="32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 </a:t>
                </a:r>
                <a:endParaRPr lang="en-GB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en-GB" sz="32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 </a:t>
                </a:r>
                <a:endParaRPr lang="en-GB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en-GB" sz="32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3)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GB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𝑂𝐶</m:t>
                        </m:r>
                      </m:e>
                    </m:acc>
                    <m:r>
                      <a:rPr lang="en-GB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GB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3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sz="32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GB" sz="32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−10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32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= </a:t>
                </a:r>
                <a:r>
                  <a:rPr lang="en-GB" sz="3200" b="1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d</a:t>
                </a:r>
                <a:r>
                  <a:rPr lang="en-GB" sz="32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+ </a:t>
                </a:r>
                <a:r>
                  <a:rPr lang="en-GB" sz="3200" b="1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h</a:t>
                </a:r>
                <a:endParaRPr lang="en-GB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en-GB" sz="32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 </a:t>
                </a:r>
                <a:endParaRPr lang="en-GB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en-GB" sz="32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 </a:t>
                </a:r>
                <a:endParaRPr lang="en-GB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en-GB" sz="32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4)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GB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𝐴𝐸</m:t>
                        </m:r>
                      </m:e>
                    </m:acc>
                    <m:r>
                      <a:rPr lang="en-GB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GB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3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sz="32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19</m:t>
                              </m:r>
                            </m:e>
                          </m:mr>
                          <m:mr>
                            <m:e>
                              <m:r>
                                <a:rPr lang="en-GB" sz="32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32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= </a:t>
                </a:r>
                <a:r>
                  <a:rPr lang="en-GB" sz="3200" b="1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a</a:t>
                </a:r>
                <a:r>
                  <a:rPr lang="en-GB" sz="32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+ </a:t>
                </a:r>
                <a:r>
                  <a:rPr lang="en-GB" sz="3200" b="1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b</a:t>
                </a:r>
                <a:r>
                  <a:rPr lang="en-GB" sz="32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GB" sz="3200" dirty="0" smtClean="0">
                    <a:latin typeface="Arial" panose="020B0604020202020204" pitchFamily="34" charset="0"/>
                    <a:ea typeface="Times New Roman" panose="02020603050405020304" pitchFamily="18" charset="0"/>
                  </a:rPr>
                  <a:t>- </a:t>
                </a:r>
                <a:r>
                  <a:rPr lang="en-GB" sz="3200" b="1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e</a:t>
                </a:r>
                <a:r>
                  <a:rPr lang="en-GB" sz="32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- </a:t>
                </a:r>
                <a:r>
                  <a:rPr lang="en-GB" sz="3200" b="1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c</a:t>
                </a:r>
                <a:endParaRPr lang="en-GB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en-GB" sz="32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 </a:t>
                </a:r>
                <a:endParaRPr lang="en-GB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en-GB" sz="32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 </a:t>
                </a:r>
                <a:endParaRPr lang="en-GB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en-GB" sz="32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5)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GB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𝐶𝐴</m:t>
                        </m:r>
                      </m:e>
                    </m:acc>
                    <m:r>
                      <a:rPr lang="en-GB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GB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3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sz="32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−11</m:t>
                              </m:r>
                            </m:e>
                          </m:mr>
                          <m:mr>
                            <m:e>
                              <m:r>
                                <a:rPr lang="en-GB" sz="32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10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32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= </a:t>
                </a:r>
                <a:r>
                  <a:rPr lang="en-GB" sz="3200" b="1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c</a:t>
                </a:r>
                <a:r>
                  <a:rPr lang="en-GB" sz="32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+ </a:t>
                </a:r>
                <a:r>
                  <a:rPr lang="en-GB" sz="3200" b="1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e</a:t>
                </a:r>
                <a:r>
                  <a:rPr lang="en-GB" sz="32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GB" sz="3200" dirty="0" smtClean="0">
                    <a:latin typeface="Arial" panose="020B0604020202020204" pitchFamily="34" charset="0"/>
                    <a:ea typeface="Times New Roman" panose="02020603050405020304" pitchFamily="18" charset="0"/>
                  </a:rPr>
                  <a:t>- </a:t>
                </a:r>
                <a:r>
                  <a:rPr lang="en-GB" sz="3200" b="1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h</a:t>
                </a:r>
                <a:r>
                  <a:rPr lang="en-GB" sz="32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- </a:t>
                </a:r>
                <a:r>
                  <a:rPr lang="en-GB" sz="3200" b="1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d</a:t>
                </a:r>
                <a:endParaRPr lang="en-GB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en-GB" sz="32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 </a:t>
                </a:r>
                <a:endParaRPr lang="en-GB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en-GB" sz="32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 </a:t>
                </a:r>
                <a:endParaRPr lang="en-GB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en-GB" sz="32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6)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GB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𝐸𝐶</m:t>
                        </m:r>
                      </m:e>
                    </m:acc>
                    <m:r>
                      <a:rPr lang="en-GB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GB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3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sz="32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−8</m:t>
                              </m:r>
                            </m:e>
                          </m:mr>
                          <m:mr>
                            <m:e>
                              <m:r>
                                <a:rPr lang="en-GB" sz="32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−13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32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= </a:t>
                </a:r>
                <a:r>
                  <a:rPr lang="en-GB" sz="3200" b="1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h </a:t>
                </a:r>
                <a:r>
                  <a:rPr lang="en-GB" sz="32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+ </a:t>
                </a:r>
                <a:r>
                  <a:rPr lang="en-GB" sz="3200" b="1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d</a:t>
                </a:r>
                <a:r>
                  <a:rPr lang="en-GB" sz="32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GB" sz="3200" dirty="0" smtClean="0">
                    <a:latin typeface="Arial" panose="020B0604020202020204" pitchFamily="34" charset="0"/>
                    <a:ea typeface="Times New Roman" panose="02020603050405020304" pitchFamily="18" charset="0"/>
                  </a:rPr>
                  <a:t>- </a:t>
                </a:r>
                <a:r>
                  <a:rPr lang="en-GB" sz="3200" b="1" dirty="0" smtClean="0">
                    <a:latin typeface="Arial" panose="020B0604020202020204" pitchFamily="34" charset="0"/>
                    <a:ea typeface="Times New Roman" panose="02020603050405020304" pitchFamily="18" charset="0"/>
                  </a:rPr>
                  <a:t>a</a:t>
                </a:r>
                <a:r>
                  <a:rPr lang="en-GB" sz="3200" dirty="0" smtClean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GB" sz="32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- </a:t>
                </a:r>
                <a:r>
                  <a:rPr lang="en-GB" sz="3200" b="1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b</a:t>
                </a:r>
                <a:endParaRPr lang="en-GB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788" y="726860"/>
                <a:ext cx="11524932" cy="5510547"/>
              </a:xfrm>
              <a:prstGeom prst="rect">
                <a:avLst/>
              </a:prstGeom>
              <a:blipFill>
                <a:blip r:embed="rId2"/>
                <a:stretch>
                  <a:fillRect l="-13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116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i, j and k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31788" y="2878048"/>
                <a:ext cx="11524932" cy="12317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2800" b="1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i </a:t>
                </a:r>
                <a:r>
                  <a:rPr lang="en-GB" sz="2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800" i="1"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2800" i="1">
                                <a:effectLst/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sz="2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GB" sz="2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GB" sz="2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2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,  </a:t>
                </a:r>
                <a:r>
                  <a:rPr lang="en-GB" sz="2800" b="1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j </a:t>
                </a:r>
                <a:r>
                  <a:rPr lang="en-GB" sz="2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=</a:t>
                </a:r>
                <a:r>
                  <a:rPr lang="en-GB" sz="2800" b="1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GB" sz="2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800" i="1"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2800" i="1">
                                <a:effectLst/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sz="2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GB" sz="2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GB" sz="2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r>
                      <a:rPr lang="en-GB" sz="2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GB" sz="2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and </a:t>
                </a:r>
                <a:r>
                  <a:rPr lang="en-GB" sz="2800" b="1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k </a:t>
                </a:r>
                <a:r>
                  <a:rPr lang="en-GB" sz="2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=</a:t>
                </a:r>
                <a:r>
                  <a:rPr lang="en-GB" sz="2800" b="1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800" i="1"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2800" i="1">
                                <a:effectLst/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sz="2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GB" sz="2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GB" sz="2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2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is how we write them as column vectors.</a:t>
                </a:r>
                <a:endParaRPr lang="en-GB" sz="28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788" y="2878048"/>
                <a:ext cx="11524932" cy="1231747"/>
              </a:xfrm>
              <a:prstGeom prst="rect">
                <a:avLst/>
              </a:prstGeom>
              <a:blipFill>
                <a:blip r:embed="rId2"/>
                <a:stretch>
                  <a:fillRect l="-106" r="-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829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1502</TotalTime>
  <Words>195</Words>
  <Application>Microsoft Office PowerPoint</Application>
  <PresentationFormat>Widescreen</PresentationFormat>
  <Paragraphs>66</Paragraphs>
  <Slides>11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Cambria Math</vt:lpstr>
      <vt:lpstr>Times New Roman</vt:lpstr>
      <vt:lpstr>Office Theme</vt:lpstr>
      <vt:lpstr>Lesson slides Topic: 3.7 Vectors Lesson 1: Vector notation and basics </vt:lpstr>
      <vt:lpstr>What is a vector?</vt:lpstr>
      <vt:lpstr>Matching different notations for vectors</vt:lpstr>
      <vt:lpstr>Matching different notations for vectors</vt:lpstr>
      <vt:lpstr>Representing a vector</vt:lpstr>
      <vt:lpstr>Worksheet A</vt:lpstr>
      <vt:lpstr>Worksheet A: matching vectors</vt:lpstr>
      <vt:lpstr>Worksheet A: Movement between points</vt:lpstr>
      <vt:lpstr>i, j and k</vt:lpstr>
      <vt:lpstr>Vector paths</vt:lpstr>
      <vt:lpstr>Vector paths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went wrong?</dc:title>
  <dc:creator>Lois Lindemann</dc:creator>
  <cp:lastModifiedBy>David Harrison</cp:lastModifiedBy>
  <cp:revision>109</cp:revision>
  <cp:lastPrinted>2018-01-14T21:28:16Z</cp:lastPrinted>
  <dcterms:created xsi:type="dcterms:W3CDTF">2018-01-14T21:11:47Z</dcterms:created>
  <dcterms:modified xsi:type="dcterms:W3CDTF">2019-02-22T11:01:28Z</dcterms:modified>
</cp:coreProperties>
</file>