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6" r:id="rId2"/>
    <p:sldId id="301" r:id="rId3"/>
    <p:sldId id="298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0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1951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76" autoAdjust="0"/>
    <p:restoredTop sz="74397" autoAdjust="0"/>
  </p:normalViewPr>
  <p:slideViewPr>
    <p:cSldViewPr snapToGrid="0">
      <p:cViewPr varScale="1">
        <p:scale>
          <a:sx n="86" d="100"/>
          <a:sy n="86" d="100"/>
        </p:scale>
        <p:origin x="100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6DA5C-4951-490A-806D-C6E233A1CCC4}" type="datetimeFigureOut">
              <a:rPr lang="en-GB" smtClean="0"/>
              <a:t>22/02/2019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91581-0ADF-470F-AAC7-05EDE80DB3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0633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277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15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89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 smtClean="0"/>
              <a:t>Play video from Resource Plus</a:t>
            </a: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417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5890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374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Play video from Resource Plus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91581-0ADF-470F-AAC7-05EDE80DB34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00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pic>
        <p:nvPicPr>
          <p:cNvPr id="13" name="Picture 12"/>
          <p:cNvPicPr/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36964" y="3117570"/>
            <a:ext cx="3913001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900000"/>
          </a:xfrm>
          <a:prstGeom prst="rect">
            <a:avLst/>
          </a:prstGeom>
          <a:solidFill>
            <a:srgbClr val="E21951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88" y="173140"/>
            <a:ext cx="11524932" cy="55372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31788" y="1270000"/>
            <a:ext cx="11525250" cy="5324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cambridgeinternational.org/classroom/course/view.php?id=3503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.cambridgeinternational.org/classroom/course/view.php?id=350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1053296" y="1733703"/>
            <a:ext cx="10803424" cy="195861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en-GB" sz="2800" b="1" dirty="0" smtClean="0"/>
              <a:t>Lesson slides</a:t>
            </a:r>
            <a:br>
              <a:rPr lang="en-GB" sz="2800" b="1" dirty="0" smtClean="0"/>
            </a:br>
            <a:r>
              <a:rPr lang="en-GB" sz="2600" dirty="0" smtClean="0"/>
              <a:t>Topic</a:t>
            </a:r>
            <a:r>
              <a:rPr lang="en-GB" sz="2600" dirty="0"/>
              <a:t>: </a:t>
            </a:r>
            <a:r>
              <a:rPr lang="en-GB" sz="2600" dirty="0" smtClean="0"/>
              <a:t>3.7 Vectors</a:t>
            </a:r>
            <a:r>
              <a:rPr lang="en-GB" sz="2600" dirty="0"/>
              <a:t/>
            </a:r>
            <a:br>
              <a:rPr lang="en-GB" sz="2600" dirty="0"/>
            </a:br>
            <a:r>
              <a:rPr lang="en-GB" sz="2600" dirty="0"/>
              <a:t>Lesson 1: Vector notation and basics </a:t>
            </a:r>
          </a:p>
        </p:txBody>
      </p:sp>
      <p:sp>
        <p:nvSpPr>
          <p:cNvPr id="9" name="Title 7"/>
          <p:cNvSpPr txBox="1">
            <a:spLocks/>
          </p:cNvSpPr>
          <p:nvPr/>
        </p:nvSpPr>
        <p:spPr>
          <a:xfrm>
            <a:off x="1053296" y="6261336"/>
            <a:ext cx="1005068" cy="26678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1400" b="1" dirty="0"/>
              <a:t>Version </a:t>
            </a:r>
            <a:r>
              <a:rPr lang="en-GB" sz="1400" b="1" dirty="0" smtClean="0"/>
              <a:t>1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 paths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FB2142-A282-894D-964A-8481677E8AD6}"/>
              </a:ext>
            </a:extLst>
          </p:cNvPr>
          <p:cNvPicPr/>
          <p:nvPr/>
        </p:nvPicPr>
        <p:blipFill rotWithShape="1">
          <a:blip r:embed="rId3"/>
          <a:srcRect l="-527" t="5599" r="527" b="6302"/>
          <a:stretch/>
        </p:blipFill>
        <p:spPr>
          <a:xfrm>
            <a:off x="5084321" y="960979"/>
            <a:ext cx="6770277" cy="58189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31788" y="1285282"/>
                <a:ext cx="6096000" cy="3593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Label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is the vector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𝐴𝐸</m:t>
                          </m:r>
                        </m:e>
                      </m:acc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</m:acc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terms of the vectors a and b?</a:t>
                </a: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do you notice about these vectors?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1285282"/>
                <a:ext cx="6096000" cy="3593997"/>
              </a:xfrm>
              <a:prstGeom prst="rect">
                <a:avLst/>
              </a:prstGeom>
              <a:blipFill>
                <a:blip r:embed="rId4"/>
                <a:stretch>
                  <a:fillRect l="-1000" b="-2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1788" y="5113398"/>
                <a:ext cx="6096000" cy="136280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Describe as many ways to form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as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possible.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What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do they all have in common?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5113398"/>
                <a:ext cx="6096000" cy="1362809"/>
              </a:xfrm>
              <a:prstGeom prst="rect">
                <a:avLst/>
              </a:prstGeom>
              <a:blipFill>
                <a:blip r:embed="rId5"/>
                <a:stretch>
                  <a:fillRect l="-1000" b="-76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633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Vector paths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2933" y="1315158"/>
            <a:ext cx="6382641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48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vector?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800" dirty="0">
                <a:solidFill>
                  <a:srgbClr val="E21951"/>
                </a:solidFill>
              </a:rPr>
              <a:t>A vector…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i</a:t>
            </a:r>
            <a:r>
              <a:rPr lang="en-US" dirty="0" smtClean="0"/>
              <a:t>s used </a:t>
            </a:r>
            <a:r>
              <a:rPr lang="en-US" dirty="0"/>
              <a:t>to describe movement between two </a:t>
            </a:r>
            <a:r>
              <a:rPr lang="en-US" dirty="0" smtClean="0"/>
              <a:t>points</a:t>
            </a:r>
          </a:p>
          <a:p>
            <a:pPr marL="0" indent="0" algn="ctr">
              <a:buNone/>
            </a:pPr>
            <a:r>
              <a:rPr lang="en-US" dirty="0"/>
              <a:t>i</a:t>
            </a:r>
            <a:r>
              <a:rPr lang="en-US" dirty="0" smtClean="0"/>
              <a:t>s used </a:t>
            </a:r>
            <a:r>
              <a:rPr lang="en-US" dirty="0"/>
              <a:t>to describe a transformation of a shape or </a:t>
            </a:r>
            <a:r>
              <a:rPr lang="en-US" dirty="0" smtClean="0"/>
              <a:t>curve</a:t>
            </a:r>
          </a:p>
          <a:p>
            <a:pPr marL="0" indent="0" algn="ctr">
              <a:buNone/>
            </a:pPr>
            <a:r>
              <a:rPr lang="en-US" dirty="0" smtClean="0"/>
              <a:t>has </a:t>
            </a:r>
            <a:r>
              <a:rPr lang="en-US" dirty="0"/>
              <a:t>a </a:t>
            </a:r>
            <a:r>
              <a:rPr lang="en-US" dirty="0" smtClean="0"/>
              <a:t>magnitude</a:t>
            </a:r>
          </a:p>
          <a:p>
            <a:pPr marL="0" indent="0" algn="ctr">
              <a:buNone/>
            </a:pPr>
            <a:r>
              <a:rPr lang="en-US" dirty="0" smtClean="0"/>
              <a:t>has </a:t>
            </a:r>
            <a:r>
              <a:rPr lang="en-US" dirty="0"/>
              <a:t>a </a:t>
            </a:r>
            <a:r>
              <a:rPr lang="en-US" dirty="0" smtClean="0"/>
              <a:t>direction</a:t>
            </a: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4800" dirty="0">
                <a:solidFill>
                  <a:srgbClr val="E21951"/>
                </a:solidFill>
              </a:rPr>
              <a:t>i</a:t>
            </a:r>
            <a:r>
              <a:rPr lang="en-US" sz="4800" dirty="0" smtClean="0">
                <a:solidFill>
                  <a:srgbClr val="E21951"/>
                </a:solidFill>
              </a:rPr>
              <a:t>s a </a:t>
            </a:r>
            <a:r>
              <a:rPr lang="en-US" sz="4800" dirty="0">
                <a:solidFill>
                  <a:srgbClr val="E21951"/>
                </a:solidFill>
              </a:rPr>
              <a:t>quantity that has a magnitude and a direction</a:t>
            </a:r>
            <a:endParaRPr lang="en-GB" sz="4800" dirty="0">
              <a:solidFill>
                <a:srgbClr val="E219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4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96CEFF-C674-0C45-867A-4282F8FEF38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757639" y="1163638"/>
            <a:ext cx="5226207" cy="4558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Matching different notations for vectors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B59620-3F2D-AE42-8367-406118FC8B8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1788" y="1163639"/>
            <a:ext cx="5143872" cy="4486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6D4CE6-7A0B-6548-98E9-9CCE0645417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269125" y="5722071"/>
            <a:ext cx="7650257" cy="113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Matching different notations for vectors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0065" y="1436308"/>
            <a:ext cx="6468378" cy="487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Representing a vector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0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3600" dirty="0"/>
                  <a:t>A vector is a quantity that has a magnitude and a direction. We can represent a vector in several </a:t>
                </a:r>
                <a:r>
                  <a:rPr lang="en-GB" sz="3600" dirty="0" smtClean="0"/>
                  <a:t>ways:</a:t>
                </a:r>
              </a:p>
              <a:p>
                <a:pPr>
                  <a:buClr>
                    <a:srgbClr val="E21951"/>
                  </a:buClr>
                </a:pPr>
                <a:r>
                  <a:rPr lang="en-GB" sz="3600" dirty="0" smtClean="0"/>
                  <a:t>as </a:t>
                </a:r>
                <a:r>
                  <a:rPr lang="en-GB" sz="3600" dirty="0"/>
                  <a:t>a movement in the </a:t>
                </a:r>
                <a:r>
                  <a:rPr lang="en-GB" sz="3600" i="1" dirty="0"/>
                  <a:t>x</a:t>
                </a:r>
                <a:r>
                  <a:rPr lang="en-GB" sz="3600" dirty="0"/>
                  <a:t> and </a:t>
                </a:r>
                <a:r>
                  <a:rPr lang="en-GB" sz="3600" i="1" dirty="0"/>
                  <a:t>y</a:t>
                </a:r>
                <a:r>
                  <a:rPr lang="en-GB" sz="3600" dirty="0"/>
                  <a:t> directions e.g. a column vector</a:t>
                </a:r>
              </a:p>
              <a:p>
                <a:pPr>
                  <a:buClr>
                    <a:srgbClr val="E21951"/>
                  </a:buClr>
                </a:pPr>
                <a:r>
                  <a:rPr lang="en-GB" sz="3600" dirty="0"/>
                  <a:t>as an arrow (a directed line segment)</a:t>
                </a:r>
              </a:p>
              <a:p>
                <a:pPr>
                  <a:buClr>
                    <a:srgbClr val="E21951"/>
                  </a:buClr>
                </a:pPr>
                <a:r>
                  <a:rPr lang="en-GB" sz="3600" dirty="0" smtClean="0"/>
                  <a:t>as </a:t>
                </a:r>
                <a:r>
                  <a:rPr lang="en-GB" sz="3600" dirty="0"/>
                  <a:t>a movement between two identified points e.g.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3600" dirty="0"/>
                  <a:t> is the vector that describes the movement from A to B.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blipFill>
                <a:blip r:embed="rId2"/>
                <a:stretch>
                  <a:fillRect l="-1586" t="-2746" r="-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96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6D4CE6-7A0B-6548-98E9-9CCE0645417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269125" y="5945095"/>
            <a:ext cx="7650257" cy="11359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96CEFF-C674-0C45-867A-4282F8FEF381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757639" y="1531629"/>
            <a:ext cx="5226207" cy="45584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A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B59620-3F2D-AE42-8367-406118FC8B8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31788" y="1531630"/>
            <a:ext cx="5143872" cy="44866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1788" y="870908"/>
            <a:ext cx="115249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Match up the column vector with an arrow from the grid. Then determine which vectors describe the movement between the points A to H in the coordinate axis grid.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88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A: matching vectors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46525" y="1003851"/>
            <a:ext cx="6695458" cy="585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Worksheet A: Movement between points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1788" y="726860"/>
                <a:ext cx="11524932" cy="5510547"/>
              </a:xfrm>
              <a:prstGeom prst="rect">
                <a:avLst/>
              </a:prstGeom>
            </p:spPr>
            <p:txBody>
              <a:bodyPr wrap="square" numCol="2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𝑂𝐴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−9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c 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e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𝑂𝐸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10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a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b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3)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𝑂𝐶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−10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d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h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𝐴𝐸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19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a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b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GB" sz="32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-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e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-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c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5)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𝐶𝐴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−11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10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c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e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GB" sz="32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-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h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-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d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 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6)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𝐸𝐶</m:t>
                        </m:r>
                      </m:e>
                    </m:acc>
                    <m:r>
                      <a:rPr lang="en-GB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32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−8</m:t>
                              </m:r>
                            </m:e>
                          </m:mr>
                          <m:m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−13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=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h 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+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d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GB" sz="32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- </a:t>
                </a:r>
                <a:r>
                  <a:rPr lang="en-GB" sz="3200" b="1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a</a:t>
                </a:r>
                <a:r>
                  <a:rPr lang="en-GB" sz="32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GB" sz="32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- </a:t>
                </a:r>
                <a:r>
                  <a:rPr lang="en-GB" sz="32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b</a:t>
                </a:r>
                <a:endParaRPr lang="en-GB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726860"/>
                <a:ext cx="11524932" cy="5510547"/>
              </a:xfrm>
              <a:prstGeom prst="rect">
                <a:avLst/>
              </a:prstGeom>
              <a:blipFill>
                <a:blip r:embed="rId2"/>
                <a:stretch>
                  <a:fillRect l="-13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16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i, j and k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31788" y="2878048"/>
                <a:ext cx="11524932" cy="12317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8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i </a:t>
                </a:r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800" i="1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,  </a:t>
                </a:r>
                <a:r>
                  <a:rPr lang="en-GB" sz="28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j </a:t>
                </a:r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=</a:t>
                </a:r>
                <a:r>
                  <a:rPr lang="en-GB" sz="28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800" i="1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and </a:t>
                </a:r>
                <a:r>
                  <a:rPr lang="en-GB" sz="28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k </a:t>
                </a:r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=</a:t>
                </a:r>
                <a:r>
                  <a:rPr lang="en-GB" sz="2800" b="1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2800" i="1">
                                <a:effectLst/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28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 is how we write them as column vectors.</a:t>
                </a:r>
                <a:endParaRPr lang="en-GB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88" y="2878048"/>
                <a:ext cx="11524932" cy="1231747"/>
              </a:xfrm>
              <a:prstGeom prst="rect">
                <a:avLst/>
              </a:prstGeom>
              <a:blipFill>
                <a:blip r:embed="rId2"/>
                <a:stretch>
                  <a:fillRect l="-106" r="-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2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1502</TotalTime>
  <Words>195</Words>
  <Application>Microsoft Office PowerPoint</Application>
  <PresentationFormat>Widescreen</PresentationFormat>
  <Paragraphs>66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Lesson slides Topic: 3.7 Vectors Lesson 1: Vector notation and basics </vt:lpstr>
      <vt:lpstr>What is a vector?</vt:lpstr>
      <vt:lpstr>Matching different notations for vectors</vt:lpstr>
      <vt:lpstr>Matching different notations for vectors</vt:lpstr>
      <vt:lpstr>Representing a vector</vt:lpstr>
      <vt:lpstr>Worksheet A</vt:lpstr>
      <vt:lpstr>Worksheet A: matching vectors</vt:lpstr>
      <vt:lpstr>Worksheet A: Movement between points</vt:lpstr>
      <vt:lpstr>i, j and k</vt:lpstr>
      <vt:lpstr>Vector paths</vt:lpstr>
      <vt:lpstr>Vector paths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David Harrison</cp:lastModifiedBy>
  <cp:revision>109</cp:revision>
  <cp:lastPrinted>2018-01-14T21:28:16Z</cp:lastPrinted>
  <dcterms:created xsi:type="dcterms:W3CDTF">2018-01-14T21:11:47Z</dcterms:created>
  <dcterms:modified xsi:type="dcterms:W3CDTF">2019-02-22T11:01:28Z</dcterms:modified>
</cp:coreProperties>
</file>