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6" r:id="rId2"/>
    <p:sldId id="301" r:id="rId3"/>
    <p:sldId id="333" r:id="rId4"/>
    <p:sldId id="305" r:id="rId5"/>
    <p:sldId id="334" r:id="rId6"/>
    <p:sldId id="306" r:id="rId7"/>
    <p:sldId id="297" r:id="rId8"/>
    <p:sldId id="310" r:id="rId9"/>
    <p:sldId id="311" r:id="rId1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Wharton" initials="SW" lastIdx="1" clrIdx="0"/>
  <p:cmAuthor id="2" name="Sepideh Modgham" initials="SM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62" autoAdjust="0"/>
    <p:restoredTop sz="82562" autoAdjust="0"/>
  </p:normalViewPr>
  <p:slideViewPr>
    <p:cSldViewPr snapToGrid="0">
      <p:cViewPr varScale="1">
        <p:scale>
          <a:sx n="90" d="100"/>
          <a:sy n="90" d="100"/>
        </p:scale>
        <p:origin x="84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A3426785-30D8-4580-83D8-F53D122ECB06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52" tIns="45226" rIns="90452" bIns="4522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4" y="4776930"/>
            <a:ext cx="5437827" cy="3908682"/>
          </a:xfrm>
          <a:prstGeom prst="rect">
            <a:avLst/>
          </a:prstGeom>
        </p:spPr>
        <p:txBody>
          <a:bodyPr vert="horz" lIns="90452" tIns="45226" rIns="90452" bIns="452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15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2B742873-E6FF-47EB-9BDB-6E0300868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190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009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F1A8F2-480E-479E-A37D-89CFE0F199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270362-6701-429E-851D-23DD2AA21A0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EB5912-73D1-43C5-A05E-6526DA18BB28}"/>
              </a:ext>
            </a:extLst>
          </p:cNvPr>
          <p:cNvSpPr txBox="1"/>
          <p:nvPr/>
        </p:nvSpPr>
        <p:spPr>
          <a:xfrm>
            <a:off x="3833577" y="8605389"/>
            <a:ext cx="2932760" cy="45457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452" tIns="45226" rIns="90452" bIns="45226" anchor="b" anchorCtr="0" compatLnSpc="1">
            <a:noAutofit/>
          </a:bodyPr>
          <a:lstStyle/>
          <a:p>
            <a:pPr algn="r" defTabSz="90452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82A4982-6546-4597-AFA2-C6F2E2107205}" type="slidenum">
              <a:pPr algn="r" defTabSz="904524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3</a:t>
            </a:fld>
            <a:endParaRPr lang="en-GB" sz="120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105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356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356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7474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112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323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Skills Pack – The circle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1: 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Circumference of a circle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IGCSE</a:t>
            </a:r>
            <a:r>
              <a:rPr lang="en-GB" sz="2600" b="1" baseline="300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</a:t>
            </a: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0.1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9AA7E-AE98-4837-AB21-6B5670A4C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277"/>
            <a:ext cx="10515600" cy="1246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What is the perimeter of a shape?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C4FEC13-4F59-4D01-B7D6-BD5F98A04012}"/>
              </a:ext>
            </a:extLst>
          </p:cNvPr>
          <p:cNvSpPr/>
          <p:nvPr/>
        </p:nvSpPr>
        <p:spPr>
          <a:xfrm>
            <a:off x="0" y="-35409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1462" y="2068447"/>
            <a:ext cx="8057829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Perimeter is the distance around the edge of a shape.</a:t>
            </a:r>
          </a:p>
        </p:txBody>
      </p:sp>
      <p:sp>
        <p:nvSpPr>
          <p:cNvPr id="2" name="Rectangle 1"/>
          <p:cNvSpPr/>
          <p:nvPr/>
        </p:nvSpPr>
        <p:spPr>
          <a:xfrm>
            <a:off x="1001462" y="2684776"/>
            <a:ext cx="80578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What is the special name for perimeter of a circle?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1462" y="3233421"/>
            <a:ext cx="2342242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Circumference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01462" y="3901700"/>
            <a:ext cx="90296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The circumference of a circle is always the same distance from the centre of the circle. What this distance is called?</a:t>
            </a: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10644" y="4871197"/>
            <a:ext cx="1414192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Radius</a:t>
            </a:r>
          </a:p>
        </p:txBody>
      </p:sp>
    </p:spTree>
    <p:extLst>
      <p:ext uri="{BB962C8B-B14F-4D97-AF65-F5344CB8AC3E}">
        <p14:creationId xmlns:p14="http://schemas.microsoft.com/office/powerpoint/2010/main" val="492802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F5A67832-D4A3-4CE8-9D70-E45D9B02B646}"/>
              </a:ext>
            </a:extLst>
          </p:cNvPr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6" name="Oval 5"/>
          <p:cNvSpPr/>
          <p:nvPr/>
        </p:nvSpPr>
        <p:spPr>
          <a:xfrm>
            <a:off x="2955851" y="2020186"/>
            <a:ext cx="3657600" cy="36576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0">
            <a:extLst>
              <a:ext uri="{FF2B5EF4-FFF2-40B4-BE49-F238E27FC236}">
                <a16:creationId xmlns:a16="http://schemas.microsoft.com/office/drawing/2014/main" id="{FD7D777A-EB52-417F-A3D5-C902A4D9A5BD}"/>
              </a:ext>
            </a:extLst>
          </p:cNvPr>
          <p:cNvSpPr txBox="1"/>
          <p:nvPr/>
        </p:nvSpPr>
        <p:spPr>
          <a:xfrm>
            <a:off x="5114705" y="1348454"/>
            <a:ext cx="2391499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anose="020B0604020202020204" pitchFamily="34" charset="0"/>
                <a:cs typeface="Arial" panose="020B0604020202020204" pitchFamily="34" charset="0"/>
              </a:rPr>
              <a:t>Circumference </a:t>
            </a:r>
          </a:p>
        </p:txBody>
      </p:sp>
      <p:sp>
        <p:nvSpPr>
          <p:cNvPr id="27" name="Oval 26"/>
          <p:cNvSpPr/>
          <p:nvPr/>
        </p:nvSpPr>
        <p:spPr>
          <a:xfrm>
            <a:off x="2955851" y="2020186"/>
            <a:ext cx="3657600" cy="36576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c 7"/>
          <p:cNvSpPr/>
          <p:nvPr/>
        </p:nvSpPr>
        <p:spPr>
          <a:xfrm rot="4955317">
            <a:off x="3239088" y="2396116"/>
            <a:ext cx="3004711" cy="3607491"/>
          </a:xfrm>
          <a:prstGeom prst="arc">
            <a:avLst>
              <a:gd name="adj1" fmla="val 16911592"/>
              <a:gd name="adj2" fmla="val 21372895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5539563" y="1810120"/>
            <a:ext cx="244549" cy="35892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27" idx="2"/>
            <a:endCxn id="27" idx="6"/>
          </p:cNvCxnSpPr>
          <p:nvPr/>
        </p:nvCxnSpPr>
        <p:spPr>
          <a:xfrm>
            <a:off x="2955851" y="3848986"/>
            <a:ext cx="3657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5712580" y="2753830"/>
            <a:ext cx="1195750" cy="10419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0">
            <a:extLst>
              <a:ext uri="{FF2B5EF4-FFF2-40B4-BE49-F238E27FC236}">
                <a16:creationId xmlns:a16="http://schemas.microsoft.com/office/drawing/2014/main" id="{FD7D777A-EB52-417F-A3D5-C902A4D9A5BD}"/>
              </a:ext>
            </a:extLst>
          </p:cNvPr>
          <p:cNvSpPr txBox="1"/>
          <p:nvPr/>
        </p:nvSpPr>
        <p:spPr>
          <a:xfrm>
            <a:off x="5998300" y="2175210"/>
            <a:ext cx="2391499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Diameter </a:t>
            </a:r>
            <a:endParaRPr lang="en-GB" sz="2400" b="0" i="0" u="none" strike="noStrike" kern="1200" cap="none" spc="0" baseline="0" dirty="0">
              <a:solidFill>
                <a:srgbClr val="000000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4763385" y="382612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Straight Arrow Connector 34"/>
          <p:cNvCxnSpPr/>
          <p:nvPr/>
        </p:nvCxnSpPr>
        <p:spPr>
          <a:xfrm flipH="1" flipV="1">
            <a:off x="6040830" y="5305647"/>
            <a:ext cx="458972" cy="48909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20">
            <a:extLst>
              <a:ext uri="{FF2B5EF4-FFF2-40B4-BE49-F238E27FC236}">
                <a16:creationId xmlns:a16="http://schemas.microsoft.com/office/drawing/2014/main" id="{FD7D777A-EB52-417F-A3D5-C902A4D9A5BD}"/>
              </a:ext>
            </a:extLst>
          </p:cNvPr>
          <p:cNvSpPr txBox="1"/>
          <p:nvPr/>
        </p:nvSpPr>
        <p:spPr>
          <a:xfrm>
            <a:off x="6215888" y="5816013"/>
            <a:ext cx="969066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</a:t>
            </a:r>
            <a:endParaRPr lang="en-GB" sz="2400" b="0" i="0" u="none" strike="noStrike" kern="1200" cap="none" spc="0" baseline="0" dirty="0">
              <a:solidFill>
                <a:srgbClr val="000000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Straight Connector 39"/>
          <p:cNvCxnSpPr>
            <a:stCxn id="33" idx="5"/>
            <a:endCxn id="27" idx="1"/>
          </p:cNvCxnSpPr>
          <p:nvPr/>
        </p:nvCxnSpPr>
        <p:spPr>
          <a:xfrm flipH="1" flipV="1">
            <a:off x="3491494" y="2555829"/>
            <a:ext cx="1310915" cy="1309321"/>
          </a:xfrm>
          <a:prstGeom prst="line">
            <a:avLst/>
          </a:prstGeom>
          <a:ln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2619630" y="2753831"/>
            <a:ext cx="988827" cy="329611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20">
            <a:extLst>
              <a:ext uri="{FF2B5EF4-FFF2-40B4-BE49-F238E27FC236}">
                <a16:creationId xmlns:a16="http://schemas.microsoft.com/office/drawing/2014/main" id="{FD7D777A-EB52-417F-A3D5-C902A4D9A5BD}"/>
              </a:ext>
            </a:extLst>
          </p:cNvPr>
          <p:cNvSpPr txBox="1"/>
          <p:nvPr/>
        </p:nvSpPr>
        <p:spPr>
          <a:xfrm>
            <a:off x="1414130" y="2852609"/>
            <a:ext cx="1205500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</a:t>
            </a:r>
            <a:endParaRPr lang="en-GB" sz="2400" b="0" i="0" u="none" strike="noStrike" kern="1200" cap="none" spc="0" baseline="0" dirty="0">
              <a:solidFill>
                <a:srgbClr val="000000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041964" y="4368297"/>
            <a:ext cx="1464234" cy="1277734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2463419" y="4452938"/>
            <a:ext cx="650623" cy="1190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20">
            <a:extLst>
              <a:ext uri="{FF2B5EF4-FFF2-40B4-BE49-F238E27FC236}">
                <a16:creationId xmlns:a16="http://schemas.microsoft.com/office/drawing/2014/main" id="{FD7D777A-EB52-417F-A3D5-C902A4D9A5BD}"/>
              </a:ext>
            </a:extLst>
          </p:cNvPr>
          <p:cNvSpPr txBox="1"/>
          <p:nvPr/>
        </p:nvSpPr>
        <p:spPr>
          <a:xfrm>
            <a:off x="1461981" y="4498203"/>
            <a:ext cx="1195749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Chord </a:t>
            </a:r>
            <a:endParaRPr lang="en-GB" sz="2400" b="0" i="0" u="none" strike="noStrike" kern="1200" cap="none" spc="0" baseline="0" dirty="0">
              <a:solidFill>
                <a:srgbClr val="000000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2" name="Group 101"/>
          <p:cNvGrpSpPr/>
          <p:nvPr/>
        </p:nvGrpSpPr>
        <p:grpSpPr>
          <a:xfrm>
            <a:off x="3114043" y="4498203"/>
            <a:ext cx="1190875" cy="1051993"/>
            <a:chOff x="3114043" y="4498203"/>
            <a:chExt cx="1190875" cy="1051993"/>
          </a:xfrm>
        </p:grpSpPr>
        <p:cxnSp>
          <p:nvCxnSpPr>
            <p:cNvPr id="58" name="Straight Connector 57"/>
            <p:cNvCxnSpPr/>
            <p:nvPr/>
          </p:nvCxnSpPr>
          <p:spPr>
            <a:xfrm flipV="1">
              <a:off x="3114043" y="4498203"/>
              <a:ext cx="54927" cy="73797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3168970" y="4572000"/>
              <a:ext cx="108000" cy="96008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V="1">
              <a:off x="3223897" y="4668007"/>
              <a:ext cx="135367" cy="87258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V="1">
              <a:off x="3285189" y="4755265"/>
              <a:ext cx="206305" cy="106421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V="1">
              <a:off x="3359264" y="4861686"/>
              <a:ext cx="249193" cy="101749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V="1">
              <a:off x="3439970" y="4963435"/>
              <a:ext cx="290221" cy="94544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V="1">
              <a:off x="3505564" y="5057979"/>
              <a:ext cx="334800" cy="105128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V="1">
              <a:off x="3628703" y="5163107"/>
              <a:ext cx="324000" cy="105128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flipV="1">
              <a:off x="3769995" y="5268235"/>
              <a:ext cx="277200" cy="99836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flipV="1">
              <a:off x="3936144" y="5370717"/>
              <a:ext cx="252000" cy="99836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V="1">
              <a:off x="4142918" y="5500278"/>
              <a:ext cx="162000" cy="49918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4" name="Straight Arrow Connector 103"/>
          <p:cNvCxnSpPr/>
          <p:nvPr/>
        </p:nvCxnSpPr>
        <p:spPr>
          <a:xfrm flipV="1">
            <a:off x="3141506" y="5057979"/>
            <a:ext cx="466951" cy="736766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20">
            <a:extLst>
              <a:ext uri="{FF2B5EF4-FFF2-40B4-BE49-F238E27FC236}">
                <a16:creationId xmlns:a16="http://schemas.microsoft.com/office/drawing/2014/main" id="{FD7D777A-EB52-417F-A3D5-C902A4D9A5BD}"/>
              </a:ext>
            </a:extLst>
          </p:cNvPr>
          <p:cNvSpPr txBox="1"/>
          <p:nvPr/>
        </p:nvSpPr>
        <p:spPr>
          <a:xfrm>
            <a:off x="2467463" y="5801235"/>
            <a:ext cx="1579731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Segment</a:t>
            </a:r>
            <a:endParaRPr lang="en-GB" sz="2400" b="0" i="0" u="none" strike="noStrike" kern="1200" cap="none" spc="0" baseline="0" dirty="0">
              <a:solidFill>
                <a:srgbClr val="000000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8" name="Group 127"/>
          <p:cNvGrpSpPr/>
          <p:nvPr/>
        </p:nvGrpSpPr>
        <p:grpSpPr>
          <a:xfrm>
            <a:off x="4052736" y="2020186"/>
            <a:ext cx="739051" cy="1851659"/>
            <a:chOff x="4052736" y="2020186"/>
            <a:chExt cx="739051" cy="1851659"/>
          </a:xfrm>
        </p:grpSpPr>
        <p:cxnSp>
          <p:nvCxnSpPr>
            <p:cNvPr id="107" name="Straight Connector 106"/>
            <p:cNvCxnSpPr/>
            <p:nvPr/>
          </p:nvCxnSpPr>
          <p:spPr>
            <a:xfrm flipH="1" flipV="1">
              <a:off x="4052736" y="2175210"/>
              <a:ext cx="739051" cy="16966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33" idx="4"/>
              <a:endCxn id="27" idx="0"/>
            </p:cNvCxnSpPr>
            <p:nvPr/>
          </p:nvCxnSpPr>
          <p:spPr>
            <a:xfrm flipH="1" flipV="1">
              <a:off x="4784651" y="2020186"/>
              <a:ext cx="1594" cy="185165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V="1">
              <a:off x="4142918" y="2175210"/>
              <a:ext cx="643327" cy="1194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flipV="1">
              <a:off x="4188144" y="2355772"/>
              <a:ext cx="596507" cy="1194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flipV="1">
              <a:off x="4286251" y="2555829"/>
              <a:ext cx="481148" cy="810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V="1">
              <a:off x="4345208" y="2771563"/>
              <a:ext cx="413487" cy="810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flipV="1">
              <a:off x="4422261" y="3023527"/>
              <a:ext cx="369526" cy="556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V="1">
              <a:off x="4551951" y="3274826"/>
              <a:ext cx="239836" cy="394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0" name="Straight Arrow Connector 129"/>
          <p:cNvCxnSpPr/>
          <p:nvPr/>
        </p:nvCxnSpPr>
        <p:spPr>
          <a:xfrm>
            <a:off x="4223918" y="1664898"/>
            <a:ext cx="121290" cy="5041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20">
            <a:extLst>
              <a:ext uri="{FF2B5EF4-FFF2-40B4-BE49-F238E27FC236}">
                <a16:creationId xmlns:a16="http://schemas.microsoft.com/office/drawing/2014/main" id="{FD7D777A-EB52-417F-A3D5-C902A4D9A5BD}"/>
              </a:ext>
            </a:extLst>
          </p:cNvPr>
          <p:cNvSpPr txBox="1"/>
          <p:nvPr/>
        </p:nvSpPr>
        <p:spPr>
          <a:xfrm>
            <a:off x="3504718" y="1210235"/>
            <a:ext cx="2391499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</a:t>
            </a:r>
            <a:endParaRPr lang="en-GB" sz="2400" b="0" i="0" u="none" strike="noStrike" kern="1200" cap="none" spc="0" baseline="0" dirty="0">
              <a:solidFill>
                <a:srgbClr val="000000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897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  <p:bldP spid="8" grpId="0" animBg="1"/>
      <p:bldP spid="30" grpId="0"/>
      <p:bldP spid="38" grpId="0"/>
      <p:bldP spid="44" grpId="0"/>
      <p:bldP spid="56" grpId="0"/>
      <p:bldP spid="105" grpId="0"/>
      <p:bldP spid="1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82632-3084-41F7-9D5C-ADBA70B54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403" y="1352634"/>
            <a:ext cx="10515600" cy="4947159"/>
          </a:xfrm>
        </p:spPr>
        <p:txBody>
          <a:bodyPr>
            <a:noAutofit/>
          </a:bodyPr>
          <a:lstStyle/>
          <a:p>
            <a:pPr marL="35560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When we divide the circumference by the diameter we get 3.141592654........What is this number called?</a:t>
            </a:r>
          </a:p>
          <a:p>
            <a:pPr marL="355600" indent="0">
              <a:buNone/>
            </a:pP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So when the diameter of a circle is 1, the circumference is </a:t>
            </a:r>
          </a:p>
          <a:p>
            <a:pPr marL="35560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4C9DAE-DC87-4225-84CE-3ABF9B9345A3}"/>
              </a:ext>
            </a:extLst>
          </p:cNvPr>
          <p:cNvSpPr/>
          <p:nvPr/>
        </p:nvSpPr>
        <p:spPr>
          <a:xfrm>
            <a:off x="0" y="-25582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Radius, diameter and circumference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14858" y="2276897"/>
                <a:ext cx="2342242" cy="461665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𝝅</m:t>
                    </m:r>
                    <m:r>
                      <a:rPr lang="en-GB" sz="2400" b="1" i="1" dirty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(Pi)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858" y="2276897"/>
                <a:ext cx="2342242" cy="461665"/>
              </a:xfrm>
              <a:prstGeom prst="rect">
                <a:avLst/>
              </a:prstGeom>
              <a:blipFill rotWithShape="1">
                <a:blip r:embed="rId3"/>
                <a:stretch>
                  <a:fillRect t="-9333" b="-3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14858" y="3791699"/>
                <a:ext cx="2738026" cy="461665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3.141592654….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858" y="3791699"/>
                <a:ext cx="2738026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891"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2360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FC231BC-C2C8-4F4C-AE84-1EC9477FAF9C}"/>
              </a:ext>
            </a:extLst>
          </p:cNvPr>
          <p:cNvSpPr/>
          <p:nvPr/>
        </p:nvSpPr>
        <p:spPr>
          <a:xfrm>
            <a:off x="0" y="-25582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Circumference – Investigation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52248" y="1450428"/>
                <a:ext cx="10452538" cy="13252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Work out the diameters for each of the circles you have been given.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Using a piece of string measure the circumferences of each circle.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Complete the table below by calculating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for each circle.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248" y="1450428"/>
                <a:ext cx="10452538" cy="1325235"/>
              </a:xfrm>
              <a:prstGeom prst="rect">
                <a:avLst/>
              </a:prstGeom>
              <a:blipFill>
                <a:blip r:embed="rId3"/>
                <a:stretch>
                  <a:fillRect l="-875" t="-3226" b="-368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7209658"/>
                  </p:ext>
                </p:extLst>
              </p:nvPr>
            </p:nvGraphicFramePr>
            <p:xfrm>
              <a:off x="428832" y="3073100"/>
              <a:ext cx="5483236" cy="2255644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109681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1887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82745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34007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65867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Radius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r (cm)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Diameter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d (cm)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Circumference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C (cm)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100">
                                        <a:effectLst/>
                                        <a:latin typeface="Cambria Math"/>
                                      </a:rPr>
                                      <m:t>𝑪</m:t>
                                    </m:r>
                                  </m:num>
                                  <m:den>
                                    <m:r>
                                      <a:rPr lang="en-GB" sz="1100">
                                        <a:effectLst/>
                                        <a:latin typeface="Cambria Math"/>
                                      </a:rPr>
                                      <m:t>𝒅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19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2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19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3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19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4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19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5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19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6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 </a:t>
                          </a:r>
                          <a:endParaRPr lang="en-GB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7209658"/>
                  </p:ext>
                </p:extLst>
              </p:nvPr>
            </p:nvGraphicFramePr>
            <p:xfrm>
              <a:off x="428832" y="3073100"/>
              <a:ext cx="5483236" cy="2255644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1096819"/>
                    <a:gridCol w="1218879"/>
                    <a:gridCol w="1827459"/>
                    <a:gridCol w="1340079"/>
                  </a:tblGrid>
                  <a:tr h="65867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Radius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r (cm)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Diameter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d (cm)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Circumference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C (cm)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4"/>
                          <a:stretch>
                            <a:fillRect l="-309091" b="-246296"/>
                          </a:stretch>
                        </a:blipFill>
                      </a:tcPr>
                    </a:tc>
                  </a:tr>
                  <a:tr h="319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2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319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3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319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4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319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5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319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6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GB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 </a:t>
                          </a:r>
                          <a:endParaRPr lang="en-GB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</a:tbl>
              </a:graphicData>
            </a:graphic>
          </p:graphicFrame>
        </mc:Fallback>
      </mc:AlternateContent>
      <p:sp>
        <p:nvSpPr>
          <p:cNvPr id="14" name="TextBox 13"/>
          <p:cNvSpPr txBox="1"/>
          <p:nvPr/>
        </p:nvSpPr>
        <p:spPr>
          <a:xfrm>
            <a:off x="404648" y="5738710"/>
            <a:ext cx="10452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Can you derive the formula for the circumference of a circle?</a:t>
            </a:r>
          </a:p>
        </p:txBody>
      </p:sp>
    </p:spTree>
    <p:extLst>
      <p:ext uri="{BB962C8B-B14F-4D97-AF65-F5344CB8AC3E}">
        <p14:creationId xmlns:p14="http://schemas.microsoft.com/office/powerpoint/2010/main" val="1606722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FC231BC-C2C8-4F4C-AE84-1EC9477FAF9C}"/>
              </a:ext>
            </a:extLst>
          </p:cNvPr>
          <p:cNvSpPr/>
          <p:nvPr/>
        </p:nvSpPr>
        <p:spPr>
          <a:xfrm>
            <a:off x="0" y="-25582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Circumference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14399" y="1828800"/>
                <a:ext cx="727425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Circumference of a circle =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GB" sz="2400" b="0" i="1" smtClean="0">
                        <a:latin typeface="Cambria Math"/>
                        <a:ea typeface="Cambria Math"/>
                      </a:rPr>
                      <m:t>𝑑</m:t>
                    </m:r>
                    <m:r>
                      <a:rPr lang="en-GB" sz="24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(d is the diameter)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399" y="1828800"/>
                <a:ext cx="7274258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257"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14399" y="2450826"/>
                <a:ext cx="12692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𝑑</m:t>
                      </m:r>
                      <m:r>
                        <a:rPr lang="en-GB" sz="2400" b="0" i="1" smtClean="0">
                          <a:latin typeface="Cambria Math"/>
                        </a:rPr>
                        <m:t>=2</m:t>
                      </m:r>
                      <m:r>
                        <a:rPr lang="en-GB" sz="2400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399" y="2450826"/>
                <a:ext cx="1269242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9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914399" y="3105107"/>
                <a:ext cx="45037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Circumference of a circle = 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GB" sz="2400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GB" sz="2400" b="0" i="1" smtClean="0">
                        <a:latin typeface="Cambria Math"/>
                        <a:ea typeface="Cambria Math"/>
                      </a:rPr>
                      <m:t>𝑟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399" y="3105107"/>
                <a:ext cx="4503762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2030"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/>
          <p:cNvSpPr/>
          <p:nvPr/>
        </p:nvSpPr>
        <p:spPr>
          <a:xfrm>
            <a:off x="7246960" y="2790840"/>
            <a:ext cx="3248167" cy="324816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8853021" y="438325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Connector 18"/>
          <p:cNvCxnSpPr>
            <a:stCxn id="6" idx="3"/>
            <a:endCxn id="6" idx="7"/>
          </p:cNvCxnSpPr>
          <p:nvPr/>
        </p:nvCxnSpPr>
        <p:spPr>
          <a:xfrm flipV="1">
            <a:off x="7722643" y="3266523"/>
            <a:ext cx="2296801" cy="2296801"/>
          </a:xfrm>
          <a:prstGeom prst="line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 rot="18988374">
            <a:off x="8591665" y="4011723"/>
            <a:ext cx="286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</a:p>
        </p:txBody>
      </p:sp>
      <p:cxnSp>
        <p:nvCxnSpPr>
          <p:cNvPr id="22" name="Straight Arrow Connector 21"/>
          <p:cNvCxnSpPr>
            <a:stCxn id="17" idx="6"/>
          </p:cNvCxnSpPr>
          <p:nvPr/>
        </p:nvCxnSpPr>
        <p:spPr>
          <a:xfrm>
            <a:off x="8898740" y="4406114"/>
            <a:ext cx="1573527" cy="2992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 rot="516821">
            <a:off x="9542201" y="4509575"/>
            <a:ext cx="286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156093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02888" y="1576552"/>
            <a:ext cx="10453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 circle has a diameter of 12</a:t>
            </a: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cm</a:t>
            </a:r>
            <a:r>
              <a:rPr lang="en-GB" sz="2400" b="1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 What is its circumference? Use the </a:t>
            </a:r>
            <a:r>
              <a:rPr lang="el-GR" sz="24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π</a:t>
            </a:r>
            <a:r>
              <a:rPr lang="en-GB" sz="24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key on your calculator and give your answer to 2 decimal places.</a:t>
            </a:r>
            <a:endParaRPr lang="en-GB" sz="2400" b="1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2888" y="3061504"/>
            <a:ext cx="2342242" cy="523220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 = </a:t>
            </a:r>
            <a:r>
              <a:rPr lang="el-GR" sz="28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π</a:t>
            </a:r>
            <a:r>
              <a:rPr lang="en-GB" sz="28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2888" y="3705592"/>
            <a:ext cx="2342242" cy="523220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 = </a:t>
            </a:r>
            <a:r>
              <a:rPr lang="el-GR" sz="28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π</a:t>
            </a:r>
            <a:r>
              <a:rPr lang="en-GB" sz="28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GB" sz="2800" b="1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x</a:t>
            </a:r>
            <a:r>
              <a:rPr lang="en-GB" sz="28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2888" y="4345432"/>
            <a:ext cx="2342242" cy="523220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 = </a:t>
            </a:r>
            <a:r>
              <a:rPr lang="en-GB" sz="2400" b="1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37.70</a:t>
            </a:r>
            <a:r>
              <a:rPr lang="en-GB" sz="14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GB" sz="28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cm</a:t>
            </a:r>
          </a:p>
        </p:txBody>
      </p:sp>
      <p:sp>
        <p:nvSpPr>
          <p:cNvPr id="10" name="Oval 9"/>
          <p:cNvSpPr/>
          <p:nvPr/>
        </p:nvSpPr>
        <p:spPr>
          <a:xfrm>
            <a:off x="7031420" y="2669522"/>
            <a:ext cx="3118579" cy="311857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8559179" y="4211456"/>
            <a:ext cx="47297" cy="4729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Arrow Connector 16"/>
          <p:cNvCxnSpPr>
            <a:stCxn id="10" idx="3"/>
            <a:endCxn id="10" idx="7"/>
          </p:cNvCxnSpPr>
          <p:nvPr/>
        </p:nvCxnSpPr>
        <p:spPr>
          <a:xfrm flipV="1">
            <a:off x="7488125" y="3126227"/>
            <a:ext cx="2205169" cy="2205169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 rot="18988374">
            <a:off x="7935673" y="3782536"/>
            <a:ext cx="1057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12</a:t>
            </a:r>
            <a:r>
              <a:rPr lang="en-GB" sz="9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cm</a:t>
            </a:r>
          </a:p>
        </p:txBody>
      </p:sp>
    </p:spTree>
    <p:extLst>
      <p:ext uri="{BB962C8B-B14F-4D97-AF65-F5344CB8AC3E}">
        <p14:creationId xmlns:p14="http://schemas.microsoft.com/office/powerpoint/2010/main" val="2560104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C26A533-03E1-4E7B-823A-7AF61959DF10}"/>
                  </a:ext>
                </a:extLst>
              </p:cNvPr>
              <p:cNvSpPr txBox="1"/>
              <p:nvPr/>
            </p:nvSpPr>
            <p:spPr>
              <a:xfrm>
                <a:off x="301992" y="1409284"/>
                <a:ext cx="11396021" cy="20431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We will often use the fraction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1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1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as an approximation for </a:t>
                </a:r>
                <a:r>
                  <a:rPr lang="el-GR" sz="24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π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. </a:t>
                </a:r>
              </a:p>
              <a:p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circle has a diameter of 21</a:t>
                </a:r>
                <a:r>
                  <a:rPr lang="en-GB" sz="24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cm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What is its circumference? Use the approximation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1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1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for </a:t>
                </a:r>
                <a:r>
                  <a:rPr lang="el-GR" sz="24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π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7C26A533-03E1-4E7B-823A-7AF61959DF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992" y="1409284"/>
                <a:ext cx="11396021" cy="2043123"/>
              </a:xfrm>
              <a:prstGeom prst="rect">
                <a:avLst/>
              </a:prstGeom>
              <a:blipFill rotWithShape="1">
                <a:blip r:embed="rId3"/>
                <a:stretch>
                  <a:fillRect l="-856" b="-17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28116" y="3508824"/>
            <a:ext cx="2342242" cy="523220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 = </a:t>
            </a:r>
            <a:r>
              <a:rPr lang="el-GR" sz="28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π</a:t>
            </a:r>
            <a:r>
              <a:rPr lang="en-GB" sz="28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28116" y="4157020"/>
                <a:ext cx="2342242" cy="799321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1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1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  <m:r>
                      <a:rPr lang="en-GB" sz="2800" b="1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800" b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</m:t>
                    </m:r>
                    <m:r>
                      <m:rPr>
                        <m:nor/>
                      </m:rPr>
                      <a:rPr lang="en-GB" sz="2800" b="1" i="0" smtClean="0">
                        <a:latin typeface="Arial" panose="020B0604020202020204" pitchFamily="34" charset="0"/>
                        <a:ea typeface="Cambria Math"/>
                        <a:cs typeface="Arial" panose="020B0604020202020204" pitchFamily="34" charset="0"/>
                      </a:rPr>
                      <m:t>21</m:t>
                    </m:r>
                  </m:oMath>
                </a14:m>
                <a:endParaRPr lang="en-GB" sz="28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116" y="4157020"/>
                <a:ext cx="2342242" cy="799321"/>
              </a:xfrm>
              <a:prstGeom prst="rect">
                <a:avLst/>
              </a:prstGeom>
              <a:blipFill rotWithShape="1">
                <a:blip r:embed="rId4"/>
                <a:stretch>
                  <a:fillRect l="-3906" b="-30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28116" y="5066877"/>
                <a:ext cx="2709222" cy="799450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1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1" strike="sngStrike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7</m:t>
                        </m:r>
                        <m:r>
                          <a:rPr lang="en-GB" sz="2800" b="1" i="1" smtClean="0">
                            <a:latin typeface="Cambria Math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1" i="0" smtClean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  <m:r>
                      <a:rPr lang="en-GB" sz="2800" b="1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800" b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</m:t>
                    </m:r>
                    <m:r>
                      <m:rPr>
                        <m:nor/>
                      </m:rPr>
                      <a:rPr lang="en-GB" sz="2800" b="1" i="0" strike="sngStrike" smtClean="0">
                        <a:latin typeface="Arial" panose="020B0604020202020204" pitchFamily="34" charset="0"/>
                        <a:ea typeface="Cambria Math"/>
                        <a:cs typeface="Arial" panose="020B0604020202020204" pitchFamily="34" charset="0"/>
                      </a:rPr>
                      <m:t>21</m:t>
                    </m:r>
                  </m:oMath>
                </a14:m>
                <a:r>
                  <a:rPr lang="en-GB" sz="28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116" y="5066877"/>
                <a:ext cx="2709222" cy="799450"/>
              </a:xfrm>
              <a:prstGeom prst="rect">
                <a:avLst/>
              </a:prstGeom>
              <a:blipFill rotWithShape="1">
                <a:blip r:embed="rId5"/>
                <a:stretch>
                  <a:fillRect l="-3371" b="-76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28116" y="5994521"/>
            <a:ext cx="2342242" cy="523220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 = </a:t>
            </a:r>
            <a:r>
              <a:rPr lang="en-GB" sz="2800" b="1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66</a:t>
            </a:r>
            <a:r>
              <a:rPr lang="en-GB" sz="14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GB" sz="28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cm</a:t>
            </a:r>
          </a:p>
        </p:txBody>
      </p:sp>
      <p:sp>
        <p:nvSpPr>
          <p:cNvPr id="12" name="Oval 11"/>
          <p:cNvSpPr/>
          <p:nvPr/>
        </p:nvSpPr>
        <p:spPr>
          <a:xfrm>
            <a:off x="6904958" y="2984333"/>
            <a:ext cx="3642173" cy="3731773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8666141" y="4860637"/>
            <a:ext cx="47297" cy="4729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/>
          <p:cNvCxnSpPr>
            <a:stCxn id="12" idx="3"/>
            <a:endCxn id="12" idx="7"/>
          </p:cNvCxnSpPr>
          <p:nvPr/>
        </p:nvCxnSpPr>
        <p:spPr>
          <a:xfrm flipV="1">
            <a:off x="7438342" y="3530839"/>
            <a:ext cx="2575405" cy="2638761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rot="18980272">
            <a:off x="7955261" y="4384290"/>
            <a:ext cx="1057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21</a:t>
            </a:r>
            <a:r>
              <a:rPr lang="en-GB" sz="9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cm</a:t>
            </a:r>
          </a:p>
        </p:txBody>
      </p:sp>
    </p:spTree>
    <p:extLst>
      <p:ext uri="{BB962C8B-B14F-4D97-AF65-F5344CB8AC3E}">
        <p14:creationId xmlns:p14="http://schemas.microsoft.com/office/powerpoint/2010/main" val="189205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C26A533-03E1-4E7B-823A-7AF61959DF10}"/>
                  </a:ext>
                </a:extLst>
              </p:cNvPr>
              <p:cNvSpPr txBox="1"/>
              <p:nvPr/>
            </p:nvSpPr>
            <p:spPr>
              <a:xfrm>
                <a:off x="430453" y="1253361"/>
                <a:ext cx="11331093" cy="10524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circle has a circumference of 42</a:t>
                </a:r>
                <a:r>
                  <a:rPr lang="en-GB" sz="24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cm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What is its radius? Use the approximation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1" i="0">
                            <a:latin typeface="Cambria Math" panose="02040503050406030204" pitchFamily="18" charset="0"/>
                          </a:rPr>
                          <m:t>22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1" i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for </a:t>
                </a:r>
                <a:r>
                  <a:rPr lang="el-GR" sz="24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π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Leave your answer as a fraction.  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7C26A533-03E1-4E7B-823A-7AF61959DF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53" y="1253361"/>
                <a:ext cx="11331093" cy="1052404"/>
              </a:xfrm>
              <a:prstGeom prst="rect">
                <a:avLst/>
              </a:prstGeom>
              <a:blipFill rotWithShape="1">
                <a:blip r:embed="rId3"/>
                <a:stretch>
                  <a:fillRect l="-861" t="-4651" b="-52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30453" y="2436769"/>
            <a:ext cx="2342242" cy="523220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 = </a:t>
            </a:r>
            <a:r>
              <a:rPr lang="el-GR" sz="28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π</a:t>
            </a:r>
            <a:r>
              <a:rPr lang="en-GB" sz="28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d = 2</a:t>
            </a:r>
            <a:r>
              <a:rPr lang="el-GR" sz="28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π</a:t>
            </a:r>
            <a:r>
              <a:rPr lang="en-GB" sz="28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r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30453" y="3112389"/>
                <a:ext cx="3179850" cy="683072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42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1">
                            <a:latin typeface="Cambria Math" panose="02040503050406030204" pitchFamily="18" charset="0"/>
                          </a:rPr>
                          <m:t>22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GB" sz="2400" b="1" i="1" smtClean="0">
                        <a:latin typeface="Cambria Math"/>
                      </a:rPr>
                      <m:t> </m:t>
                    </m:r>
                    <m:r>
                      <a:rPr lang="en-GB" sz="2400" b="1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sz="2400" b="1" i="1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en-GB" sz="2400" b="1" i="1" smtClean="0">
                        <a:latin typeface="Cambria Math"/>
                        <a:ea typeface="Cambria Math"/>
                      </a:rPr>
                      <m:t> ×</m:t>
                    </m:r>
                  </m:oMath>
                </a14:m>
                <a:r>
                  <a:rPr lang="en-GB" sz="28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GB" sz="24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r</a:t>
                </a:r>
                <a:r>
                  <a:rPr lang="en-GB" sz="28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53" y="3112389"/>
                <a:ext cx="3179850" cy="683072"/>
              </a:xfrm>
              <a:prstGeom prst="rect">
                <a:avLst/>
              </a:prstGeom>
              <a:blipFill rotWithShape="1">
                <a:blip r:embed="rId4"/>
                <a:stretch>
                  <a:fillRect l="-3071" b="-80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30453" y="4046285"/>
                <a:ext cx="3179850" cy="683072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42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1">
                            <a:latin typeface="Cambria Math" panose="02040503050406030204" pitchFamily="18" charset="0"/>
                          </a:rPr>
                          <m:t>22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GB" sz="2400" b="1" i="1" smtClean="0">
                        <a:latin typeface="Cambria Math"/>
                      </a:rPr>
                      <m:t> </m:t>
                    </m:r>
                    <m:r>
                      <a:rPr lang="en-GB" sz="2400" b="1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sz="2400" b="1" i="1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en-GB" sz="2400" b="1" i="1" smtClean="0">
                        <a:latin typeface="Cambria Math"/>
                        <a:ea typeface="Cambria Math"/>
                      </a:rPr>
                      <m:t> ×</m:t>
                    </m:r>
                  </m:oMath>
                </a14:m>
                <a:r>
                  <a:rPr lang="en-GB" sz="24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r </a:t>
                </a:r>
                <a:endParaRPr lang="en-GB" sz="2800" b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53" y="4046285"/>
                <a:ext cx="3179850" cy="683072"/>
              </a:xfrm>
              <a:prstGeom prst="rect">
                <a:avLst/>
              </a:prstGeom>
              <a:blipFill rotWithShape="1">
                <a:blip r:embed="rId5"/>
                <a:stretch>
                  <a:fillRect l="-3071" b="-80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30453" y="4881757"/>
                <a:ext cx="2092030" cy="783804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𝒓</m:t>
                      </m:r>
                      <m:r>
                        <a:rPr lang="en-GB" sz="2400" b="1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  <m:r>
                            <a:rPr lang="en-GB" sz="2400" b="1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×</m:t>
                          </m:r>
                          <m:r>
                            <a:rPr lang="en-GB" sz="2400" b="1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𝟒𝟐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𝟒𝟒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53" y="4881757"/>
                <a:ext cx="2092030" cy="78380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0453" y="5817961"/>
                <a:ext cx="2092030" cy="783804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𝒓</m:t>
                      </m:r>
                      <m:r>
                        <a:rPr lang="en-GB" sz="2400" b="1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𝟏𝟒𝟕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𝟐𝟐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53" y="5817961"/>
                <a:ext cx="2092030" cy="78380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Oval 14"/>
          <p:cNvSpPr/>
          <p:nvPr/>
        </p:nvSpPr>
        <p:spPr>
          <a:xfrm>
            <a:off x="6700005" y="2739821"/>
            <a:ext cx="3642173" cy="3731773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 rot="19496371">
            <a:off x="6448097" y="2519611"/>
            <a:ext cx="3026991" cy="44042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GB" sz="4800" dirty="0"/>
              <a:t>42</a:t>
            </a:r>
            <a:r>
              <a:rPr lang="en-GB" sz="2400" dirty="0"/>
              <a:t> </a:t>
            </a:r>
            <a:r>
              <a:rPr lang="en-GB" sz="4800" dirty="0">
                <a:latin typeface="Cambria Math" panose="02040503050406030204" pitchFamily="18" charset="0"/>
                <a:ea typeface="Cambria Math" panose="02040503050406030204" pitchFamily="18" charset="0"/>
              </a:rPr>
              <a:t>cm</a:t>
            </a:r>
          </a:p>
        </p:txBody>
      </p:sp>
    </p:spTree>
    <p:extLst>
      <p:ext uri="{BB962C8B-B14F-4D97-AF65-F5344CB8AC3E}">
        <p14:creationId xmlns:p14="http://schemas.microsoft.com/office/powerpoint/2010/main" val="1415509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1663</TotalTime>
  <Words>416</Words>
  <Application>Microsoft Office PowerPoint</Application>
  <PresentationFormat>Widescreen</PresentationFormat>
  <Paragraphs>98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David Harrison</cp:lastModifiedBy>
  <cp:revision>143</cp:revision>
  <cp:lastPrinted>2019-05-25T09:53:36Z</cp:lastPrinted>
  <dcterms:created xsi:type="dcterms:W3CDTF">2018-01-14T21:11:47Z</dcterms:created>
  <dcterms:modified xsi:type="dcterms:W3CDTF">2020-08-13T14:57:42Z</dcterms:modified>
</cp:coreProperties>
</file>