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3" r:id="rId2"/>
    <p:sldId id="264"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F9BC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85675" autoAdjust="0"/>
  </p:normalViewPr>
  <p:slideViewPr>
    <p:cSldViewPr snapToGrid="0" showGuides="1">
      <p:cViewPr varScale="1">
        <p:scale>
          <a:sx n="76" d="100"/>
          <a:sy n="76" d="100"/>
        </p:scale>
        <p:origin x="126" y="4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F4F2F-FD14-4819-97A8-993A7177A934}" type="datetimeFigureOut">
              <a:rPr lang="en-GB" smtClean="0"/>
              <a:t>18/07/2019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41DC0F-B82D-4CFA-930F-EEC9C7802DC5}" type="slidenum">
              <a:rPr lang="en-GB" smtClean="0"/>
              <a:t>‹#›</a:t>
            </a:fld>
            <a:endParaRPr lang="en-GB"/>
          </a:p>
        </p:txBody>
      </p:sp>
    </p:spTree>
    <p:extLst>
      <p:ext uri="{BB962C8B-B14F-4D97-AF65-F5344CB8AC3E}">
        <p14:creationId xmlns:p14="http://schemas.microsoft.com/office/powerpoint/2010/main" val="1446187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mathsisfun.com/geometry/triangles-similar.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411942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a:t>The lesson begins by first considering some prior knowledge students will need to successfully complete this topic. In this case by revisiting students understanding of similarity and what this means in terms of linear scale factors for enlargement. </a:t>
            </a:r>
            <a:endParaRPr lang="en-GB" baseline="0" dirty="0"/>
          </a:p>
          <a:p>
            <a:r>
              <a:rPr lang="en-US" dirty="0"/>
              <a:t>Open </a:t>
            </a:r>
            <a:r>
              <a:rPr lang="en-US" i="1" dirty="0"/>
              <a:t>[Link]</a:t>
            </a:r>
            <a:r>
              <a:rPr lang="en-US" dirty="0"/>
              <a:t> </a:t>
            </a:r>
            <a:r>
              <a:rPr lang="en-US" u="sng" dirty="0">
                <a:hlinkClick r:id="rId3"/>
              </a:rPr>
              <a:t>https://www.mathsisfun.com/geometry/triangles-similar.html</a:t>
            </a:r>
            <a:r>
              <a:rPr lang="en-US" dirty="0"/>
              <a:t> for a definition of similar triangles.</a:t>
            </a:r>
            <a:endParaRPr lang="en-GB" dirty="0"/>
          </a:p>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951916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68046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1543">
              <a:defRPr/>
            </a:pPr>
            <a:r>
              <a:rPr lang="en-GB" dirty="0"/>
              <a:t>Students now work through the investigative activity on the </a:t>
            </a:r>
            <a:r>
              <a:rPr lang="en-GB" b="1" dirty="0"/>
              <a:t>Area and Volume worksheet</a:t>
            </a:r>
            <a:r>
              <a:rPr lang="en-GB" dirty="0"/>
              <a:t>. </a:t>
            </a:r>
            <a:br>
              <a:rPr lang="en-GB" dirty="0"/>
            </a:br>
            <a:r>
              <a:rPr lang="en-GB" dirty="0" smtClean="0"/>
              <a:t>Summary: </a:t>
            </a:r>
            <a:r>
              <a:rPr lang="en-US" dirty="0"/>
              <a:t>Two similar shapes have an area ratio, which is equal to the ratio of the squares of their corresponding lengths. Two similar shapes also have an volume ratio, which is equal to the ratio of the cubes of their corresponding lengths. </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637241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854CBBB-86D0-4A16-AD78-7E659795B218}"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48674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39FC099-01BD-4E1D-B55A-D5813DAAA61B}"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419393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0A0BC8-0CEE-426E-A2B2-FC671A9C04E4}"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1363387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624D62B-24BD-43E5-AC3B-179848D4770E}"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365047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AF38D5-DE94-4615-B151-9FD56404AD0C}" type="datetime1">
              <a:rPr lang="en-GB" smtClean="0"/>
              <a:t>18/07/2019</a:t>
            </a:fld>
            <a:endParaRPr lang="en-GB"/>
          </a:p>
        </p:txBody>
      </p:sp>
      <p:sp>
        <p:nvSpPr>
          <p:cNvPr id="5" name="Footer Placeholder 4"/>
          <p:cNvSpPr>
            <a:spLocks noGrp="1"/>
          </p:cNvSpPr>
          <p:nvPr>
            <p:ph type="ftr" sz="quarter" idx="11"/>
          </p:nvPr>
        </p:nvSpPr>
        <p:spPr/>
        <p:txBody>
          <a:bodyPr/>
          <a:lstStyle/>
          <a:p>
            <a:r>
              <a:rPr lang="en-GB" smtClean="0"/>
              <a:t>Copyright © UCLES 2018</a:t>
            </a:r>
            <a:endParaRPr lang="en-GB"/>
          </a:p>
        </p:txBody>
      </p:sp>
      <p:sp>
        <p:nvSpPr>
          <p:cNvPr id="6" name="Slide Number Placeholder 5"/>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542521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EF199D-4507-44C4-8648-D4F38C005F9E}"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3670230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1C3BFA-8A05-419B-BD59-87D2FDE588AD}" type="datetime1">
              <a:rPr lang="en-GB" smtClean="0"/>
              <a:t>18/07/2019</a:t>
            </a:fld>
            <a:endParaRPr lang="en-GB"/>
          </a:p>
        </p:txBody>
      </p:sp>
      <p:sp>
        <p:nvSpPr>
          <p:cNvPr id="8" name="Footer Placeholder 7"/>
          <p:cNvSpPr>
            <a:spLocks noGrp="1"/>
          </p:cNvSpPr>
          <p:nvPr>
            <p:ph type="ftr" sz="quarter" idx="11"/>
          </p:nvPr>
        </p:nvSpPr>
        <p:spPr/>
        <p:txBody>
          <a:bodyPr/>
          <a:lstStyle/>
          <a:p>
            <a:r>
              <a:rPr lang="en-GB" smtClean="0"/>
              <a:t>Copyright © UCLES 2018</a:t>
            </a:r>
            <a:endParaRPr lang="en-GB"/>
          </a:p>
        </p:txBody>
      </p:sp>
      <p:sp>
        <p:nvSpPr>
          <p:cNvPr id="9" name="Slide Number Placeholder 8"/>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2994519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8CDE3B-5B84-4FC4-8452-C5E045B9D8A3}" type="datetime1">
              <a:rPr lang="en-GB" smtClean="0"/>
              <a:t>18/07/2019</a:t>
            </a:fld>
            <a:endParaRPr lang="en-GB"/>
          </a:p>
        </p:txBody>
      </p:sp>
      <p:sp>
        <p:nvSpPr>
          <p:cNvPr id="4" name="Footer Placeholder 3"/>
          <p:cNvSpPr>
            <a:spLocks noGrp="1"/>
          </p:cNvSpPr>
          <p:nvPr>
            <p:ph type="ftr" sz="quarter" idx="11"/>
          </p:nvPr>
        </p:nvSpPr>
        <p:spPr/>
        <p:txBody>
          <a:bodyPr/>
          <a:lstStyle/>
          <a:p>
            <a:r>
              <a:rPr lang="en-GB" smtClean="0"/>
              <a:t>Copyright © UCLES 2018</a:t>
            </a:r>
            <a:endParaRPr lang="en-GB"/>
          </a:p>
        </p:txBody>
      </p:sp>
      <p:sp>
        <p:nvSpPr>
          <p:cNvPr id="5" name="Slide Number Placeholder 4"/>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1719015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D37040-CD11-480C-BFE3-A767895712A0}" type="datetime1">
              <a:rPr lang="en-GB" smtClean="0"/>
              <a:t>18/07/2019</a:t>
            </a:fld>
            <a:endParaRPr lang="en-GB"/>
          </a:p>
        </p:txBody>
      </p:sp>
      <p:sp>
        <p:nvSpPr>
          <p:cNvPr id="3" name="Footer Placeholder 2"/>
          <p:cNvSpPr>
            <a:spLocks noGrp="1"/>
          </p:cNvSpPr>
          <p:nvPr>
            <p:ph type="ftr" sz="quarter" idx="11"/>
          </p:nvPr>
        </p:nvSpPr>
        <p:spPr/>
        <p:txBody>
          <a:bodyPr/>
          <a:lstStyle/>
          <a:p>
            <a:r>
              <a:rPr lang="en-GB" smtClean="0"/>
              <a:t>Copyright © UCLES 2018</a:t>
            </a:r>
            <a:endParaRPr lang="en-GB"/>
          </a:p>
        </p:txBody>
      </p:sp>
      <p:sp>
        <p:nvSpPr>
          <p:cNvPr id="4" name="Slide Number Placeholder 3"/>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1825398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BAF5D1B-6AFC-4D97-A0A7-55E3A997E520}"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290035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56E4FC-B707-4BC5-9A2E-B176C09EBEFC}" type="datetime1">
              <a:rPr lang="en-GB" smtClean="0"/>
              <a:t>18/07/2019</a:t>
            </a:fld>
            <a:endParaRPr lang="en-GB"/>
          </a:p>
        </p:txBody>
      </p:sp>
      <p:sp>
        <p:nvSpPr>
          <p:cNvPr id="6" name="Footer Placeholder 5"/>
          <p:cNvSpPr>
            <a:spLocks noGrp="1"/>
          </p:cNvSpPr>
          <p:nvPr>
            <p:ph type="ftr" sz="quarter" idx="11"/>
          </p:nvPr>
        </p:nvSpPr>
        <p:spPr/>
        <p:txBody>
          <a:bodyPr/>
          <a:lstStyle/>
          <a:p>
            <a:r>
              <a:rPr lang="en-GB" smtClean="0"/>
              <a:t>Copyright © UCLES 2018</a:t>
            </a:r>
            <a:endParaRPr lang="en-GB"/>
          </a:p>
        </p:txBody>
      </p:sp>
      <p:sp>
        <p:nvSpPr>
          <p:cNvPr id="7" name="Slide Number Placeholder 6"/>
          <p:cNvSpPr>
            <a:spLocks noGrp="1"/>
          </p:cNvSpPr>
          <p:nvPr>
            <p:ph type="sldNum" sz="quarter" idx="12"/>
          </p:nvPr>
        </p:nvSpPr>
        <p:spPr/>
        <p:txBody>
          <a:bodyPr/>
          <a:lstStyle/>
          <a:p>
            <a:fld id="{699591F1-2449-4DEA-BBF3-768D012FE8C5}" type="slidenum">
              <a:rPr lang="en-GB" smtClean="0"/>
              <a:t>‹#›</a:t>
            </a:fld>
            <a:endParaRPr lang="en-GB"/>
          </a:p>
        </p:txBody>
      </p:sp>
    </p:spTree>
    <p:extLst>
      <p:ext uri="{BB962C8B-B14F-4D97-AF65-F5344CB8AC3E}">
        <p14:creationId xmlns:p14="http://schemas.microsoft.com/office/powerpoint/2010/main" val="3278712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8FC4C4-136C-4B20-A39E-5C49BF7ABF23}" type="datetime1">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Copyright © UCLES 2018</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9591F1-2449-4DEA-BBF3-768D012FE8C5}" type="slidenum">
              <a:rPr lang="en-GB" smtClean="0"/>
              <a:t>‹#›</a:t>
            </a:fld>
            <a:endParaRPr lang="en-GB"/>
          </a:p>
        </p:txBody>
      </p:sp>
    </p:spTree>
    <p:extLst>
      <p:ext uri="{BB962C8B-B14F-4D97-AF65-F5344CB8AC3E}">
        <p14:creationId xmlns:p14="http://schemas.microsoft.com/office/powerpoint/2010/main" val="1359019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8256494"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smtClean="0">
                <a:latin typeface="Arial" panose="020B0604020202020204" pitchFamily="34" charset="0"/>
                <a:cs typeface="Arial" panose="020B0604020202020204" pitchFamily="34" charset="0"/>
              </a:rPr>
              <a:t>Pack Unit conversions</a:t>
            </a:r>
          </a:p>
          <a:p>
            <a:r>
              <a:rPr lang="en-GB" sz="2600" dirty="0" smtClean="0">
                <a:latin typeface="Arial" panose="020B0604020202020204" pitchFamily="34" charset="0"/>
                <a:cs typeface="Arial" panose="020B0604020202020204" pitchFamily="34" charset="0"/>
              </a:rPr>
              <a:t>Lesson 2: Area and volume</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
        <p:nvSpPr>
          <p:cNvPr id="8" name="TextBox 7"/>
          <p:cNvSpPr txBox="1"/>
          <p:nvPr/>
        </p:nvSpPr>
        <p:spPr>
          <a:xfrm>
            <a:off x="4714001" y="6239434"/>
            <a:ext cx="277595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smtClean="0">
                <a:latin typeface="Arial" panose="020B0604020202020204" pitchFamily="34" charset="0"/>
                <a:cs typeface="Arial" panose="020B0604020202020204" pitchFamily="34" charset="0"/>
              </a:rPr>
              <a:t>Copyright © UCLES March 2018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915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4">
            <a:extLst>
              <a:ext uri="{FF2B5EF4-FFF2-40B4-BE49-F238E27FC236}">
                <a16:creationId xmlns:a16="http://schemas.microsoft.com/office/drawing/2014/main" id="{7A496A76-2902-4F43-939B-66904F015F77}"/>
              </a:ext>
            </a:extLst>
          </p:cNvPr>
          <p:cNvSpPr txBox="1">
            <a:spLocks/>
          </p:cNvSpPr>
          <p:nvPr/>
        </p:nvSpPr>
        <p:spPr>
          <a:xfrm>
            <a:off x="1447800" y="5188938"/>
            <a:ext cx="9359900" cy="1017094"/>
          </a:xfrm>
          <a:prstGeom prst="rect">
            <a:avLst/>
          </a:prstGeom>
          <a:solidFill>
            <a:srgbClr val="EA5B0C"/>
          </a:solidFill>
          <a:ln>
            <a:solidFill>
              <a:srgbClr val="EA5B0C"/>
            </a:solidFill>
          </a:ln>
        </p:spPr>
        <p:txBody>
          <a:bodyPr vert="horz" lIns="91440" tIns="45720" rIns="91440" bIns="45720" rtlCol="0" anchor="ct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600" dirty="0" smtClean="0">
                <a:solidFill>
                  <a:schemeClr val="bg1"/>
                </a:solidFill>
                <a:latin typeface="Arial" panose="020B0604020202020204" pitchFamily="34" charset="0"/>
                <a:cs typeface="Arial" panose="020B0604020202020204" pitchFamily="34" charset="0"/>
              </a:rPr>
              <a:t>By the end of the lesson you should understand and be able to use scale factors to convert units of length, area and volume.</a:t>
            </a: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 this lesson we will cover:</a:t>
            </a:r>
            <a:endParaRPr lang="en-GB" sz="2800" b="1" dirty="0">
              <a:latin typeface="Arial" panose="020B0604020202020204" pitchFamily="34" charset="0"/>
              <a:cs typeface="Arial" panose="020B0604020202020204" pitchFamily="34" charset="0"/>
            </a:endParaRPr>
          </a:p>
        </p:txBody>
      </p:sp>
      <p:sp>
        <p:nvSpPr>
          <p:cNvPr id="7" name="Content Placeholder 2">
            <a:extLst>
              <a:ext uri="{FF2B5EF4-FFF2-40B4-BE49-F238E27FC236}">
                <a16:creationId xmlns:a16="http://schemas.microsoft.com/office/drawing/2014/main" id="{8B52EE3C-8729-4A24-BF40-4B382CC16248}"/>
              </a:ext>
            </a:extLst>
          </p:cNvPr>
          <p:cNvSpPr>
            <a:spLocks noGrp="1"/>
          </p:cNvSpPr>
          <p:nvPr>
            <p:ph idx="1"/>
          </p:nvPr>
        </p:nvSpPr>
        <p:spPr>
          <a:xfrm>
            <a:off x="838200" y="1854694"/>
            <a:ext cx="10515600" cy="2997480"/>
          </a:xfrm>
        </p:spPr>
        <p:txBody>
          <a:bodyPr/>
          <a:lstStyle/>
          <a:p>
            <a:pPr>
              <a:buClr>
                <a:srgbClr val="EA5B0C"/>
              </a:buClr>
            </a:pPr>
            <a:r>
              <a:rPr lang="en-GB" dirty="0" smtClean="0">
                <a:latin typeface="Arial" panose="020B0604020202020204" pitchFamily="34" charset="0"/>
                <a:cs typeface="Arial" panose="020B0604020202020204" pitchFamily="34" charset="0"/>
              </a:rPr>
              <a:t>identifying </a:t>
            </a:r>
            <a:r>
              <a:rPr lang="en-GB" dirty="0">
                <a:latin typeface="Arial" panose="020B0604020202020204" pitchFamily="34" charset="0"/>
                <a:cs typeface="Arial" panose="020B0604020202020204" pitchFamily="34" charset="0"/>
              </a:rPr>
              <a:t>linear scale factors linked to similar shapes</a:t>
            </a:r>
          </a:p>
          <a:p>
            <a:pPr>
              <a:buClr>
                <a:srgbClr val="EA5B0C"/>
              </a:buClr>
            </a:pPr>
            <a:r>
              <a:rPr lang="en-GB" dirty="0" smtClean="0">
                <a:latin typeface="Arial" panose="020B0604020202020204" pitchFamily="34" charset="0"/>
                <a:cs typeface="Arial" panose="020B0604020202020204" pitchFamily="34" charset="0"/>
              </a:rPr>
              <a:t>area </a:t>
            </a:r>
            <a:r>
              <a:rPr lang="en-GB" dirty="0">
                <a:latin typeface="Arial" panose="020B0604020202020204" pitchFamily="34" charset="0"/>
                <a:cs typeface="Arial" panose="020B0604020202020204" pitchFamily="34" charset="0"/>
              </a:rPr>
              <a:t>scale factors </a:t>
            </a:r>
          </a:p>
          <a:p>
            <a:pPr>
              <a:buClr>
                <a:srgbClr val="EA5B0C"/>
              </a:buClr>
            </a:pPr>
            <a:r>
              <a:rPr lang="en-GB" dirty="0" smtClean="0">
                <a:latin typeface="Arial" panose="020B0604020202020204" pitchFamily="34" charset="0"/>
                <a:cs typeface="Arial" panose="020B0604020202020204" pitchFamily="34" charset="0"/>
              </a:rPr>
              <a:t>volume </a:t>
            </a:r>
            <a:r>
              <a:rPr lang="en-GB" dirty="0">
                <a:latin typeface="Arial" panose="020B0604020202020204" pitchFamily="34" charset="0"/>
                <a:cs typeface="Arial" panose="020B0604020202020204" pitchFamily="34" charset="0"/>
              </a:rPr>
              <a:t>scale </a:t>
            </a:r>
            <a:r>
              <a:rPr lang="en-GB" dirty="0" smtClean="0">
                <a:latin typeface="Arial" panose="020B0604020202020204" pitchFamily="34" charset="0"/>
                <a:cs typeface="Arial" panose="020B0604020202020204" pitchFamily="34" charset="0"/>
              </a:rPr>
              <a:t>factors. </a:t>
            </a:r>
            <a:endParaRPr lang="en-GB"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413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3DD7E-D8E0-46C9-8BA3-3792DB7BC57A}"/>
              </a:ext>
            </a:extLst>
          </p:cNvPr>
          <p:cNvSpPr>
            <a:spLocks noGrp="1"/>
          </p:cNvSpPr>
          <p:nvPr>
            <p:ph type="title"/>
          </p:nvPr>
        </p:nvSpPr>
        <p:spPr/>
        <p:txBody>
          <a:bodyPr/>
          <a:lstStyle/>
          <a:p>
            <a:r>
              <a:rPr lang="en-GB" dirty="0"/>
              <a:t>Starter </a:t>
            </a:r>
          </a:p>
        </p:txBody>
      </p:sp>
      <p:sp>
        <p:nvSpPr>
          <p:cNvPr id="3" name="Content Placeholder 2">
            <a:extLst>
              <a:ext uri="{FF2B5EF4-FFF2-40B4-BE49-F238E27FC236}">
                <a16:creationId xmlns:a16="http://schemas.microsoft.com/office/drawing/2014/main" id="{2CD9B9E7-F81D-45F7-BE37-666F2E988C19}"/>
              </a:ext>
            </a:extLst>
          </p:cNvPr>
          <p:cNvSpPr>
            <a:spLocks noGrp="1"/>
          </p:cNvSpPr>
          <p:nvPr>
            <p:ph sz="half" idx="1"/>
          </p:nvPr>
        </p:nvSpPr>
        <p:spPr>
          <a:xfrm>
            <a:off x="381000" y="1696991"/>
            <a:ext cx="11576451" cy="1232212"/>
          </a:xfrm>
        </p:spPr>
        <p:txBody>
          <a:bodyPr/>
          <a:lstStyle/>
          <a:p>
            <a:pPr marL="0" indent="0">
              <a:buNone/>
            </a:pPr>
            <a:r>
              <a:rPr lang="en-GB" dirty="0">
                <a:latin typeface="Arial" panose="020B0604020202020204" pitchFamily="34" charset="0"/>
                <a:cs typeface="Arial" panose="020B0604020202020204" pitchFamily="34" charset="0"/>
              </a:rPr>
              <a:t>These two rectangles are </a:t>
            </a:r>
            <a:r>
              <a:rPr lang="en-GB" dirty="0" smtClean="0">
                <a:latin typeface="Arial" panose="020B0604020202020204" pitchFamily="34" charset="0"/>
                <a:cs typeface="Arial" panose="020B0604020202020204" pitchFamily="34" charset="0"/>
              </a:rPr>
              <a:t>similar, </a:t>
            </a:r>
            <a:r>
              <a:rPr lang="en-GB" dirty="0">
                <a:latin typeface="Arial" panose="020B0604020202020204" pitchFamily="34" charset="0"/>
                <a:cs typeface="Arial" panose="020B0604020202020204" pitchFamily="34" charset="0"/>
              </a:rPr>
              <a:t>so the ratio of their sides is the same</a:t>
            </a:r>
            <a:r>
              <a:rPr lang="en-GB" dirty="0" smtClean="0">
                <a:latin typeface="Arial" panose="020B0604020202020204" pitchFamily="34" charset="0"/>
                <a:cs typeface="Arial" panose="020B0604020202020204" pitchFamily="34" charset="0"/>
              </a:rPr>
              <a:t>.</a:t>
            </a:r>
          </a:p>
          <a:p>
            <a:pPr marL="0" indent="0">
              <a:buNone/>
            </a:pPr>
            <a:r>
              <a:rPr lang="en-GB" dirty="0" smtClean="0">
                <a:latin typeface="Arial" panose="020B0604020202020204" pitchFamily="34" charset="0"/>
                <a:cs typeface="Arial" panose="020B0604020202020204" pitchFamily="34" charset="0"/>
              </a:rPr>
              <a:t>Use </a:t>
            </a:r>
            <a:r>
              <a:rPr lang="en-GB" dirty="0">
                <a:latin typeface="Arial" panose="020B0604020202020204" pitchFamily="34" charset="0"/>
                <a:cs typeface="Arial" panose="020B0604020202020204" pitchFamily="34" charset="0"/>
              </a:rPr>
              <a:t>this information to work out the length of side </a:t>
            </a:r>
            <a:r>
              <a:rPr lang="en-GB" i="1" dirty="0">
                <a:latin typeface="Arial" panose="020B0604020202020204" pitchFamily="34" charset="0"/>
                <a:cs typeface="Arial" panose="020B0604020202020204" pitchFamily="34" charset="0"/>
              </a:rPr>
              <a:t>x</a:t>
            </a:r>
            <a:r>
              <a:rPr lang="en-GB" dirty="0">
                <a:latin typeface="Arial" panose="020B0604020202020204" pitchFamily="34" charset="0"/>
                <a:cs typeface="Arial" panose="020B0604020202020204" pitchFamily="34" charset="0"/>
              </a:rPr>
              <a:t>. </a:t>
            </a:r>
          </a:p>
          <a:p>
            <a:endParaRPr lang="en-GB" sz="2000" dirty="0"/>
          </a:p>
          <a:p>
            <a:endParaRPr lang="en-GB" sz="2000" dirty="0"/>
          </a:p>
          <a:p>
            <a:endParaRPr lang="en-GB" sz="2000" dirty="0"/>
          </a:p>
          <a:p>
            <a:endParaRPr lang="en-GB" dirty="0"/>
          </a:p>
        </p:txBody>
      </p:sp>
      <p:pic>
        <p:nvPicPr>
          <p:cNvPr id="5" name="Picture 4" descr="Screen Clipping">
            <a:extLst>
              <a:ext uri="{FF2B5EF4-FFF2-40B4-BE49-F238E27FC236}">
                <a16:creationId xmlns:a16="http://schemas.microsoft.com/office/drawing/2014/main" id="{B195EF68-C7E9-4AFD-848F-C98C17147D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4283" y="3179156"/>
            <a:ext cx="4839375" cy="1819529"/>
          </a:xfrm>
          <a:prstGeom prst="rect">
            <a:avLst/>
          </a:prstGeom>
        </p:spPr>
      </p:pic>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Area and volume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7339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571653B-87A7-4A66-A31B-1D531ED235FA}"/>
              </a:ext>
            </a:extLst>
          </p:cNvPr>
          <p:cNvSpPr/>
          <p:nvPr/>
        </p:nvSpPr>
        <p:spPr>
          <a:xfrm>
            <a:off x="3972206" y="2493356"/>
            <a:ext cx="706056" cy="628915"/>
          </a:xfrm>
          <a:prstGeom prst="rect">
            <a:avLst/>
          </a:prstGeom>
          <a:solidFill>
            <a:srgbClr val="F9BC9A"/>
          </a:solidFill>
          <a:ln>
            <a:solidFill>
              <a:srgbClr val="F9BC9A"/>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6" name="Rectangle 5">
            <a:extLst>
              <a:ext uri="{FF2B5EF4-FFF2-40B4-BE49-F238E27FC236}">
                <a16:creationId xmlns:a16="http://schemas.microsoft.com/office/drawing/2014/main" id="{183A485E-E74E-48FE-AB33-88A11FEC049C}"/>
              </a:ext>
            </a:extLst>
          </p:cNvPr>
          <p:cNvSpPr/>
          <p:nvPr/>
        </p:nvSpPr>
        <p:spPr>
          <a:xfrm>
            <a:off x="7241411" y="2493355"/>
            <a:ext cx="706056" cy="628915"/>
          </a:xfrm>
          <a:prstGeom prst="rect">
            <a:avLst/>
          </a:prstGeom>
          <a:solidFill>
            <a:srgbClr val="F9BC9A"/>
          </a:solidFill>
          <a:ln>
            <a:solidFill>
              <a:srgbClr val="F9BC9A"/>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7" name="Rectangle 6">
            <a:extLst>
              <a:ext uri="{FF2B5EF4-FFF2-40B4-BE49-F238E27FC236}">
                <a16:creationId xmlns:a16="http://schemas.microsoft.com/office/drawing/2014/main" id="{29462B11-AF3D-40B4-85BC-81B3F70F69F2}"/>
              </a:ext>
            </a:extLst>
          </p:cNvPr>
          <p:cNvSpPr/>
          <p:nvPr/>
        </p:nvSpPr>
        <p:spPr>
          <a:xfrm>
            <a:off x="4022363" y="4323924"/>
            <a:ext cx="706056" cy="628915"/>
          </a:xfrm>
          <a:prstGeom prst="rect">
            <a:avLst/>
          </a:prstGeom>
          <a:solidFill>
            <a:srgbClr val="F9BC9A"/>
          </a:solidFill>
          <a:ln>
            <a:solidFill>
              <a:srgbClr val="F9BC9A"/>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GB" b="1" dirty="0"/>
              <a:t>2</a:t>
            </a:r>
          </a:p>
        </p:txBody>
      </p:sp>
      <p:sp>
        <p:nvSpPr>
          <p:cNvPr id="8" name="Rectangle 7">
            <a:extLst>
              <a:ext uri="{FF2B5EF4-FFF2-40B4-BE49-F238E27FC236}">
                <a16:creationId xmlns:a16="http://schemas.microsoft.com/office/drawing/2014/main" id="{D286E9D4-B15C-445D-A0DA-C9E79A83BE64}"/>
              </a:ext>
            </a:extLst>
          </p:cNvPr>
          <p:cNvSpPr/>
          <p:nvPr/>
        </p:nvSpPr>
        <p:spPr>
          <a:xfrm>
            <a:off x="7241411" y="4323924"/>
            <a:ext cx="706056" cy="628915"/>
          </a:xfrm>
          <a:prstGeom prst="rect">
            <a:avLst/>
          </a:prstGeom>
          <a:solidFill>
            <a:srgbClr val="F9BC9A"/>
          </a:solidFill>
          <a:ln>
            <a:solidFill>
              <a:srgbClr val="F9BC9A"/>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GB" b="1" dirty="0" smtClean="0">
                <a:latin typeface="Arial" panose="020B0604020202020204" pitchFamily="34" charset="0"/>
                <a:cs typeface="Arial" panose="020B0604020202020204" pitchFamily="34" charset="0"/>
              </a:rPr>
              <a:t>?</a:t>
            </a:r>
            <a:endParaRPr lang="en-GB" b="1" dirty="0">
              <a:latin typeface="Arial" panose="020B0604020202020204" pitchFamily="34" charset="0"/>
              <a:cs typeface="Arial" panose="020B0604020202020204" pitchFamily="34" charset="0"/>
            </a:endParaRPr>
          </a:p>
        </p:txBody>
      </p:sp>
      <p:sp>
        <p:nvSpPr>
          <p:cNvPr id="10" name="Arrow: Curved Right 9">
            <a:extLst>
              <a:ext uri="{FF2B5EF4-FFF2-40B4-BE49-F238E27FC236}">
                <a16:creationId xmlns:a16="http://schemas.microsoft.com/office/drawing/2014/main" id="{91C5D42B-0484-4E3E-AD59-4F9CDD0F1AFA}"/>
              </a:ext>
            </a:extLst>
          </p:cNvPr>
          <p:cNvSpPr/>
          <p:nvPr/>
        </p:nvSpPr>
        <p:spPr>
          <a:xfrm>
            <a:off x="3419616" y="2888902"/>
            <a:ext cx="497711" cy="1797397"/>
          </a:xfrm>
          <a:prstGeom prst="curved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761F98E-6014-4A1E-AF7E-960ADD20B713}"/>
                  </a:ext>
                </a:extLst>
              </p:cNvPr>
              <p:cNvSpPr txBox="1"/>
              <p:nvPr/>
            </p:nvSpPr>
            <p:spPr>
              <a:xfrm>
                <a:off x="2535594" y="3122270"/>
                <a:ext cx="800005" cy="70141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14:m>
                  <m:oMath xmlns:m="http://schemas.openxmlformats.org/officeDocument/2006/math">
                    <m:f>
                      <m:fPr>
                        <m:ctrlPr>
                          <a:rPr lang="en-GB" sz="2400" i="1" smtClean="0">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2</m:t>
                        </m:r>
                      </m:num>
                      <m:den>
                        <m:r>
                          <m:rPr>
                            <m:nor/>
                          </m:rPr>
                          <a:rPr lang="en-GB" sz="2400" b="0" i="0" smtClean="0">
                            <a:latin typeface="Arial" panose="020B0604020202020204" pitchFamily="34" charset="0"/>
                            <a:cs typeface="Arial" panose="020B0604020202020204" pitchFamily="34" charset="0"/>
                          </a:rPr>
                          <m:t>4</m:t>
                        </m:r>
                      </m:den>
                    </m:f>
                  </m:oMath>
                </a14:m>
                <a:endParaRPr lang="en-GB" sz="2400" dirty="0">
                  <a:latin typeface="Arial" panose="020B0604020202020204" pitchFamily="34" charset="0"/>
                  <a:cs typeface="Arial" panose="020B0604020202020204" pitchFamily="34" charset="0"/>
                </a:endParaRPr>
              </a:p>
            </p:txBody>
          </p:sp>
        </mc:Choice>
        <mc:Fallback xmlns="">
          <p:sp>
            <p:nvSpPr>
              <p:cNvPr id="11" name="TextBox 10">
                <a:extLst>
                  <a:ext uri="{FF2B5EF4-FFF2-40B4-BE49-F238E27FC236}">
                    <a16:creationId xmlns:a16="http://schemas.microsoft.com/office/drawing/2014/main" id="{6761F98E-6014-4A1E-AF7E-960ADD20B713}"/>
                  </a:ext>
                </a:extLst>
              </p:cNvPr>
              <p:cNvSpPr txBox="1">
                <a:spLocks noRot="1" noChangeAspect="1" noMove="1" noResize="1" noEditPoints="1" noAdjustHandles="1" noChangeArrowheads="1" noChangeShapeType="1" noTextEdit="1"/>
              </p:cNvSpPr>
              <p:nvPr/>
            </p:nvSpPr>
            <p:spPr>
              <a:xfrm>
                <a:off x="2535594" y="3122270"/>
                <a:ext cx="800005" cy="701410"/>
              </a:xfrm>
              <a:prstGeom prst="rect">
                <a:avLst/>
              </a:prstGeom>
              <a:blipFill>
                <a:blip r:embed="rId3"/>
                <a:stretch>
                  <a:fillRect l="-12214" b="-695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7C69A52E-8CA4-44B2-925A-E9DAFE67A302}"/>
                  </a:ext>
                </a:extLst>
              </p:cNvPr>
              <p:cNvSpPr txBox="1"/>
              <p:nvPr/>
            </p:nvSpPr>
            <p:spPr>
              <a:xfrm>
                <a:off x="2535594" y="3122270"/>
                <a:ext cx="800005" cy="702308"/>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14:m>
                  <m:oMath xmlns:m="http://schemas.openxmlformats.org/officeDocument/2006/math">
                    <m:f>
                      <m:fPr>
                        <m:ctrlPr>
                          <a:rPr lang="en-GB" sz="2400" i="1" smtClean="0">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1</m:t>
                        </m:r>
                      </m:num>
                      <m:den>
                        <m:r>
                          <m:rPr>
                            <m:nor/>
                          </m:rPr>
                          <a:rPr lang="en-GB" sz="2400" b="0" i="0" smtClean="0">
                            <a:latin typeface="Arial" panose="020B0604020202020204" pitchFamily="34" charset="0"/>
                            <a:cs typeface="Arial" panose="020B0604020202020204" pitchFamily="34" charset="0"/>
                          </a:rPr>
                          <m:t>2</m:t>
                        </m:r>
                      </m:den>
                    </m:f>
                  </m:oMath>
                </a14:m>
                <a:endParaRPr lang="en-GB" sz="2400" dirty="0">
                  <a:latin typeface="Arial" panose="020B0604020202020204" pitchFamily="34" charset="0"/>
                  <a:cs typeface="Arial" panose="020B0604020202020204" pitchFamily="34" charset="0"/>
                </a:endParaRPr>
              </a:p>
            </p:txBody>
          </p:sp>
        </mc:Choice>
        <mc:Fallback xmlns="">
          <p:sp>
            <p:nvSpPr>
              <p:cNvPr id="12" name="TextBox 11">
                <a:extLst>
                  <a:ext uri="{FF2B5EF4-FFF2-40B4-BE49-F238E27FC236}">
                    <a16:creationId xmlns:a16="http://schemas.microsoft.com/office/drawing/2014/main" id="{7C69A52E-8CA4-44B2-925A-E9DAFE67A302}"/>
                  </a:ext>
                </a:extLst>
              </p:cNvPr>
              <p:cNvSpPr txBox="1">
                <a:spLocks noRot="1" noChangeAspect="1" noMove="1" noResize="1" noEditPoints="1" noAdjustHandles="1" noChangeArrowheads="1" noChangeShapeType="1" noTextEdit="1"/>
              </p:cNvSpPr>
              <p:nvPr/>
            </p:nvSpPr>
            <p:spPr>
              <a:xfrm>
                <a:off x="2535594" y="3122270"/>
                <a:ext cx="800005" cy="702308"/>
              </a:xfrm>
              <a:prstGeom prst="rect">
                <a:avLst/>
              </a:prstGeom>
              <a:blipFill>
                <a:blip r:embed="rId4"/>
                <a:stretch>
                  <a:fillRect l="-12214" b="-6957"/>
                </a:stretch>
              </a:blipFill>
            </p:spPr>
            <p:txBody>
              <a:bodyPr/>
              <a:lstStyle/>
              <a:p>
                <a:r>
                  <a:rPr lang="en-GB">
                    <a:noFill/>
                  </a:rPr>
                  <a:t> </a:t>
                </a:r>
              </a:p>
            </p:txBody>
          </p:sp>
        </mc:Fallback>
      </mc:AlternateContent>
      <p:sp>
        <p:nvSpPr>
          <p:cNvPr id="13" name="Arrow: Curved Right 12">
            <a:extLst>
              <a:ext uri="{FF2B5EF4-FFF2-40B4-BE49-F238E27FC236}">
                <a16:creationId xmlns:a16="http://schemas.microsoft.com/office/drawing/2014/main" id="{9EF93D02-B6FF-4CC7-AB39-972B27DC4C48}"/>
              </a:ext>
            </a:extLst>
          </p:cNvPr>
          <p:cNvSpPr/>
          <p:nvPr/>
        </p:nvSpPr>
        <p:spPr>
          <a:xfrm flipH="1">
            <a:off x="8192562" y="2743200"/>
            <a:ext cx="497711" cy="1943100"/>
          </a:xfrm>
          <a:prstGeom prst="curved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D2ABF1EA-192F-46A6-A1DD-B608D0984911}"/>
                  </a:ext>
                </a:extLst>
              </p:cNvPr>
              <p:cNvSpPr txBox="1"/>
              <p:nvPr/>
            </p:nvSpPr>
            <p:spPr>
              <a:xfrm>
                <a:off x="8764158" y="3252269"/>
                <a:ext cx="800005" cy="702308"/>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14:m>
                  <m:oMath xmlns:m="http://schemas.openxmlformats.org/officeDocument/2006/math">
                    <m:f>
                      <m:fPr>
                        <m:ctrlPr>
                          <a:rPr lang="en-GB" sz="2400" i="1" smtClean="0">
                            <a:latin typeface="Cambria Math" panose="02040503050406030204" pitchFamily="18" charset="0"/>
                          </a:rPr>
                        </m:ctrlPr>
                      </m:fPr>
                      <m:num>
                        <m:r>
                          <m:rPr>
                            <m:nor/>
                          </m:rPr>
                          <a:rPr lang="en-GB" sz="2400" b="0" i="0" smtClean="0">
                            <a:latin typeface="Arial" panose="020B0604020202020204" pitchFamily="34" charset="0"/>
                            <a:cs typeface="Arial" panose="020B0604020202020204" pitchFamily="34" charset="0"/>
                          </a:rPr>
                          <m:t>1</m:t>
                        </m:r>
                      </m:num>
                      <m:den>
                        <m:r>
                          <m:rPr>
                            <m:nor/>
                          </m:rPr>
                          <a:rPr lang="en-GB" sz="2400" b="0" i="0" smtClean="0">
                            <a:latin typeface="Arial" panose="020B0604020202020204" pitchFamily="34" charset="0"/>
                            <a:cs typeface="Arial" panose="020B0604020202020204" pitchFamily="34" charset="0"/>
                          </a:rPr>
                          <m:t>2</m:t>
                        </m:r>
                      </m:den>
                    </m:f>
                  </m:oMath>
                </a14:m>
                <a:endParaRPr lang="en-GB" sz="2400" dirty="0">
                  <a:latin typeface="Arial" panose="020B0604020202020204" pitchFamily="34" charset="0"/>
                  <a:cs typeface="Arial" panose="020B0604020202020204" pitchFamily="34" charset="0"/>
                </a:endParaRPr>
              </a:p>
            </p:txBody>
          </p:sp>
        </mc:Choice>
        <mc:Fallback xmlns="">
          <p:sp>
            <p:nvSpPr>
              <p:cNvPr id="14" name="TextBox 13">
                <a:extLst>
                  <a:ext uri="{FF2B5EF4-FFF2-40B4-BE49-F238E27FC236}">
                    <a16:creationId xmlns:a16="http://schemas.microsoft.com/office/drawing/2014/main" id="{D2ABF1EA-192F-46A6-A1DD-B608D0984911}"/>
                  </a:ext>
                </a:extLst>
              </p:cNvPr>
              <p:cNvSpPr txBox="1">
                <a:spLocks noRot="1" noChangeAspect="1" noMove="1" noResize="1" noEditPoints="1" noAdjustHandles="1" noChangeArrowheads="1" noChangeShapeType="1" noTextEdit="1"/>
              </p:cNvSpPr>
              <p:nvPr/>
            </p:nvSpPr>
            <p:spPr>
              <a:xfrm>
                <a:off x="8764158" y="3252269"/>
                <a:ext cx="800005" cy="702308"/>
              </a:xfrm>
              <a:prstGeom prst="rect">
                <a:avLst/>
              </a:prstGeom>
              <a:blipFill>
                <a:blip r:embed="rId5"/>
                <a:stretch>
                  <a:fillRect l="-12214" b="-6957"/>
                </a:stretch>
              </a:blipFill>
            </p:spPr>
            <p:txBody>
              <a:bodyPr/>
              <a:lstStyle/>
              <a:p>
                <a:r>
                  <a:rPr lang="en-GB">
                    <a:noFill/>
                  </a:rPr>
                  <a:t> </a:t>
                </a:r>
              </a:p>
            </p:txBody>
          </p:sp>
        </mc:Fallback>
      </mc:AlternateContent>
      <p:grpSp>
        <p:nvGrpSpPr>
          <p:cNvPr id="29" name="Group 28"/>
          <p:cNvGrpSpPr/>
          <p:nvPr/>
        </p:nvGrpSpPr>
        <p:grpSpPr>
          <a:xfrm>
            <a:off x="4945722" y="2171853"/>
            <a:ext cx="2072956" cy="1295843"/>
            <a:chOff x="4945722" y="2171853"/>
            <a:chExt cx="2072956" cy="1295843"/>
          </a:xfrm>
        </p:grpSpPr>
        <p:sp>
          <p:nvSpPr>
            <p:cNvPr id="16" name="Arrow: Right 15">
              <a:extLst>
                <a:ext uri="{FF2B5EF4-FFF2-40B4-BE49-F238E27FC236}">
                  <a16:creationId xmlns:a16="http://schemas.microsoft.com/office/drawing/2014/main" id="{D1E7A50A-1696-4A66-89FF-988D0CE32E71}"/>
                </a:ext>
              </a:extLst>
            </p:cNvPr>
            <p:cNvSpPr/>
            <p:nvPr/>
          </p:nvSpPr>
          <p:spPr>
            <a:xfrm>
              <a:off x="4945722" y="2171853"/>
              <a:ext cx="2072956" cy="1295843"/>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66E789E9-10A9-4BD5-B4F2-2E3D1AD40C79}"/>
                    </a:ext>
                  </a:extLst>
                </p:cNvPr>
                <p:cNvSpPr txBox="1"/>
                <p:nvPr/>
              </p:nvSpPr>
              <p:spPr>
                <a:xfrm>
                  <a:off x="5556879" y="2544155"/>
                  <a:ext cx="510766" cy="549125"/>
                </a:xfrm>
                <a:prstGeom prst="rect">
                  <a:avLst/>
                </a:prstGeom>
                <a:noFill/>
              </p:spPr>
              <p:txBody>
                <a:bodyPr wrap="square" rtlCol="0">
                  <a:spAutoFit/>
                </a:bodyPr>
                <a:lstStyle/>
                <a:p>
                  <a:r>
                    <a:rPr lang="en-GB" dirty="0" smtClean="0">
                      <a:solidFill>
                        <a:schemeClr val="bg1"/>
                      </a:solidFill>
                      <a:latin typeface="Arial" panose="020B0604020202020204" pitchFamily="34" charset="0"/>
                      <a:cs typeface="Arial" panose="020B0604020202020204" pitchFamily="34" charset="0"/>
                    </a:rPr>
                    <a:t>×</a:t>
                  </a:r>
                  <a14:m>
                    <m:oMath xmlns:m="http://schemas.openxmlformats.org/officeDocument/2006/math">
                      <m:f>
                        <m:fPr>
                          <m:ctrlPr>
                            <a:rPr lang="en-GB" i="1" smtClean="0">
                              <a:solidFill>
                                <a:schemeClr val="bg1"/>
                              </a:solidFill>
                              <a:latin typeface="Cambria Math" panose="02040503050406030204" pitchFamily="18" charset="0"/>
                            </a:rPr>
                          </m:ctrlPr>
                        </m:fPr>
                        <m:num>
                          <m:r>
                            <m:rPr>
                              <m:nor/>
                            </m:rPr>
                            <a:rPr lang="en-GB" b="0" i="0" smtClean="0">
                              <a:solidFill>
                                <a:schemeClr val="bg1"/>
                              </a:solidFill>
                              <a:latin typeface="Arial" panose="020B0604020202020204" pitchFamily="34" charset="0"/>
                              <a:cs typeface="Arial" panose="020B0604020202020204" pitchFamily="34" charset="0"/>
                            </a:rPr>
                            <m:t>3</m:t>
                          </m:r>
                        </m:num>
                        <m:den>
                          <m:r>
                            <m:rPr>
                              <m:nor/>
                            </m:rPr>
                            <a:rPr lang="en-GB" b="0" i="0" smtClean="0">
                              <a:solidFill>
                                <a:schemeClr val="bg1"/>
                              </a:solidFill>
                              <a:latin typeface="Arial" panose="020B0604020202020204" pitchFamily="34" charset="0"/>
                              <a:cs typeface="Arial" panose="020B0604020202020204" pitchFamily="34" charset="0"/>
                            </a:rPr>
                            <m:t>4</m:t>
                          </m:r>
                        </m:den>
                      </m:f>
                    </m:oMath>
                  </a14:m>
                  <a:endParaRPr lang="en-GB" dirty="0">
                    <a:solidFill>
                      <a:schemeClr val="bg1"/>
                    </a:solidFill>
                    <a:latin typeface="Arial" panose="020B0604020202020204" pitchFamily="34" charset="0"/>
                    <a:cs typeface="Arial" panose="020B0604020202020204" pitchFamily="34" charset="0"/>
                  </a:endParaRPr>
                </a:p>
              </p:txBody>
            </p:sp>
          </mc:Choice>
          <mc:Fallback xmlns="">
            <p:sp>
              <p:nvSpPr>
                <p:cNvPr id="17" name="TextBox 16">
                  <a:extLst>
                    <a:ext uri="{FF2B5EF4-FFF2-40B4-BE49-F238E27FC236}">
                      <a16:creationId xmlns:a16="http://schemas.microsoft.com/office/drawing/2014/main" id="{66E789E9-10A9-4BD5-B4F2-2E3D1AD40C79}"/>
                    </a:ext>
                  </a:extLst>
                </p:cNvPr>
                <p:cNvSpPr txBox="1">
                  <a:spLocks noRot="1" noChangeAspect="1" noMove="1" noResize="1" noEditPoints="1" noAdjustHandles="1" noChangeArrowheads="1" noChangeShapeType="1" noTextEdit="1"/>
                </p:cNvSpPr>
                <p:nvPr/>
              </p:nvSpPr>
              <p:spPr>
                <a:xfrm>
                  <a:off x="5556879" y="2544155"/>
                  <a:ext cx="510766" cy="549125"/>
                </a:xfrm>
                <a:prstGeom prst="rect">
                  <a:avLst/>
                </a:prstGeom>
                <a:blipFill>
                  <a:blip r:embed="rId6"/>
                  <a:stretch>
                    <a:fillRect l="-10843" b="-4444"/>
                  </a:stretch>
                </a:blipFill>
              </p:spPr>
              <p:txBody>
                <a:bodyPr/>
                <a:lstStyle/>
                <a:p>
                  <a:r>
                    <a:rPr lang="en-GB">
                      <a:noFill/>
                    </a:rPr>
                    <a:t> </a:t>
                  </a:r>
                </a:p>
              </p:txBody>
            </p:sp>
          </mc:Fallback>
        </mc:AlternateContent>
      </p:grpSp>
      <p:sp>
        <p:nvSpPr>
          <p:cNvPr id="22" name="Rectangle 2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Area and volume</a:t>
            </a:r>
            <a:endParaRPr lang="en-GB" sz="2800" b="1" dirty="0">
              <a:latin typeface="Arial" panose="020B0604020202020204" pitchFamily="34" charset="0"/>
              <a:cs typeface="Arial" panose="020B0604020202020204" pitchFamily="34" charset="0"/>
            </a:endParaRPr>
          </a:p>
        </p:txBody>
      </p:sp>
      <p:sp>
        <p:nvSpPr>
          <p:cNvPr id="24" name="TextBox 23"/>
          <p:cNvSpPr txBox="1"/>
          <p:nvPr/>
        </p:nvSpPr>
        <p:spPr>
          <a:xfrm>
            <a:off x="368300" y="1512072"/>
            <a:ext cx="3365500"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Solution</a:t>
            </a:r>
            <a:endParaRPr lang="en-GB" sz="2800" b="1" dirty="0">
              <a:latin typeface="Arial" panose="020B0604020202020204" pitchFamily="34" charset="0"/>
              <a:cs typeface="Arial" panose="020B0604020202020204" pitchFamily="34" charset="0"/>
            </a:endParaRPr>
          </a:p>
        </p:txBody>
      </p:sp>
      <p:grpSp>
        <p:nvGrpSpPr>
          <p:cNvPr id="30" name="Group 29"/>
          <p:cNvGrpSpPr/>
          <p:nvPr/>
        </p:nvGrpSpPr>
        <p:grpSpPr>
          <a:xfrm>
            <a:off x="4945722" y="3986348"/>
            <a:ext cx="2072956" cy="1295843"/>
            <a:chOff x="4945722" y="3986348"/>
            <a:chExt cx="2072956" cy="1295843"/>
          </a:xfrm>
        </p:grpSpPr>
        <p:sp>
          <p:nvSpPr>
            <p:cNvPr id="25" name="Arrow: Right 15">
              <a:extLst>
                <a:ext uri="{FF2B5EF4-FFF2-40B4-BE49-F238E27FC236}">
                  <a16:creationId xmlns:a16="http://schemas.microsoft.com/office/drawing/2014/main" id="{D1E7A50A-1696-4A66-89FF-988D0CE32E71}"/>
                </a:ext>
              </a:extLst>
            </p:cNvPr>
            <p:cNvSpPr/>
            <p:nvPr/>
          </p:nvSpPr>
          <p:spPr>
            <a:xfrm>
              <a:off x="4945722" y="3986348"/>
              <a:ext cx="2072956" cy="1295843"/>
            </a:xfrm>
            <a:prstGeom prst="rightArrow">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66E789E9-10A9-4BD5-B4F2-2E3D1AD40C79}"/>
                    </a:ext>
                  </a:extLst>
                </p:cNvPr>
                <p:cNvSpPr txBox="1"/>
                <p:nvPr/>
              </p:nvSpPr>
              <p:spPr>
                <a:xfrm>
                  <a:off x="5556879" y="4354907"/>
                  <a:ext cx="510766" cy="549125"/>
                </a:xfrm>
                <a:prstGeom prst="rect">
                  <a:avLst/>
                </a:prstGeom>
                <a:noFill/>
              </p:spPr>
              <p:txBody>
                <a:bodyPr wrap="square" rtlCol="0">
                  <a:spAutoFit/>
                </a:bodyPr>
                <a:lstStyle/>
                <a:p>
                  <a:r>
                    <a:rPr lang="en-GB" dirty="0" smtClean="0">
                      <a:solidFill>
                        <a:schemeClr val="bg1"/>
                      </a:solidFill>
                      <a:latin typeface="Arial" panose="020B0604020202020204" pitchFamily="34" charset="0"/>
                      <a:cs typeface="Arial" panose="020B0604020202020204" pitchFamily="34" charset="0"/>
                    </a:rPr>
                    <a:t>×</a:t>
                  </a:r>
                  <a14:m>
                    <m:oMath xmlns:m="http://schemas.openxmlformats.org/officeDocument/2006/math">
                      <m:f>
                        <m:fPr>
                          <m:ctrlPr>
                            <a:rPr lang="en-GB" i="1" smtClean="0">
                              <a:solidFill>
                                <a:schemeClr val="bg1"/>
                              </a:solidFill>
                              <a:latin typeface="Cambria Math" panose="02040503050406030204" pitchFamily="18" charset="0"/>
                            </a:rPr>
                          </m:ctrlPr>
                        </m:fPr>
                        <m:num>
                          <m:r>
                            <m:rPr>
                              <m:nor/>
                            </m:rPr>
                            <a:rPr lang="en-GB" b="0" i="0" smtClean="0">
                              <a:solidFill>
                                <a:schemeClr val="bg1"/>
                              </a:solidFill>
                              <a:latin typeface="Arial" panose="020B0604020202020204" pitchFamily="34" charset="0"/>
                              <a:cs typeface="Arial" panose="020B0604020202020204" pitchFamily="34" charset="0"/>
                            </a:rPr>
                            <m:t>3</m:t>
                          </m:r>
                        </m:num>
                        <m:den>
                          <m:r>
                            <m:rPr>
                              <m:nor/>
                            </m:rPr>
                            <a:rPr lang="en-GB" b="0" i="0" smtClean="0">
                              <a:solidFill>
                                <a:schemeClr val="bg1"/>
                              </a:solidFill>
                              <a:latin typeface="Arial" panose="020B0604020202020204" pitchFamily="34" charset="0"/>
                              <a:cs typeface="Arial" panose="020B0604020202020204" pitchFamily="34" charset="0"/>
                            </a:rPr>
                            <m:t>4</m:t>
                          </m:r>
                        </m:den>
                      </m:f>
                    </m:oMath>
                  </a14:m>
                  <a:endParaRPr lang="en-GB" dirty="0">
                    <a:solidFill>
                      <a:schemeClr val="bg1"/>
                    </a:solidFill>
                    <a:latin typeface="Arial" panose="020B0604020202020204" pitchFamily="34" charset="0"/>
                    <a:cs typeface="Arial" panose="020B0604020202020204" pitchFamily="34" charset="0"/>
                  </a:endParaRPr>
                </a:p>
              </p:txBody>
            </p:sp>
          </mc:Choice>
          <mc:Fallback xmlns="">
            <p:sp>
              <p:nvSpPr>
                <p:cNvPr id="26" name="TextBox 25">
                  <a:extLst>
                    <a:ext uri="{FF2B5EF4-FFF2-40B4-BE49-F238E27FC236}">
                      <a16:creationId xmlns:a16="http://schemas.microsoft.com/office/drawing/2014/main" id="{66E789E9-10A9-4BD5-B4F2-2E3D1AD40C79}"/>
                    </a:ext>
                  </a:extLst>
                </p:cNvPr>
                <p:cNvSpPr txBox="1">
                  <a:spLocks noRot="1" noChangeAspect="1" noMove="1" noResize="1" noEditPoints="1" noAdjustHandles="1" noChangeArrowheads="1" noChangeShapeType="1" noTextEdit="1"/>
                </p:cNvSpPr>
                <p:nvPr/>
              </p:nvSpPr>
              <p:spPr>
                <a:xfrm>
                  <a:off x="5556879" y="4354907"/>
                  <a:ext cx="510766" cy="549125"/>
                </a:xfrm>
                <a:prstGeom prst="rect">
                  <a:avLst/>
                </a:prstGeom>
                <a:blipFill>
                  <a:blip r:embed="rId7"/>
                  <a:stretch>
                    <a:fillRect l="-10843" b="-4444"/>
                  </a:stretch>
                </a:blipFill>
              </p:spPr>
              <p:txBody>
                <a:bodyPr/>
                <a:lstStyle/>
                <a:p>
                  <a:r>
                    <a:rPr lang="en-GB">
                      <a:noFill/>
                    </a:rPr>
                    <a:t> </a:t>
                  </a:r>
                </a:p>
              </p:txBody>
            </p:sp>
          </mc:Fallback>
        </mc:AlternateContent>
      </p:grpSp>
      <p:grpSp>
        <p:nvGrpSpPr>
          <p:cNvPr id="28" name="Group 27"/>
          <p:cNvGrpSpPr/>
          <p:nvPr/>
        </p:nvGrpSpPr>
        <p:grpSpPr>
          <a:xfrm>
            <a:off x="6639788" y="4952839"/>
            <a:ext cx="1909301" cy="1025804"/>
            <a:chOff x="6639788" y="4952839"/>
            <a:chExt cx="1909301" cy="1025804"/>
          </a:xfrm>
        </p:grpSpPr>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0C94ED4E-A57F-4D40-A522-91E9CF3554F0}"/>
                    </a:ext>
                  </a:extLst>
                </p:cNvPr>
                <p:cNvSpPr txBox="1"/>
                <p:nvPr/>
              </p:nvSpPr>
              <p:spPr>
                <a:xfrm>
                  <a:off x="6639788" y="5428684"/>
                  <a:ext cx="1909301" cy="549959"/>
                </a:xfrm>
                <a:prstGeom prst="rect">
                  <a:avLst/>
                </a:prstGeom>
                <a:solidFill>
                  <a:srgbClr val="F9BC9A"/>
                </a:solidFill>
                <a:ln>
                  <a:solidFill>
                    <a:srgbClr val="F9BC9A"/>
                  </a:solidFill>
                </a:ln>
              </p:spPr>
              <p:txBody>
                <a:bodyPr wrap="square" rtlCol="0">
                  <a:spAutoFit/>
                </a:bodyPr>
                <a:lstStyle/>
                <a:p>
                  <a:pPr algn="ctr"/>
                  <a:r>
                    <a:rPr lang="en-GB" dirty="0" smtClean="0">
                      <a:solidFill>
                        <a:schemeClr val="tx1"/>
                      </a:solidFill>
                      <a:latin typeface="Arial" panose="020B0604020202020204" pitchFamily="34" charset="0"/>
                      <a:cs typeface="Arial" panose="020B0604020202020204" pitchFamily="34" charset="0"/>
                    </a:rPr>
                    <a:t>2 × </a:t>
                  </a:r>
                  <a14:m>
                    <m:oMath xmlns:m="http://schemas.openxmlformats.org/officeDocument/2006/math">
                      <m:f>
                        <m:fPr>
                          <m:ctrlPr>
                            <a:rPr lang="en-GB" i="1" smtClean="0">
                              <a:solidFill>
                                <a:schemeClr val="tx1"/>
                              </a:solidFill>
                              <a:latin typeface="Cambria Math" panose="02040503050406030204" pitchFamily="18" charset="0"/>
                            </a:rPr>
                          </m:ctrlPr>
                        </m:fPr>
                        <m:num>
                          <m:r>
                            <m:rPr>
                              <m:nor/>
                            </m:rPr>
                            <a:rPr lang="en-GB" b="0" i="0" smtClean="0">
                              <a:solidFill>
                                <a:schemeClr val="tx1"/>
                              </a:solidFill>
                              <a:latin typeface="Arial" panose="020B0604020202020204" pitchFamily="34" charset="0"/>
                              <a:cs typeface="Arial" panose="020B0604020202020204" pitchFamily="34" charset="0"/>
                            </a:rPr>
                            <m:t>3</m:t>
                          </m:r>
                        </m:num>
                        <m:den>
                          <m:r>
                            <m:rPr>
                              <m:nor/>
                            </m:rPr>
                            <a:rPr lang="en-GB" b="0" i="0" smtClean="0">
                              <a:solidFill>
                                <a:schemeClr val="tx1"/>
                              </a:solidFill>
                              <a:latin typeface="Arial" panose="020B0604020202020204" pitchFamily="34" charset="0"/>
                              <a:cs typeface="Arial" panose="020B0604020202020204" pitchFamily="34" charset="0"/>
                            </a:rPr>
                            <m:t>4</m:t>
                          </m:r>
                        </m:den>
                      </m:f>
                      <m:r>
                        <a:rPr lang="en-GB" b="0" i="1" smtClean="0">
                          <a:solidFill>
                            <a:schemeClr val="tx1"/>
                          </a:solidFill>
                          <a:latin typeface="Cambria Math" panose="02040503050406030204" pitchFamily="18" charset="0"/>
                        </a:rPr>
                        <m:t> </m:t>
                      </m:r>
                      <m:r>
                        <m:rPr>
                          <m:nor/>
                        </m:rPr>
                        <a:rPr lang="en-GB" b="0" i="0" smtClean="0">
                          <a:solidFill>
                            <a:schemeClr val="tx1"/>
                          </a:solidFill>
                          <a:latin typeface="Arial" panose="020B0604020202020204" pitchFamily="34" charset="0"/>
                          <a:cs typeface="Arial" panose="020B0604020202020204" pitchFamily="34" charset="0"/>
                        </a:rPr>
                        <m:t>= </m:t>
                      </m:r>
                      <m:f>
                        <m:fPr>
                          <m:ctrlPr>
                            <a:rPr lang="en-GB" i="1">
                              <a:solidFill>
                                <a:schemeClr val="tx1"/>
                              </a:solidFill>
                              <a:latin typeface="Cambria Math" panose="02040503050406030204" pitchFamily="18" charset="0"/>
                            </a:rPr>
                          </m:ctrlPr>
                        </m:fPr>
                        <m:num>
                          <m:r>
                            <m:rPr>
                              <m:nor/>
                            </m:rPr>
                            <a:rPr lang="en-GB" b="0" i="0" smtClean="0">
                              <a:solidFill>
                                <a:schemeClr val="tx1"/>
                              </a:solidFill>
                              <a:latin typeface="Arial" panose="020B0604020202020204" pitchFamily="34" charset="0"/>
                              <a:cs typeface="Arial" panose="020B0604020202020204" pitchFamily="34" charset="0"/>
                            </a:rPr>
                            <m:t>6</m:t>
                          </m:r>
                        </m:num>
                        <m:den>
                          <m:r>
                            <m:rPr>
                              <m:nor/>
                            </m:rPr>
                            <a:rPr lang="en-GB" b="0" i="0" smtClean="0">
                              <a:solidFill>
                                <a:schemeClr val="tx1"/>
                              </a:solidFill>
                              <a:latin typeface="Arial" panose="020B0604020202020204" pitchFamily="34" charset="0"/>
                              <a:cs typeface="Arial" panose="020B0604020202020204" pitchFamily="34" charset="0"/>
                            </a:rPr>
                            <m:t>4</m:t>
                          </m:r>
                        </m:den>
                      </m:f>
                    </m:oMath>
                  </a14:m>
                  <a:r>
                    <a:rPr lang="en-GB" dirty="0">
                      <a:solidFill>
                        <a:schemeClr val="tx1"/>
                      </a:solidFill>
                      <a:latin typeface="Arial" panose="020B0604020202020204" pitchFamily="34" charset="0"/>
                      <a:cs typeface="Arial" panose="020B0604020202020204" pitchFamily="34" charset="0"/>
                    </a:rPr>
                    <a:t> = </a:t>
                  </a:r>
                  <a14:m>
                    <m:oMath xmlns:m="http://schemas.openxmlformats.org/officeDocument/2006/math">
                      <m:f>
                        <m:fPr>
                          <m:ctrlPr>
                            <a:rPr lang="en-GB" i="1">
                              <a:solidFill>
                                <a:schemeClr val="tx1"/>
                              </a:solidFill>
                              <a:latin typeface="Cambria Math" panose="02040503050406030204" pitchFamily="18" charset="0"/>
                            </a:rPr>
                          </m:ctrlPr>
                        </m:fPr>
                        <m:num>
                          <m:r>
                            <m:rPr>
                              <m:nor/>
                            </m:rPr>
                            <a:rPr lang="en-GB" b="0" i="0" smtClean="0">
                              <a:solidFill>
                                <a:schemeClr val="tx1"/>
                              </a:solidFill>
                              <a:latin typeface="Arial" panose="020B0604020202020204" pitchFamily="34" charset="0"/>
                              <a:cs typeface="Arial" panose="020B0604020202020204" pitchFamily="34" charset="0"/>
                            </a:rPr>
                            <m:t>3</m:t>
                          </m:r>
                        </m:num>
                        <m:den>
                          <m:r>
                            <m:rPr>
                              <m:nor/>
                            </m:rPr>
                            <a:rPr lang="en-GB" b="0" i="0" smtClean="0">
                              <a:solidFill>
                                <a:schemeClr val="tx1"/>
                              </a:solidFill>
                              <a:latin typeface="Arial" panose="020B0604020202020204" pitchFamily="34" charset="0"/>
                              <a:cs typeface="Arial" panose="020B0604020202020204" pitchFamily="34" charset="0"/>
                            </a:rPr>
                            <m:t>2</m:t>
                          </m:r>
                        </m:den>
                      </m:f>
                    </m:oMath>
                  </a14:m>
                  <a:r>
                    <a:rPr lang="en-GB" dirty="0">
                      <a:solidFill>
                        <a:schemeClr val="tx1"/>
                      </a:solidFill>
                      <a:latin typeface="Arial" panose="020B0604020202020204" pitchFamily="34" charset="0"/>
                      <a:cs typeface="Arial" panose="020B0604020202020204" pitchFamily="34" charset="0"/>
                    </a:rPr>
                    <a:t> </a:t>
                  </a:r>
                </a:p>
              </p:txBody>
            </p:sp>
          </mc:Choice>
          <mc:Fallback xmlns="">
            <p:sp>
              <p:nvSpPr>
                <p:cNvPr id="19" name="TextBox 18">
                  <a:extLst>
                    <a:ext uri="{FF2B5EF4-FFF2-40B4-BE49-F238E27FC236}">
                      <a16:creationId xmlns:a16="http://schemas.microsoft.com/office/drawing/2014/main" id="{0C94ED4E-A57F-4D40-A522-91E9CF3554F0}"/>
                    </a:ext>
                  </a:extLst>
                </p:cNvPr>
                <p:cNvSpPr txBox="1">
                  <a:spLocks noRot="1" noChangeAspect="1" noMove="1" noResize="1" noEditPoints="1" noAdjustHandles="1" noChangeArrowheads="1" noChangeShapeType="1" noTextEdit="1"/>
                </p:cNvSpPr>
                <p:nvPr/>
              </p:nvSpPr>
              <p:spPr>
                <a:xfrm>
                  <a:off x="6639788" y="5428684"/>
                  <a:ext cx="1909301" cy="549959"/>
                </a:xfrm>
                <a:prstGeom prst="rect">
                  <a:avLst/>
                </a:prstGeom>
                <a:blipFill>
                  <a:blip r:embed="rId8"/>
                  <a:stretch>
                    <a:fillRect b="-3261"/>
                  </a:stretch>
                </a:blipFill>
                <a:ln>
                  <a:solidFill>
                    <a:srgbClr val="F9BC9A"/>
                  </a:solidFill>
                </a:ln>
              </p:spPr>
              <p:txBody>
                <a:bodyPr/>
                <a:lstStyle/>
                <a:p>
                  <a:r>
                    <a:rPr lang="en-GB">
                      <a:noFill/>
                    </a:rPr>
                    <a:t> </a:t>
                  </a:r>
                </a:p>
              </p:txBody>
            </p:sp>
          </mc:Fallback>
        </mc:AlternateContent>
        <p:sp>
          <p:nvSpPr>
            <p:cNvPr id="27" name="Down Arrow 26"/>
            <p:cNvSpPr/>
            <p:nvPr/>
          </p:nvSpPr>
          <p:spPr>
            <a:xfrm>
              <a:off x="7429500" y="4952839"/>
              <a:ext cx="342900" cy="475845"/>
            </a:xfrm>
            <a:prstGeom prst="downArrow">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875876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up)">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wipe(left)">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wipe(up)">
                                      <p:cBhvr>
                                        <p:cTn id="4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1" grpId="1"/>
      <p:bldP spid="12" grpId="0"/>
      <p:bldP spid="13" grpId="0" animBg="1"/>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2C6D0D4-082F-4922-94CF-AF91DCE0BDB4}"/>
              </a:ext>
            </a:extLst>
          </p:cNvPr>
          <p:cNvSpPr>
            <a:spLocks noGrp="1"/>
          </p:cNvSpPr>
          <p:nvPr>
            <p:ph idx="1"/>
          </p:nvPr>
        </p:nvSpPr>
        <p:spPr>
          <a:xfrm>
            <a:off x="381000" y="1660525"/>
            <a:ext cx="9855200" cy="4351338"/>
          </a:xfrm>
        </p:spPr>
        <p:txBody>
          <a:bodyPr/>
          <a:lstStyle/>
          <a:p>
            <a:pPr>
              <a:buClr>
                <a:srgbClr val="EA5B0C"/>
              </a:buClr>
            </a:pPr>
            <a:r>
              <a:rPr lang="en-US" dirty="0" smtClean="0">
                <a:latin typeface="Arial" panose="020B0604020202020204" pitchFamily="34" charset="0"/>
                <a:cs typeface="Arial" panose="020B0604020202020204" pitchFamily="34" charset="0"/>
              </a:rPr>
              <a:t>When </a:t>
            </a:r>
            <a:r>
              <a:rPr lang="en-US" dirty="0">
                <a:latin typeface="Arial" panose="020B0604020202020204" pitchFamily="34" charset="0"/>
                <a:cs typeface="Arial" panose="020B0604020202020204" pitchFamily="34" charset="0"/>
              </a:rPr>
              <a:t>you enlarge a 2D shape by a given scale factor to form a new, similar shape, the corresponding lengths of the original shape and the new shape are all in the same ratio, which is equal to the scale factor. </a:t>
            </a:r>
            <a:endParaRPr lang="en-US" dirty="0" smtClean="0">
              <a:latin typeface="Arial" panose="020B0604020202020204" pitchFamily="34" charset="0"/>
              <a:cs typeface="Arial" panose="020B0604020202020204" pitchFamily="34" charset="0"/>
            </a:endParaRPr>
          </a:p>
          <a:p>
            <a:pPr>
              <a:buClr>
                <a:srgbClr val="EA5B0C"/>
              </a:buClr>
            </a:pPr>
            <a:r>
              <a:rPr lang="en-US" dirty="0" smtClean="0">
                <a:latin typeface="Arial" panose="020B0604020202020204" pitchFamily="34" charset="0"/>
                <a:cs typeface="Arial" panose="020B0604020202020204" pitchFamily="34" charset="0"/>
              </a:rPr>
              <a:t>This </a:t>
            </a:r>
            <a:r>
              <a:rPr lang="en-US" dirty="0">
                <a:latin typeface="Arial" panose="020B0604020202020204" pitchFamily="34" charset="0"/>
                <a:cs typeface="Arial" panose="020B0604020202020204" pitchFamily="34" charset="0"/>
              </a:rPr>
              <a:t>scale factor of the lengths is called the length ratio or </a:t>
            </a:r>
            <a:r>
              <a:rPr lang="en-US" b="1" dirty="0">
                <a:solidFill>
                  <a:srgbClr val="EA5B0C"/>
                </a:solidFill>
                <a:latin typeface="Arial" panose="020B0604020202020204" pitchFamily="34" charset="0"/>
                <a:cs typeface="Arial" panose="020B0604020202020204" pitchFamily="34" charset="0"/>
              </a:rPr>
              <a:t>linear scale </a:t>
            </a:r>
            <a:r>
              <a:rPr lang="en-US" b="1" dirty="0" smtClean="0">
                <a:solidFill>
                  <a:srgbClr val="EA5B0C"/>
                </a:solidFill>
                <a:latin typeface="Arial" panose="020B0604020202020204" pitchFamily="34" charset="0"/>
                <a:cs typeface="Arial" panose="020B0604020202020204" pitchFamily="34" charset="0"/>
              </a:rPr>
              <a:t>factor</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buClr>
                <a:srgbClr val="EA5B0C"/>
              </a:buClr>
            </a:pPr>
            <a:r>
              <a:rPr lang="en-US" dirty="0">
                <a:latin typeface="Arial" panose="020B0604020202020204" pitchFamily="34" charset="0"/>
                <a:cs typeface="Arial" panose="020B0604020202020204" pitchFamily="34" charset="0"/>
              </a:rPr>
              <a:t>You are now going to work out the scale factors for </a:t>
            </a:r>
            <a:r>
              <a:rPr lang="en-US" i="1" dirty="0">
                <a:latin typeface="Arial" panose="020B0604020202020204" pitchFamily="34" charset="0"/>
                <a:cs typeface="Arial" panose="020B0604020202020204" pitchFamily="34" charset="0"/>
              </a:rPr>
              <a:t>area </a:t>
            </a:r>
            <a:r>
              <a:rPr lang="en-US" dirty="0">
                <a:latin typeface="Arial" panose="020B0604020202020204" pitchFamily="34" charset="0"/>
                <a:cs typeface="Arial" panose="020B0604020202020204" pitchFamily="34" charset="0"/>
              </a:rPr>
              <a:t>and </a:t>
            </a:r>
            <a:r>
              <a:rPr lang="en-US" i="1" dirty="0">
                <a:latin typeface="Arial" panose="020B0604020202020204" pitchFamily="34" charset="0"/>
                <a:cs typeface="Arial" panose="020B0604020202020204" pitchFamily="34" charset="0"/>
              </a:rPr>
              <a:t>volume</a:t>
            </a:r>
            <a:r>
              <a:rPr lang="en-US" dirty="0">
                <a:latin typeface="Arial" panose="020B0604020202020204" pitchFamily="34" charset="0"/>
                <a:cs typeface="Arial" panose="020B0604020202020204" pitchFamily="34" charset="0"/>
              </a:rPr>
              <a:t>. </a:t>
            </a:r>
          </a:p>
          <a:p>
            <a:endParaRPr lang="en-US" b="1" dirty="0"/>
          </a:p>
        </p:txBody>
      </p:sp>
      <p:sp>
        <p:nvSpPr>
          <p:cNvPr id="4" name="Rectangle 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Area and volume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6500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D9B9E7-F81D-45F7-BE37-666F2E988C19}"/>
              </a:ext>
            </a:extLst>
          </p:cNvPr>
          <p:cNvSpPr>
            <a:spLocks noGrp="1"/>
          </p:cNvSpPr>
          <p:nvPr>
            <p:ph sz="half" idx="1"/>
          </p:nvPr>
        </p:nvSpPr>
        <p:spPr>
          <a:xfrm>
            <a:off x="351492" y="1428391"/>
            <a:ext cx="11707559" cy="5244860"/>
          </a:xfrm>
        </p:spPr>
        <p:txBody>
          <a:bodyPr/>
          <a:lstStyle/>
          <a:p>
            <a:pPr marL="0" indent="0">
              <a:buNone/>
            </a:pPr>
            <a:r>
              <a:rPr lang="en-GB" dirty="0" smtClean="0">
                <a:latin typeface="Arial" panose="020B0604020202020204" pitchFamily="34" charset="0"/>
                <a:cs typeface="Arial" panose="020B0604020202020204" pitchFamily="34" charset="0"/>
              </a:rPr>
              <a:t>Answer the following questions.</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514350" lvl="0" indent="-514350">
              <a:buFont typeface="+mj-lt"/>
              <a:buAutoNum type="arabicPeriod"/>
            </a:pPr>
            <a:r>
              <a:rPr lang="en-GB" dirty="0">
                <a:latin typeface="Arial" panose="020B0604020202020204" pitchFamily="34" charset="0"/>
                <a:cs typeface="Arial" panose="020B0604020202020204" pitchFamily="34" charset="0"/>
              </a:rPr>
              <a:t>Change </a:t>
            </a:r>
            <a:r>
              <a:rPr lang="en-GB" dirty="0" smtClean="0">
                <a:latin typeface="Arial" panose="020B0604020202020204" pitchFamily="34" charset="0"/>
                <a:cs typeface="Arial" panose="020B0604020202020204" pitchFamily="34" charset="0"/>
              </a:rPr>
              <a:t>45 000 </a:t>
            </a:r>
            <a:r>
              <a:rPr lang="en-GB" dirty="0">
                <a:latin typeface="Arial" panose="020B0604020202020204" pitchFamily="34" charset="0"/>
                <a:cs typeface="Arial" panose="020B0604020202020204" pitchFamily="34" charset="0"/>
              </a:rPr>
              <a:t>square centimetres (cm</a:t>
            </a:r>
            <a:r>
              <a:rPr lang="en-GB" baseline="30000" dirty="0">
                <a:latin typeface="Arial" panose="020B0604020202020204" pitchFamily="34" charset="0"/>
                <a:cs typeface="Arial" panose="020B0604020202020204" pitchFamily="34" charset="0"/>
              </a:rPr>
              <a:t>2</a:t>
            </a:r>
            <a:r>
              <a:rPr lang="en-GB" dirty="0">
                <a:latin typeface="Arial" panose="020B0604020202020204" pitchFamily="34" charset="0"/>
                <a:cs typeface="Arial" panose="020B0604020202020204" pitchFamily="34" charset="0"/>
              </a:rPr>
              <a:t>) into square metres (m</a:t>
            </a:r>
            <a:r>
              <a:rPr lang="en-GB" baseline="30000" dirty="0">
                <a:latin typeface="Arial" panose="020B0604020202020204" pitchFamily="34" charset="0"/>
                <a:cs typeface="Arial" panose="020B0604020202020204" pitchFamily="34" charset="0"/>
              </a:rPr>
              <a:t>2</a:t>
            </a:r>
            <a:r>
              <a:rPr lang="en-GB" dirty="0">
                <a:latin typeface="Arial" panose="020B0604020202020204" pitchFamily="34" charset="0"/>
                <a:cs typeface="Arial" panose="020B0604020202020204" pitchFamily="34" charset="0"/>
              </a:rPr>
              <a:t>).</a:t>
            </a:r>
          </a:p>
          <a:p>
            <a:pPr marL="514350" lvl="0" indent="-514350">
              <a:buFont typeface="+mj-lt"/>
              <a:buAutoNum type="arabicPeriod"/>
            </a:pPr>
            <a:r>
              <a:rPr lang="en-GB" dirty="0">
                <a:latin typeface="Arial" panose="020B0604020202020204" pitchFamily="34" charset="0"/>
                <a:cs typeface="Arial" panose="020B0604020202020204" pitchFamily="34" charset="0"/>
              </a:rPr>
              <a:t>Change 5.5 cubic centimetres (cm</a:t>
            </a:r>
            <a:r>
              <a:rPr lang="en-GB" baseline="30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 into cubic millimetres (</a:t>
            </a:r>
            <a:r>
              <a:rPr lang="en-GB" dirty="0" smtClean="0">
                <a:latin typeface="Arial" panose="020B0604020202020204" pitchFamily="34" charset="0"/>
                <a:cs typeface="Arial" panose="020B0604020202020204" pitchFamily="34" charset="0"/>
              </a:rPr>
              <a:t>mm</a:t>
            </a:r>
            <a:r>
              <a:rPr lang="en-GB" baseline="30000" dirty="0" smtClean="0">
                <a:latin typeface="Arial" panose="020B0604020202020204" pitchFamily="34" charset="0"/>
                <a:cs typeface="Arial" panose="020B0604020202020204" pitchFamily="34" charset="0"/>
              </a:rPr>
              <a:t>3</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pPr marL="514350" lvl="0" indent="-514350">
              <a:buFont typeface="+mj-lt"/>
              <a:buAutoNum type="arabicPeriod"/>
            </a:pPr>
            <a:r>
              <a:rPr lang="en-GB" dirty="0">
                <a:latin typeface="Arial" panose="020B0604020202020204" pitchFamily="34" charset="0"/>
                <a:cs typeface="Arial" panose="020B0604020202020204" pitchFamily="34" charset="0"/>
              </a:rPr>
              <a:t>Change 3.5 litres into cubic centimetres (cm</a:t>
            </a:r>
            <a:r>
              <a:rPr lang="en-GB" baseline="30000" dirty="0">
                <a:latin typeface="Arial" panose="020B0604020202020204" pitchFamily="34" charset="0"/>
                <a:cs typeface="Arial" panose="020B0604020202020204" pitchFamily="34" charset="0"/>
              </a:rPr>
              <a:t>3</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a:p>
            <a:endParaRPr lang="en-GB" dirty="0"/>
          </a:p>
        </p:txBody>
      </p:sp>
      <p:sp>
        <p:nvSpPr>
          <p:cNvPr id="5" name="Rectangle 4"/>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Area and volume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08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265</Words>
  <Application>Microsoft Office PowerPoint</Application>
  <PresentationFormat>Widescreen</PresentationFormat>
  <Paragraphs>43</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Cambria Math</vt:lpstr>
      <vt:lpstr>Office Theme</vt:lpstr>
      <vt:lpstr>PowerPoint Presentation</vt:lpstr>
      <vt:lpstr>PowerPoint Presentation</vt:lpstr>
      <vt:lpstr>Starter </vt:lpstr>
      <vt:lpstr>PowerPoint Presentation</vt:lpstr>
      <vt:lpstr>PowerPoint Presentation</vt:lpstr>
      <vt:lpstr>PowerPoint Presentation</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 and volume</dc:title>
  <dc:creator>David Harrison</dc:creator>
  <cp:lastModifiedBy>Liz Duncombe</cp:lastModifiedBy>
  <cp:revision>10</cp:revision>
  <dcterms:created xsi:type="dcterms:W3CDTF">2018-02-12T17:10:39Z</dcterms:created>
  <dcterms:modified xsi:type="dcterms:W3CDTF">2019-07-18T15:09:02Z</dcterms:modified>
</cp:coreProperties>
</file>