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98" r:id="rId6"/>
    <p:sldId id="370" r:id="rId7"/>
    <p:sldId id="338" r:id="rId8"/>
    <p:sldId id="339" r:id="rId9"/>
    <p:sldId id="322" r:id="rId10"/>
    <p:sldId id="340" r:id="rId11"/>
    <p:sldId id="337" r:id="rId12"/>
    <p:sldId id="333" r:id="rId13"/>
    <p:sldId id="341" r:id="rId14"/>
    <p:sldId id="371" r:id="rId15"/>
    <p:sldId id="344" r:id="rId16"/>
    <p:sldId id="345" r:id="rId17"/>
    <p:sldId id="346" r:id="rId18"/>
    <p:sldId id="347" r:id="rId19"/>
    <p:sldId id="348" r:id="rId20"/>
    <p:sldId id="350" r:id="rId21"/>
    <p:sldId id="349" r:id="rId22"/>
    <p:sldId id="351" r:id="rId23"/>
    <p:sldId id="319" r:id="rId24"/>
    <p:sldId id="3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120"/>
    <a:srgbClr val="F9DDD7"/>
    <a:srgbClr val="F7D2C9"/>
    <a:srgbClr val="D7FDF5"/>
    <a:srgbClr val="FACB2E"/>
    <a:srgbClr val="CC59AA"/>
    <a:srgbClr val="00BDB6"/>
    <a:srgbClr val="5E0A4F"/>
    <a:srgbClr val="CC59B0"/>
    <a:srgbClr val="F9D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B0FDB-AF2B-4AC8-9302-184626694CED}" v="10" dt="2025-07-29T12:29:38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082264"/>
            <a:ext cx="11364052" cy="2151953"/>
          </a:xfrm>
          <a:solidFill>
            <a:srgbClr val="D74120">
              <a:alpha val="89804"/>
            </a:srgbClr>
          </a:solidFill>
          <a:ln>
            <a:solidFill>
              <a:srgbClr val="D7412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Narrative writing</a:t>
            </a:r>
          </a:p>
        </p:txBody>
      </p:sp>
    </p:spTree>
    <p:extLst>
      <p:ext uri="{BB962C8B-B14F-4D97-AF65-F5344CB8AC3E}">
        <p14:creationId xmlns:p14="http://schemas.microsoft.com/office/powerpoint/2010/main" val="167730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07A9-BE65-5171-97A6-223BD49CF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320E-DC22-FA93-33B5-B63D78BD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 continued: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D66AE3ED-6A44-ED3D-7F21-F92CED069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2133600"/>
            <a:ext cx="10464800" cy="43704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/>
              <a:t>Start the speech marks before the first word spoken. For example: </a:t>
            </a:r>
          </a:p>
          <a:p>
            <a:pPr marL="0" lvl="0" indent="0" algn="ctr">
              <a:buNone/>
            </a:pPr>
            <a:r>
              <a:rPr lang="en-GB" sz="3200" i="1" dirty="0"/>
              <a:t>He walked by and said, “Good to see you.”</a:t>
            </a:r>
          </a:p>
          <a:p>
            <a:pPr marL="0" lvl="0" indent="0" algn="ctr">
              <a:buNone/>
            </a:pPr>
            <a:endParaRPr lang="en-GB" sz="3200" i="1" dirty="0"/>
          </a:p>
          <a:p>
            <a:pPr marL="0" lvl="0" indent="0">
              <a:buNone/>
            </a:pPr>
            <a:r>
              <a:rPr lang="en-GB" sz="3200" dirty="0"/>
              <a:t>Close the speech marks after the last word they speak, not at the end of each sentence. For example:</a:t>
            </a:r>
          </a:p>
          <a:p>
            <a:pPr marL="0" lvl="0" indent="0" algn="ctr">
              <a:buNone/>
            </a:pPr>
            <a:r>
              <a:rPr lang="en-GB" sz="3200" i="1" dirty="0"/>
              <a:t>“Would you like something to drink?” Dan asked.</a:t>
            </a:r>
            <a:endParaRPr lang="en-US" sz="3200" i="1" dirty="0"/>
          </a:p>
          <a:p>
            <a:pPr marL="0" lvl="0" indent="0" algn="ctr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62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9E079-49EE-752E-7EE1-4FD6897FE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1163-B20F-C860-A20B-6836CAA4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 continued: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2E16C6A1-E92B-E34D-E556-2194AAEE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133600"/>
            <a:ext cx="10537371" cy="238298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3200" dirty="0"/>
              <a:t>When someone new speaks, you must start a new line. For example:</a:t>
            </a:r>
          </a:p>
          <a:p>
            <a:pPr marL="0" lvl="0" indent="0">
              <a:buNone/>
            </a:pPr>
            <a:endParaRPr lang="en-GB" sz="3200" i="1" dirty="0"/>
          </a:p>
          <a:p>
            <a:pPr marL="0" lvl="0" indent="0">
              <a:buNone/>
            </a:pPr>
            <a:r>
              <a:rPr lang="en-GB" sz="3200" i="1" dirty="0"/>
              <a:t>“Thank you. Do you have any cola?” Billy requested.</a:t>
            </a:r>
            <a:endParaRPr lang="en-US" sz="3200" i="1" dirty="0"/>
          </a:p>
          <a:p>
            <a:pPr marL="0" indent="0">
              <a:buNone/>
            </a:pPr>
            <a:r>
              <a:rPr lang="en-GB" sz="3200" i="1" dirty="0"/>
              <a:t>“Of course,” Dan answered.</a:t>
            </a: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60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1CCA-7D33-C5F9-A890-994CEABF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14E3-BC18-0B62-3043-4DBD37C6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 continued: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E26E1E16-30F5-62FA-5F5E-2821C3C7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133600"/>
            <a:ext cx="10537371" cy="27709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/>
              <a:t>The first word of a new piece of speech must have a capital letter. For example:</a:t>
            </a:r>
          </a:p>
          <a:p>
            <a:pPr lvl="0"/>
            <a:endParaRPr lang="en-US" sz="3200" dirty="0"/>
          </a:p>
          <a:p>
            <a:pPr marL="0" indent="0" algn="ctr">
              <a:buNone/>
            </a:pPr>
            <a:r>
              <a:rPr lang="en-GB" sz="3200" i="1" dirty="0"/>
              <a:t>Billy smiled and said, “Perfect!”</a:t>
            </a: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2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5840-3AEA-B6DD-796A-62B459CCF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FE6F-26A3-027B-0726-1697C350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 continued: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FD8752C3-C345-72C7-0AA5-1BFC83C6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133600"/>
            <a:ext cx="10537371" cy="43704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/>
              <a:t>The same rules of punctuation must be used in speech such as commas and question marks. For example:</a:t>
            </a:r>
          </a:p>
          <a:p>
            <a:pPr marL="0" lv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GB" sz="3200" i="1" dirty="0"/>
              <a:t>“Do you want ice?” he continued.</a:t>
            </a: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44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0A8D-9D58-0793-FF6C-E51AED72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DFCC-968B-C850-C83D-39AF13E6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 continued: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9AA44282-FB1E-484B-2C1A-C249DBA18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133600"/>
            <a:ext cx="10537371" cy="43704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/>
              <a:t>Speech is more effective if the reference to the speaker doesn’t always start with ‘said’. For example:</a:t>
            </a:r>
          </a:p>
          <a:p>
            <a:pPr lvl="0"/>
            <a:endParaRPr lang="en-US" sz="3200" dirty="0"/>
          </a:p>
          <a:p>
            <a:pPr marL="0" indent="0" algn="ctr">
              <a:buNone/>
            </a:pPr>
            <a:r>
              <a:rPr lang="en-GB" sz="3200" i="1" dirty="0"/>
              <a:t>“No thank you,” whispered Billy.</a:t>
            </a: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482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DCA54-A940-1571-2807-C7A20D24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7224-CDE2-E75E-6FC4-6BDECFDD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3" y="833829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Have a go: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FEBABB7E-C28B-AB5E-92FB-5700B8DC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728000"/>
            <a:ext cx="10537371" cy="477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Leo is at a party and has spotted Anisha across the dance floor. He walks over and asks her to dance. She doesn’t really want to dance but doesn’t want to hurt his feelings. </a:t>
            </a:r>
          </a:p>
          <a:p>
            <a:pPr marL="0" indent="0">
              <a:buNone/>
            </a:pPr>
            <a:endParaRPr lang="en-GB" sz="3500" dirty="0"/>
          </a:p>
          <a:p>
            <a:endParaRPr lang="en-GB" sz="3500" dirty="0"/>
          </a:p>
          <a:p>
            <a:pPr marL="0" indent="0">
              <a:buNone/>
            </a:pPr>
            <a:r>
              <a:rPr lang="en-GB" sz="2600" dirty="0"/>
              <a:t>For example:</a:t>
            </a:r>
          </a:p>
          <a:p>
            <a:pPr marL="0" indent="0">
              <a:buNone/>
            </a:pPr>
            <a:r>
              <a:rPr lang="en-GB" sz="2600" i="1" dirty="0"/>
              <a:t>Across the iridescent field of dreams he saw her: Anisha Dey. He knew it was time. Slowly, he sauntered over to where she stood…</a:t>
            </a:r>
            <a:endParaRPr lang="en-US" sz="2600" i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B3D86D6-E46C-D7BF-48DA-EAFF3CB78BEF}"/>
              </a:ext>
            </a:extLst>
          </p:cNvPr>
          <p:cNvSpPr/>
          <p:nvPr/>
        </p:nvSpPr>
        <p:spPr>
          <a:xfrm>
            <a:off x="2540002" y="3555999"/>
            <a:ext cx="6354616" cy="833645"/>
          </a:xfrm>
          <a:prstGeom prst="wedgeRoundRectCallout">
            <a:avLst>
              <a:gd name="adj1" fmla="val -45201"/>
              <a:gd name="adj2" fmla="val 120113"/>
              <a:gd name="adj3" fmla="val 16667"/>
            </a:avLst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Write the conversation using direct speech.</a:t>
            </a:r>
          </a:p>
        </p:txBody>
      </p:sp>
    </p:spTree>
    <p:extLst>
      <p:ext uri="{BB962C8B-B14F-4D97-AF65-F5344CB8AC3E}">
        <p14:creationId xmlns:p14="http://schemas.microsoft.com/office/powerpoint/2010/main" val="195529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4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156" y="2766187"/>
            <a:ext cx="10221686" cy="2286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Write a story with the title, ‘The Dance’. </a:t>
            </a:r>
          </a:p>
          <a:p>
            <a:endParaRPr lang="en-GB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54901-1AD5-C28A-2EBA-2B36E0DDA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4670" y="658099"/>
            <a:ext cx="8942659" cy="30361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Putting it all together: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0AC9F-6198-3171-EC07-9194D7A14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0" y="1273929"/>
            <a:ext cx="8942659" cy="303618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Think, Pair and Share ideas…</a:t>
            </a:r>
          </a:p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EACB92-A177-EE69-393E-8A1C2F5DA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22360"/>
              </p:ext>
            </p:extLst>
          </p:nvPr>
        </p:nvGraphicFramePr>
        <p:xfrm>
          <a:off x="2758147" y="3629996"/>
          <a:ext cx="7000875" cy="2382774"/>
        </p:xfrm>
        <a:graphic>
          <a:graphicData uri="http://schemas.openxmlformats.org/drawingml/2006/table">
            <a:tbl>
              <a:tblPr/>
              <a:tblGrid>
                <a:gridCol w="7000875">
                  <a:extLst>
                    <a:ext uri="{9D8B030D-6E8A-4147-A177-3AD203B41FA5}">
                      <a16:colId xmlns:a16="http://schemas.microsoft.com/office/drawing/2014/main" val="1233644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What setting details will you use?</a:t>
                      </a:r>
                    </a:p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What atmosphere do you want to create?</a:t>
                      </a:r>
                    </a:p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Who will your character be?</a:t>
                      </a:r>
                    </a:p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What will your conflict / event be</a:t>
                      </a:r>
                    </a:p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What’s the main event?</a:t>
                      </a:r>
                    </a:p>
                    <a:p>
                      <a:pPr marL="457200" lvl="1" indent="0" algn="l">
                        <a:lnSpc>
                          <a:spcPct val="110000"/>
                        </a:lnSpc>
                        <a:buSzPts val="1000"/>
                        <a:buFont typeface="Courier New" panose="02070309020205020404" pitchFamily="49" charset="0"/>
                        <a:buNone/>
                        <a:tabLst>
                          <a:tab pos="914400" algn="l"/>
                        </a:tabLs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How could it end?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95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0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044-19CB-F305-4115-5D9A83F6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Exam style task: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256F9-2599-EEFC-B559-0F73FB46D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99" y="1836000"/>
            <a:ext cx="11235713" cy="432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Paper 2 – Section B Composition</a:t>
            </a:r>
          </a:p>
          <a:p>
            <a:pPr marL="0" indent="0">
              <a:buNone/>
            </a:pPr>
            <a:r>
              <a:rPr lang="en-US" dirty="0"/>
              <a:t>Write about 350 to 450 words on one of the following questions. </a:t>
            </a:r>
          </a:p>
          <a:p>
            <a:pPr marL="0" indent="0">
              <a:buNone/>
            </a:pPr>
            <a:r>
              <a:rPr lang="en-US" dirty="0"/>
              <a:t>Up to 16 marks are available for the content and structure of your answer and up to 24 marks for the style and accuracy of your writing.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Write a story with the title, ‘The Dance’.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40 marks</a:t>
            </a:r>
          </a:p>
          <a:p>
            <a:pPr marL="0" indent="0">
              <a:buNone/>
            </a:pPr>
            <a:r>
              <a:rPr lang="en-US" dirty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32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D13F0-1012-6096-DA3F-A92B1268F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7EDD-8AE2-3580-8A98-959B22DF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1728000"/>
            <a:ext cx="11699999" cy="103405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+mn-lt"/>
              </a:rPr>
              <a:t>Now fill in your story-arc worksheet to help you plan your own narrative (10 minutes).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6F40A-A250-C87C-9FC8-90625F364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99" y="2762058"/>
            <a:ext cx="11235713" cy="3041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Write a story with the title, ‘The Dance’. </a:t>
            </a:r>
          </a:p>
          <a:p>
            <a:pPr marL="0" indent="0">
              <a:buNone/>
            </a:pPr>
            <a:r>
              <a:rPr lang="en-US" dirty="0"/>
              <a:t>				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4FF54D-0203-7FBB-7A71-3AC590344B6C}"/>
              </a:ext>
            </a:extLst>
          </p:cNvPr>
          <p:cNvSpPr txBox="1">
            <a:spLocks/>
          </p:cNvSpPr>
          <p:nvPr/>
        </p:nvSpPr>
        <p:spPr>
          <a:xfrm>
            <a:off x="180001" y="1008000"/>
            <a:ext cx="1169999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Independent narrative planning: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2563340-0F06-BB79-842D-B000CCB3253D}"/>
              </a:ext>
            </a:extLst>
          </p:cNvPr>
          <p:cNvSpPr/>
          <p:nvPr/>
        </p:nvSpPr>
        <p:spPr>
          <a:xfrm>
            <a:off x="353664" y="3657699"/>
            <a:ext cx="11352668" cy="2727000"/>
          </a:xfrm>
          <a:prstGeom prst="wedgeRoundRectCallout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Now write your two opening paragraphs: Exposition and conflict. </a:t>
            </a:r>
          </a:p>
          <a:p>
            <a:pPr algn="ctr"/>
            <a:r>
              <a:rPr lang="en-GB" sz="2800" dirty="0"/>
              <a:t>In your exposition focus on setting and atmosphere. </a:t>
            </a:r>
          </a:p>
          <a:p>
            <a:pPr algn="ctr"/>
            <a:r>
              <a:rPr lang="en-GB" sz="2800" dirty="0"/>
              <a:t>Then bring your character into the setting. </a:t>
            </a:r>
          </a:p>
          <a:p>
            <a:pPr algn="ctr"/>
            <a:r>
              <a:rPr lang="en-GB" sz="2800" dirty="0"/>
              <a:t>Next, change paragraph and start your conflict paragraph. </a:t>
            </a:r>
          </a:p>
          <a:p>
            <a:pPr algn="ctr"/>
            <a:r>
              <a:rPr lang="en-GB" sz="2800" dirty="0"/>
              <a:t>Use some dialogue in this paragraph.</a:t>
            </a:r>
          </a:p>
          <a:p>
            <a:pPr algn="ctr"/>
            <a:r>
              <a:rPr lang="en-GB" sz="2800" dirty="0"/>
              <a:t>15-20 minutes</a:t>
            </a:r>
          </a:p>
        </p:txBody>
      </p:sp>
    </p:spTree>
    <p:extLst>
      <p:ext uri="{BB962C8B-B14F-4D97-AF65-F5344CB8AC3E}">
        <p14:creationId xmlns:p14="http://schemas.microsoft.com/office/powerpoint/2010/main" val="273810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1133-F6B5-A5AF-D4D9-6E10C998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151748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Review:</a:t>
            </a:r>
            <a:br>
              <a:rPr lang="en-GB" sz="3600" dirty="0">
                <a:latin typeface="+mn-lt"/>
              </a:rPr>
            </a:b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Let’s hear some of your story openings…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50E5-30F4-6ADD-1D8D-0334DFB4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ell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us something you liked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449B3-85D8-C9CC-9659-38116763D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4944" y="3567218"/>
            <a:ext cx="2396176" cy="398894"/>
          </a:xfrm>
        </p:spPr>
        <p:txBody>
          <a:bodyPr/>
          <a:lstStyle/>
          <a:p>
            <a:r>
              <a:rPr lang="en-GB" sz="4400" dirty="0"/>
              <a:t>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97F138-F363-F91B-8EF3-5E47C6338E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sk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question about the story</a:t>
            </a:r>
            <a:endParaRPr lang="en-GB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D6421-2357-3894-12DD-60D5A9D8E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</a:t>
            </a:r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ive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 suggestion for improvement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E4F7FF-68B1-0EDF-DAAC-EEFD042581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80880" y="3567218"/>
            <a:ext cx="2396176" cy="398894"/>
          </a:xfrm>
        </p:spPr>
        <p:txBody>
          <a:bodyPr/>
          <a:lstStyle/>
          <a:p>
            <a:r>
              <a:rPr lang="en-GB" sz="4400" dirty="0"/>
              <a:t>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435A45-9992-172A-04AE-3A96543C2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7912" y="3567218"/>
            <a:ext cx="2396176" cy="398894"/>
          </a:xfrm>
        </p:spPr>
        <p:txBody>
          <a:bodyPr/>
          <a:lstStyle/>
          <a:p>
            <a:r>
              <a:rPr lang="en-GB" sz="4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2845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C7CB9-29D7-0F11-0619-2A9C9476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EF5FC882-D51F-8F51-1CDD-B536C0929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0" y="0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980-DC48-AD47-BBB4-93ECF781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529390"/>
            <a:ext cx="11463443" cy="5889518"/>
          </a:xfrm>
          <a:solidFill>
            <a:srgbClr val="D74120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objectives: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To explore the key features and structure of effective narrative writing.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To practise characterisation, setting, and plot development.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en-GB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objective: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To write the opening of a narrative using appropriate language and structure.</a:t>
            </a:r>
            <a:endParaRPr lang="en-GB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en-GB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2EC1-9418-D334-8023-8CEF8162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Reflect: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B0B7-5AAD-08FD-E0DA-66EA1ABD9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5999"/>
            <a:ext cx="11492888" cy="4536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/>
              <a:t>Now you have listened to some story openings and feedback, reflect on your won story opening.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		</a:t>
            </a:r>
          </a:p>
          <a:p>
            <a:pPr marL="0" indent="0">
              <a:buNone/>
            </a:pPr>
            <a:r>
              <a:rPr lang="en-GB" dirty="0"/>
              <a:t>						</a:t>
            </a:r>
            <a:r>
              <a:rPr lang="en-GB" sz="2600" dirty="0"/>
              <a:t>Now share your favourite sentence aloud!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F84E40E-BD59-2DEC-9444-6F8CE41FDB10}"/>
              </a:ext>
            </a:extLst>
          </p:cNvPr>
          <p:cNvSpPr/>
          <p:nvPr/>
        </p:nvSpPr>
        <p:spPr>
          <a:xfrm>
            <a:off x="385763" y="2914650"/>
            <a:ext cx="11044237" cy="2571750"/>
          </a:xfrm>
          <a:prstGeom prst="wedgeRoundRectCallout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You have five minutes to reflect on what they have suggested and make some developments to your paragraph(s). </a:t>
            </a:r>
          </a:p>
          <a:p>
            <a:pPr algn="ctr"/>
            <a:r>
              <a:rPr lang="en-GB" sz="2800" dirty="0"/>
              <a:t>Have you established a clear setting and atmosphere? </a:t>
            </a:r>
          </a:p>
          <a:p>
            <a:pPr algn="ctr"/>
            <a:r>
              <a:rPr lang="en-GB" sz="2800" dirty="0"/>
              <a:t>Do you need a bit more ‘showing’? </a:t>
            </a:r>
          </a:p>
          <a:p>
            <a:pPr algn="ctr"/>
            <a:r>
              <a:rPr lang="en-GB" sz="2800" dirty="0"/>
              <a:t>Have you included some dialogue?</a:t>
            </a:r>
          </a:p>
        </p:txBody>
      </p:sp>
    </p:spTree>
    <p:extLst>
      <p:ext uri="{BB962C8B-B14F-4D97-AF65-F5344CB8AC3E}">
        <p14:creationId xmlns:p14="http://schemas.microsoft.com/office/powerpoint/2010/main" val="211920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Starter task: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9F542D84-5AC4-8421-87AA-A286AE8C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99" y="1811948"/>
            <a:ext cx="11392875" cy="469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have one minute to write a micro-story based on one of these prompts: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‘The door was locked.’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‘There was a voice in the dark.’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‘He opened the box.’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ECB0272-2C1D-32D4-BD57-76A3D47EC72E}"/>
              </a:ext>
            </a:extLst>
          </p:cNvPr>
          <p:cNvSpPr/>
          <p:nvPr/>
        </p:nvSpPr>
        <p:spPr>
          <a:xfrm>
            <a:off x="6527549" y="3594226"/>
            <a:ext cx="4859589" cy="2549399"/>
          </a:xfrm>
          <a:prstGeom prst="wedgeRoundRectCallout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Your story must include:</a:t>
            </a:r>
          </a:p>
          <a:p>
            <a:pPr algn="ctr"/>
            <a:r>
              <a:rPr lang="en-GB" sz="2400" dirty="0"/>
              <a:t>a setting </a:t>
            </a:r>
          </a:p>
          <a:p>
            <a:pPr algn="ctr"/>
            <a:r>
              <a:rPr lang="en-GB" sz="2400" dirty="0"/>
              <a:t>a character</a:t>
            </a:r>
          </a:p>
          <a:p>
            <a:pPr algn="ctr"/>
            <a:r>
              <a:rPr lang="en-GB" sz="2400" dirty="0"/>
              <a:t>a problem or event</a:t>
            </a:r>
            <a:r>
              <a:rPr lang="en-GB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3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301901"/>
            <a:ext cx="11463443" cy="6270349"/>
          </a:xfrm>
          <a:solidFill>
            <a:srgbClr val="D74120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  <a:latin typeface="Arial"/>
                <a:cs typeface="Arial"/>
              </a:rPr>
              <a:t>Narrative writing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What is it? Do you know?</a:t>
            </a:r>
          </a:p>
          <a:p>
            <a:pPr marL="0" indent="0" algn="ctr">
              <a:buNone/>
            </a:pPr>
            <a:endParaRPr lang="en-GB" sz="3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Think – Pair – Share</a:t>
            </a:r>
          </a:p>
          <a:p>
            <a:pPr marL="0" indent="0" algn="ctr">
              <a:buNone/>
            </a:pPr>
            <a:endParaRPr lang="en-GB" sz="32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32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3DC445-7144-91B9-FB59-7488BD0E77CA}"/>
              </a:ext>
            </a:extLst>
          </p:cNvPr>
          <p:cNvSpPr/>
          <p:nvPr/>
        </p:nvSpPr>
        <p:spPr>
          <a:xfrm>
            <a:off x="1494953" y="4065997"/>
            <a:ext cx="9472613" cy="1814512"/>
          </a:xfrm>
          <a:prstGeom prst="wedgeRoundRectCallout">
            <a:avLst>
              <a:gd name="adj1" fmla="val -29244"/>
              <a:gd name="adj2" fmla="val 68986"/>
              <a:gd name="adj3" fmla="val 16667"/>
            </a:avLst>
          </a:prstGeom>
          <a:solidFill>
            <a:srgbClr val="F7D2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Narrative writing aims to tell a story through a sequence of connected events. It typically includes </a:t>
            </a:r>
            <a:r>
              <a:rPr lang="en-US" sz="2400" dirty="0">
                <a:solidFill>
                  <a:schemeClr val="tx1"/>
                </a:solidFill>
              </a:rPr>
              <a:t>characters, a setting, a plot, conflict, and a resolution.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DA52506-A05D-C0E9-78AA-F0E3F1EC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4353" y="1872343"/>
            <a:ext cx="7433538" cy="4940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440" y="606590"/>
            <a:ext cx="1109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Planning a narrative</a:t>
            </a:r>
            <a:endParaRPr lang="en-GB" sz="3600" dirty="0"/>
          </a:p>
        </p:txBody>
      </p:sp>
      <p:sp>
        <p:nvSpPr>
          <p:cNvPr id="13" name="Rounded Rectangle 11"/>
          <p:cNvSpPr/>
          <p:nvPr/>
        </p:nvSpPr>
        <p:spPr>
          <a:xfrm>
            <a:off x="722571" y="4887497"/>
            <a:ext cx="2644743" cy="5858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Conflict / event</a:t>
            </a:r>
          </a:p>
        </p:txBody>
      </p:sp>
      <p:sp>
        <p:nvSpPr>
          <p:cNvPr id="15" name="Rounded Rectangle 13"/>
          <p:cNvSpPr/>
          <p:nvPr/>
        </p:nvSpPr>
        <p:spPr>
          <a:xfrm>
            <a:off x="4836871" y="2094291"/>
            <a:ext cx="1259129" cy="5858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Climax</a:t>
            </a:r>
          </a:p>
        </p:txBody>
      </p:sp>
      <p:sp>
        <p:nvSpPr>
          <p:cNvPr id="16" name="Rounded Rectangle 14"/>
          <p:cNvSpPr/>
          <p:nvPr/>
        </p:nvSpPr>
        <p:spPr>
          <a:xfrm>
            <a:off x="6400799" y="3835841"/>
            <a:ext cx="1905907" cy="58586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4A4CBF-964C-EACE-E7D4-C9251A722354}"/>
              </a:ext>
            </a:extLst>
          </p:cNvPr>
          <p:cNvSpPr txBox="1"/>
          <p:nvPr/>
        </p:nvSpPr>
        <p:spPr>
          <a:xfrm>
            <a:off x="8176078" y="1712729"/>
            <a:ext cx="38189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This structure is a great way to plan your narrative in the exam. It is often referred to as a ‘story mountain’ as the structure resembles that of climbing a mountain.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i="1" dirty="0"/>
              <a:t>Copy out the graphic into your books.</a:t>
            </a:r>
          </a:p>
        </p:txBody>
      </p:sp>
      <p:sp>
        <p:nvSpPr>
          <p:cNvPr id="19" name="Rounded Rectangle 10"/>
          <p:cNvSpPr/>
          <p:nvPr/>
        </p:nvSpPr>
        <p:spPr>
          <a:xfrm>
            <a:off x="196978" y="5983677"/>
            <a:ext cx="1951135" cy="5858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Exposition</a:t>
            </a:r>
          </a:p>
        </p:txBody>
      </p:sp>
    </p:spTree>
    <p:extLst>
      <p:ext uri="{BB962C8B-B14F-4D97-AF65-F5344CB8AC3E}">
        <p14:creationId xmlns:p14="http://schemas.microsoft.com/office/powerpoint/2010/main" val="24890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61666-540D-CAD0-0532-A9F7C0C1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006EC5B-EB45-78D7-C887-B30CDC5F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31944" y="1272916"/>
            <a:ext cx="8269704" cy="5495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791735-5E8F-BE7D-14C7-D904B019B307}"/>
              </a:ext>
            </a:extLst>
          </p:cNvPr>
          <p:cNvSpPr txBox="1"/>
          <p:nvPr/>
        </p:nvSpPr>
        <p:spPr>
          <a:xfrm>
            <a:off x="357440" y="441919"/>
            <a:ext cx="1109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Planning a narrative</a:t>
            </a:r>
            <a:endParaRPr lang="en-GB" sz="3600" dirty="0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7AB0129F-19D1-9FF1-1410-A40F05670DDB}"/>
              </a:ext>
            </a:extLst>
          </p:cNvPr>
          <p:cNvSpPr/>
          <p:nvPr/>
        </p:nvSpPr>
        <p:spPr>
          <a:xfrm>
            <a:off x="3462119" y="4195797"/>
            <a:ext cx="2644743" cy="5858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Conflict / event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AEEADCE4-B96C-52A4-AEF0-635BE324CB30}"/>
              </a:ext>
            </a:extLst>
          </p:cNvPr>
          <p:cNvSpPr/>
          <p:nvPr/>
        </p:nvSpPr>
        <p:spPr>
          <a:xfrm>
            <a:off x="7730662" y="1518045"/>
            <a:ext cx="1259129" cy="5858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Climax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C56B88DE-7BDA-3C0E-EB1D-BF19CDE5C37E}"/>
              </a:ext>
            </a:extLst>
          </p:cNvPr>
          <p:cNvSpPr/>
          <p:nvPr/>
        </p:nvSpPr>
        <p:spPr>
          <a:xfrm>
            <a:off x="9292344" y="4789255"/>
            <a:ext cx="1905907" cy="58586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Resolution</a:t>
            </a: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05CA9BEA-A292-A73E-E476-928C3AEF62BF}"/>
              </a:ext>
            </a:extLst>
          </p:cNvPr>
          <p:cNvSpPr/>
          <p:nvPr/>
        </p:nvSpPr>
        <p:spPr>
          <a:xfrm>
            <a:off x="3004458" y="5830213"/>
            <a:ext cx="1951135" cy="5858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Exposition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87038B1-3C22-0B50-7A2E-BBFB3E7301B3}"/>
              </a:ext>
            </a:extLst>
          </p:cNvPr>
          <p:cNvSpPr/>
          <p:nvPr/>
        </p:nvSpPr>
        <p:spPr>
          <a:xfrm>
            <a:off x="148028" y="5181601"/>
            <a:ext cx="2856430" cy="15951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Setting the scene – establishing setting, mood and character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677E1BC-1634-E590-61D0-9610198A2EFB}"/>
              </a:ext>
            </a:extLst>
          </p:cNvPr>
          <p:cNvSpPr/>
          <p:nvPr/>
        </p:nvSpPr>
        <p:spPr>
          <a:xfrm>
            <a:off x="357440" y="3532692"/>
            <a:ext cx="3104679" cy="143490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is the triggering event which sets the story into motion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8A86BF7D-820B-D2E4-F9A6-5CE8150885ED}"/>
              </a:ext>
            </a:extLst>
          </p:cNvPr>
          <p:cNvSpPr/>
          <p:nvPr/>
        </p:nvSpPr>
        <p:spPr>
          <a:xfrm>
            <a:off x="7231507" y="155641"/>
            <a:ext cx="3770141" cy="123983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is the major moment of action in your story. The ‘main event’.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C3CF7CC-43DC-A2F4-13EA-730DD3C3A9DB}"/>
              </a:ext>
            </a:extLst>
          </p:cNvPr>
          <p:cNvSpPr/>
          <p:nvPr/>
        </p:nvSpPr>
        <p:spPr>
          <a:xfrm>
            <a:off x="7872770" y="5461916"/>
            <a:ext cx="4273899" cy="12808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/>
              <a:t>This is the ending/conclusion of the narrative – remember, it doesn’t have to be a ‘happy’…</a:t>
            </a:r>
          </a:p>
        </p:txBody>
      </p:sp>
    </p:spTree>
    <p:extLst>
      <p:ext uri="{BB962C8B-B14F-4D97-AF65-F5344CB8AC3E}">
        <p14:creationId xmlns:p14="http://schemas.microsoft.com/office/powerpoint/2010/main" val="41273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2044-19CB-F305-4115-5D9A83F6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755086"/>
            <a:ext cx="11699999" cy="720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Within your narrative… don’t forget: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D1B79-1050-364A-4EF4-EA915131E4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Show don’t tell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FFEC4-7BB7-5D22-F0F1-1DAB247EB9A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52000" y="1836000"/>
            <a:ext cx="5760000" cy="432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Dialogue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FC8813-1F77-FBF6-4410-1AAB2C7FAB4F}"/>
              </a:ext>
            </a:extLst>
          </p:cNvPr>
          <p:cNvSpPr/>
          <p:nvPr/>
        </p:nvSpPr>
        <p:spPr>
          <a:xfrm>
            <a:off x="367600" y="2830286"/>
            <a:ext cx="5384800" cy="3686628"/>
          </a:xfrm>
          <a:prstGeom prst="roundRect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Develop your character through actions, description and thoughts. Don’t just tell the reader what they are doing.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66959B-1DDA-31DF-579B-94C263B3C1ED}"/>
              </a:ext>
            </a:extLst>
          </p:cNvPr>
          <p:cNvSpPr/>
          <p:nvPr/>
        </p:nvSpPr>
        <p:spPr>
          <a:xfrm>
            <a:off x="6487886" y="2830286"/>
            <a:ext cx="5384800" cy="3686628"/>
          </a:xfrm>
          <a:prstGeom prst="roundRect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Narrative writing will include some correctly punctuated speech. </a:t>
            </a:r>
          </a:p>
        </p:txBody>
      </p:sp>
    </p:spTree>
    <p:extLst>
      <p:ext uri="{BB962C8B-B14F-4D97-AF65-F5344CB8AC3E}">
        <p14:creationId xmlns:p14="http://schemas.microsoft.com/office/powerpoint/2010/main" val="357043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4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857A8-FEFB-1CE7-3447-A4776574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804000"/>
            <a:ext cx="5580000" cy="720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Show me sentences: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BEDC-13C9-7154-7D8E-964D57B4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0" y="602680"/>
            <a:ext cx="5580000" cy="5943263"/>
          </a:xfrm>
          <a:solidFill>
            <a:srgbClr val="F9DDD7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Have a go at changing these sentences from ‘telling’ sentences to ‘showing’ sentences:</a:t>
            </a:r>
          </a:p>
          <a:p>
            <a:pPr marL="0" indent="0">
              <a:buNone/>
            </a:pPr>
            <a:endParaRPr lang="en-GB" sz="2500" dirty="0"/>
          </a:p>
          <a:p>
            <a:r>
              <a:rPr lang="en-GB" sz="2500" dirty="0"/>
              <a:t>Asa was desperate to get away.</a:t>
            </a:r>
          </a:p>
          <a:p>
            <a:endParaRPr lang="en-GB" sz="2500" dirty="0"/>
          </a:p>
          <a:p>
            <a:r>
              <a:rPr lang="en-GB" sz="2500" dirty="0"/>
              <a:t>Lorna was really angry that she now knew the truth about the box.</a:t>
            </a:r>
          </a:p>
          <a:p>
            <a:endParaRPr lang="en-GB" sz="2500" dirty="0"/>
          </a:p>
          <a:p>
            <a:r>
              <a:rPr lang="en-GB" sz="2500" dirty="0" err="1"/>
              <a:t>Dinura</a:t>
            </a:r>
            <a:r>
              <a:rPr lang="en-GB" sz="2500" dirty="0"/>
              <a:t> was excited to finally arrive at the hotel. </a:t>
            </a:r>
            <a:endParaRPr lang="en-US" sz="25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38425A5-05BA-6EC8-C7E9-C065AA6BAA5D}"/>
              </a:ext>
            </a:extLst>
          </p:cNvPr>
          <p:cNvSpPr txBox="1">
            <a:spLocks/>
          </p:cNvSpPr>
          <p:nvPr/>
        </p:nvSpPr>
        <p:spPr>
          <a:xfrm>
            <a:off x="180000" y="1654966"/>
            <a:ext cx="5580000" cy="4512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CC727A-3811-0854-5D1D-7F5FA9C2EBD6}"/>
              </a:ext>
            </a:extLst>
          </p:cNvPr>
          <p:cNvSpPr txBox="1">
            <a:spLocks/>
          </p:cNvSpPr>
          <p:nvPr/>
        </p:nvSpPr>
        <p:spPr>
          <a:xfrm>
            <a:off x="408972" y="1654966"/>
            <a:ext cx="5580000" cy="4512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Develop character by showing the reader how they are acting rather than telling. For example, you could tell the reader: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chemeClr val="bg1"/>
                </a:solidFill>
              </a:rPr>
              <a:t>He felt sad.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Or  you could show the reader: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>
                <a:solidFill>
                  <a:schemeClr val="bg1"/>
                </a:solidFill>
              </a:rPr>
              <a:t>His shoulders slumped as he stared at the ground holding back his tears.</a:t>
            </a:r>
          </a:p>
        </p:txBody>
      </p:sp>
    </p:spTree>
    <p:extLst>
      <p:ext uri="{BB962C8B-B14F-4D97-AF65-F5344CB8AC3E}">
        <p14:creationId xmlns:p14="http://schemas.microsoft.com/office/powerpoint/2010/main" val="119862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487C9-CE14-CAFD-F80E-C634B3D53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0F17-252D-CAB2-76E0-3338467F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27999" cy="720000"/>
          </a:xfrm>
        </p:spPr>
        <p:txBody>
          <a:bodyPr anchor="ctr">
            <a:normAutofit/>
          </a:bodyPr>
          <a:lstStyle/>
          <a:p>
            <a:r>
              <a:rPr lang="en-GB" sz="3600" dirty="0">
                <a:latin typeface="+mn-lt"/>
              </a:rPr>
              <a:t>Dialogue:</a:t>
            </a: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6C2F5A8A-F735-846E-F8FC-4B883644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2133600"/>
            <a:ext cx="10464800" cy="22167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/>
              <a:t>Speech marks (“  ”) are used to show what is spoken aloud by a character. For example: </a:t>
            </a:r>
          </a:p>
          <a:p>
            <a:pPr marL="0" lvl="0" indent="0">
              <a:buNone/>
            </a:pPr>
            <a:endParaRPr lang="en-GB" sz="3200" dirty="0"/>
          </a:p>
          <a:p>
            <a:pPr marL="0" lvl="0" indent="0" algn="ctr">
              <a:buNone/>
            </a:pPr>
            <a:r>
              <a:rPr lang="en-GB" sz="3200" i="1" dirty="0"/>
              <a:t>“Hello. How are you?” said Billy. </a:t>
            </a:r>
          </a:p>
          <a:p>
            <a:pPr marL="0" lvl="0" indent="0">
              <a:buNone/>
            </a:pPr>
            <a:endParaRPr lang="en-GB" sz="2600" dirty="0"/>
          </a:p>
          <a:p>
            <a:pPr marL="0" lvl="0" indent="0" algn="ctr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466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7VPTP7ZE6X33-1933993375-2273</_dlc_DocId>
    <_dlc_DocIdUrl xmlns="9ad1216b-cdc1-40e2-a0c2-94597fd44697">
      <Url>https://cambridgeorg.sharepoint.com/sites/cie/education/pd/Curriculum_Support/_layouts/15/DocIdRedir.aspx?ID=7VPTP7ZE6X33-1933993375-2273</Url>
      <Description>7VPTP7ZE6X33-1933993375-2273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30E657-8217-4B2F-96A4-D1EE5A57D447}">
  <ds:schemaRefs>
    <ds:schemaRef ds:uri="3fcf4a81-aca0-43b6-bff7-87efdc296efa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9ad1216b-cdc1-40e2-a0c2-94597fd44697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424b78e-8606-4fd1-9a19-b6b90bbc0a1b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4337C6-E4D1-4A49-BD6E-E0144C57B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230</TotalTime>
  <Words>1033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Georgia</vt:lpstr>
      <vt:lpstr>Office Theme</vt:lpstr>
      <vt:lpstr>PowerPoint Presentation</vt:lpstr>
      <vt:lpstr>PowerPoint Presentation</vt:lpstr>
      <vt:lpstr>Starter task:</vt:lpstr>
      <vt:lpstr>PowerPoint Presentation</vt:lpstr>
      <vt:lpstr>PowerPoint Presentation</vt:lpstr>
      <vt:lpstr>PowerPoint Presentation</vt:lpstr>
      <vt:lpstr>Within your narrative… don’t forget:</vt:lpstr>
      <vt:lpstr>Show me sentences:</vt:lpstr>
      <vt:lpstr>Dialogue:</vt:lpstr>
      <vt:lpstr>Dialogue continued:</vt:lpstr>
      <vt:lpstr>Dialogue continued:</vt:lpstr>
      <vt:lpstr>Dialogue continued:</vt:lpstr>
      <vt:lpstr>Dialogue continued:</vt:lpstr>
      <vt:lpstr>Dialogue continued:</vt:lpstr>
      <vt:lpstr>Have a go:</vt:lpstr>
      <vt:lpstr>PowerPoint Presentation</vt:lpstr>
      <vt:lpstr>Exam style task:</vt:lpstr>
      <vt:lpstr>Now fill in your story-arc worksheet to help you plan your own narrative (10 minutes).</vt:lpstr>
      <vt:lpstr>Review:  Let’s hear some of your story openings…</vt:lpstr>
      <vt:lpstr>Reflect: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Sally Ellis</cp:lastModifiedBy>
  <cp:revision>5</cp:revision>
  <dcterms:created xsi:type="dcterms:W3CDTF">2023-10-09T12:44:25Z</dcterms:created>
  <dcterms:modified xsi:type="dcterms:W3CDTF">2025-07-29T12:33:27Z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MediaServiceImageTags">
    <vt:lpwstr/>
  </property>
  <property fmtid="{D5CDD505-2E9C-101B-9397-08002B2CF9AE}" pid="4" name="_dlc_DocIdItemGuid">
    <vt:lpwstr>b80fb86c-ac16-414c-9667-40bccf853c32</vt:lpwstr>
  </property>
</Properties>
</file>