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343" r:id="rId6"/>
    <p:sldId id="298" r:id="rId7"/>
    <p:sldId id="322" r:id="rId8"/>
    <p:sldId id="336" r:id="rId9"/>
    <p:sldId id="339" r:id="rId10"/>
    <p:sldId id="340" r:id="rId11"/>
    <p:sldId id="341" r:id="rId12"/>
    <p:sldId id="262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F4"/>
    <a:srgbClr val="F2F2F2"/>
    <a:srgbClr val="D9D9D9"/>
    <a:srgbClr val="D7FDF5"/>
    <a:srgbClr val="FACB2E"/>
    <a:srgbClr val="CC59AA"/>
    <a:srgbClr val="00BDB6"/>
    <a:srgbClr val="5E0A4F"/>
    <a:srgbClr val="CC59B0"/>
    <a:srgbClr val="F9D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ECDE3-A303-4FFF-9163-88267C8EC596}" v="2" dt="2026-04-01T10:41:3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yn Feliciani" userId="4076af5d-4c02-40b8-bc9d-56f6c404e751" providerId="ADAL" clId="{099CAC30-79AE-4DCE-97A7-3B8E8A0057CB}"/>
    <pc:docChg chg="custSel addSld delSld modSld">
      <pc:chgData name="Karolyn Feliciani" userId="4076af5d-4c02-40b8-bc9d-56f6c404e751" providerId="ADAL" clId="{099CAC30-79AE-4DCE-97A7-3B8E8A0057CB}" dt="2026-04-01T10:43:55.047" v="84" actId="20577"/>
      <pc:docMkLst>
        <pc:docMk/>
      </pc:docMkLst>
      <pc:sldChg chg="modSp mod">
        <pc:chgData name="Karolyn Feliciani" userId="4076af5d-4c02-40b8-bc9d-56f6c404e751" providerId="ADAL" clId="{099CAC30-79AE-4DCE-97A7-3B8E8A0057CB}" dt="2026-04-01T10:41:57.040" v="27" actId="20577"/>
        <pc:sldMkLst>
          <pc:docMk/>
          <pc:sldMk cId="1677304970" sldId="298"/>
        </pc:sldMkLst>
        <pc:spChg chg="mod">
          <ac:chgData name="Karolyn Feliciani" userId="4076af5d-4c02-40b8-bc9d-56f6c404e751" providerId="ADAL" clId="{099CAC30-79AE-4DCE-97A7-3B8E8A0057CB}" dt="2026-04-01T10:41:57.040" v="27" actId="20577"/>
          <ac:spMkLst>
            <pc:docMk/>
            <pc:sldMk cId="1677304970" sldId="298"/>
            <ac:spMk id="4" creationId="{8A3FCDC3-543C-8905-8EB4-3AC0E32FFFFF}"/>
          </ac:spMkLst>
        </pc:spChg>
      </pc:sldChg>
      <pc:sldChg chg="modSp mod">
        <pc:chgData name="Karolyn Feliciani" userId="4076af5d-4c02-40b8-bc9d-56f6c404e751" providerId="ADAL" clId="{099CAC30-79AE-4DCE-97A7-3B8E8A0057CB}" dt="2026-04-01T10:43:55.047" v="84" actId="20577"/>
        <pc:sldMkLst>
          <pc:docMk/>
          <pc:sldMk cId="2771976208" sldId="307"/>
        </pc:sldMkLst>
        <pc:spChg chg="mod">
          <ac:chgData name="Karolyn Feliciani" userId="4076af5d-4c02-40b8-bc9d-56f6c404e751" providerId="ADAL" clId="{099CAC30-79AE-4DCE-97A7-3B8E8A0057CB}" dt="2026-04-01T10:43:55.047" v="84" actId="20577"/>
          <ac:spMkLst>
            <pc:docMk/>
            <pc:sldMk cId="2771976208" sldId="307"/>
            <ac:spMk id="2" creationId="{5E12151D-E29A-FDF0-294D-5091731AA87F}"/>
          </ac:spMkLst>
        </pc:spChg>
      </pc:sldChg>
      <pc:sldChg chg="modSp mod">
        <pc:chgData name="Karolyn Feliciani" userId="4076af5d-4c02-40b8-bc9d-56f6c404e751" providerId="ADAL" clId="{099CAC30-79AE-4DCE-97A7-3B8E8A0057CB}" dt="2026-04-01T10:42:10.987" v="33" actId="313"/>
        <pc:sldMkLst>
          <pc:docMk/>
          <pc:sldMk cId="2489020089" sldId="322"/>
        </pc:sldMkLst>
        <pc:spChg chg="mod">
          <ac:chgData name="Karolyn Feliciani" userId="4076af5d-4c02-40b8-bc9d-56f6c404e751" providerId="ADAL" clId="{099CAC30-79AE-4DCE-97A7-3B8E8A0057CB}" dt="2026-04-01T10:42:10.987" v="33" actId="313"/>
          <ac:spMkLst>
            <pc:docMk/>
            <pc:sldMk cId="2489020089" sldId="322"/>
            <ac:spMk id="4" creationId="{E1002C61-6357-87F2-E88C-5E97C35CEB53}"/>
          </ac:spMkLst>
        </pc:spChg>
      </pc:sldChg>
      <pc:sldChg chg="modSp mod">
        <pc:chgData name="Karolyn Feliciani" userId="4076af5d-4c02-40b8-bc9d-56f6c404e751" providerId="ADAL" clId="{099CAC30-79AE-4DCE-97A7-3B8E8A0057CB}" dt="2026-04-01T10:42:19.351" v="34" actId="120"/>
        <pc:sldMkLst>
          <pc:docMk/>
          <pc:sldMk cId="3061927069" sldId="336"/>
        </pc:sldMkLst>
        <pc:spChg chg="mod">
          <ac:chgData name="Karolyn Feliciani" userId="4076af5d-4c02-40b8-bc9d-56f6c404e751" providerId="ADAL" clId="{099CAC30-79AE-4DCE-97A7-3B8E8A0057CB}" dt="2026-04-01T10:42:19.351" v="34" actId="120"/>
          <ac:spMkLst>
            <pc:docMk/>
            <pc:sldMk cId="3061927069" sldId="336"/>
            <ac:spMk id="4" creationId="{8A3FCDC3-543C-8905-8EB4-3AC0E32FFFFF}"/>
          </ac:spMkLst>
        </pc:spChg>
      </pc:sldChg>
      <pc:sldChg chg="modSp del mod">
        <pc:chgData name="Karolyn Feliciani" userId="4076af5d-4c02-40b8-bc9d-56f6c404e751" providerId="ADAL" clId="{099CAC30-79AE-4DCE-97A7-3B8E8A0057CB}" dt="2026-04-01T10:41:41.118" v="12" actId="2696"/>
        <pc:sldMkLst>
          <pc:docMk/>
          <pc:sldMk cId="2185037172" sldId="338"/>
        </pc:sldMkLst>
        <pc:spChg chg="mod">
          <ac:chgData name="Karolyn Feliciani" userId="4076af5d-4c02-40b8-bc9d-56f6c404e751" providerId="ADAL" clId="{099CAC30-79AE-4DCE-97A7-3B8E8A0057CB}" dt="2026-03-30T13:40:26.576" v="2" actId="20577"/>
          <ac:spMkLst>
            <pc:docMk/>
            <pc:sldMk cId="2185037172" sldId="338"/>
            <ac:spMk id="3" creationId="{F309D4D4-9F86-BBA8-0786-7D77D861BB5E}"/>
          </ac:spMkLst>
        </pc:spChg>
      </pc:sldChg>
      <pc:sldChg chg="modSp mod">
        <pc:chgData name="Karolyn Feliciani" userId="4076af5d-4c02-40b8-bc9d-56f6c404e751" providerId="ADAL" clId="{099CAC30-79AE-4DCE-97A7-3B8E8A0057CB}" dt="2026-04-01T10:42:33.926" v="46" actId="313"/>
        <pc:sldMkLst>
          <pc:docMk/>
          <pc:sldMk cId="1909270529" sldId="339"/>
        </pc:sldMkLst>
        <pc:spChg chg="mod">
          <ac:chgData name="Karolyn Feliciani" userId="4076af5d-4c02-40b8-bc9d-56f6c404e751" providerId="ADAL" clId="{099CAC30-79AE-4DCE-97A7-3B8E8A0057CB}" dt="2026-04-01T10:42:33.926" v="46" actId="313"/>
          <ac:spMkLst>
            <pc:docMk/>
            <pc:sldMk cId="1909270529" sldId="339"/>
            <ac:spMk id="4" creationId="{82413CAC-2302-AF8D-FD00-373F63BFF20D}"/>
          </ac:spMkLst>
        </pc:spChg>
      </pc:sldChg>
      <pc:sldChg chg="modSp mod">
        <pc:chgData name="Karolyn Feliciani" userId="4076af5d-4c02-40b8-bc9d-56f6c404e751" providerId="ADAL" clId="{099CAC30-79AE-4DCE-97A7-3B8E8A0057CB}" dt="2026-04-01T10:42:55.283" v="68" actId="313"/>
        <pc:sldMkLst>
          <pc:docMk/>
          <pc:sldMk cId="2984492891" sldId="340"/>
        </pc:sldMkLst>
        <pc:spChg chg="mod">
          <ac:chgData name="Karolyn Feliciani" userId="4076af5d-4c02-40b8-bc9d-56f6c404e751" providerId="ADAL" clId="{099CAC30-79AE-4DCE-97A7-3B8E8A0057CB}" dt="2026-04-01T10:42:55.283" v="68" actId="313"/>
          <ac:spMkLst>
            <pc:docMk/>
            <pc:sldMk cId="2984492891" sldId="340"/>
            <ac:spMk id="4" creationId="{4C749471-6FEA-71C3-B2BD-929BE58A6F5D}"/>
          </ac:spMkLst>
        </pc:spChg>
      </pc:sldChg>
      <pc:sldChg chg="modSp mod">
        <pc:chgData name="Karolyn Feliciani" userId="4076af5d-4c02-40b8-bc9d-56f6c404e751" providerId="ADAL" clId="{099CAC30-79AE-4DCE-97A7-3B8E8A0057CB}" dt="2026-04-01T10:43:13.381" v="76" actId="313"/>
        <pc:sldMkLst>
          <pc:docMk/>
          <pc:sldMk cId="1221414838" sldId="341"/>
        </pc:sldMkLst>
        <pc:spChg chg="mod">
          <ac:chgData name="Karolyn Feliciani" userId="4076af5d-4c02-40b8-bc9d-56f6c404e751" providerId="ADAL" clId="{099CAC30-79AE-4DCE-97A7-3B8E8A0057CB}" dt="2026-04-01T10:43:13.381" v="76" actId="313"/>
          <ac:spMkLst>
            <pc:docMk/>
            <pc:sldMk cId="1221414838" sldId="341"/>
            <ac:spMk id="4" creationId="{CD3C0CED-92FF-7E9C-E5DE-8DC345B364F9}"/>
          </ac:spMkLst>
        </pc:spChg>
      </pc:sldChg>
      <pc:sldChg chg="modSp add mod">
        <pc:chgData name="Karolyn Feliciani" userId="4076af5d-4c02-40b8-bc9d-56f6c404e751" providerId="ADAL" clId="{099CAC30-79AE-4DCE-97A7-3B8E8A0057CB}" dt="2026-04-01T10:41:38.322" v="11" actId="20577"/>
        <pc:sldMkLst>
          <pc:docMk/>
          <pc:sldMk cId="1130971648" sldId="343"/>
        </pc:sldMkLst>
        <pc:spChg chg="mod">
          <ac:chgData name="Karolyn Feliciani" userId="4076af5d-4c02-40b8-bc9d-56f6c404e751" providerId="ADAL" clId="{099CAC30-79AE-4DCE-97A7-3B8E8A0057CB}" dt="2026-04-01T10:41:38.322" v="11" actId="20577"/>
          <ac:spMkLst>
            <pc:docMk/>
            <pc:sldMk cId="1130971648" sldId="343"/>
            <ac:spMk id="4" creationId="{8A3FCDC3-543C-8905-8EB4-3AC0E32FFF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2" y="4608214"/>
            <a:ext cx="11117656" cy="2163777"/>
          </a:xfrm>
          <a:solidFill>
            <a:srgbClr val="D7FDF5">
              <a:alpha val="89804"/>
            </a:srgbClr>
          </a:solidFill>
          <a:ln>
            <a:solidFill>
              <a:srgbClr val="D7FDF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Lesson Objectives:</a:t>
            </a:r>
          </a:p>
          <a:p>
            <a:r>
              <a:rPr lang="en-GB" dirty="0"/>
              <a:t>Explain why ethical guidelines exist</a:t>
            </a:r>
          </a:p>
          <a:p>
            <a:r>
              <a:rPr lang="en-GB" dirty="0"/>
              <a:t>Describe the use of ethical guidelines in psychology</a:t>
            </a:r>
          </a:p>
          <a:p>
            <a:r>
              <a:rPr lang="en-GB" dirty="0"/>
              <a:t>Define ethical guidelines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85" t="9566" r="597" b="7463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74" y="4770781"/>
            <a:ext cx="11364052" cy="1753147"/>
          </a:xfrm>
          <a:solidFill>
            <a:srgbClr val="FACB2E">
              <a:alpha val="89804"/>
            </a:srgb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Do you agree or disagree with the following statements:</a:t>
            </a:r>
          </a:p>
          <a:p>
            <a:pPr marL="0" indent="0">
              <a:buNone/>
            </a:pPr>
            <a:r>
              <a:rPr lang="en-US" dirty="0"/>
              <a:t>1. Researchers should always tell participants everything about the research.</a:t>
            </a:r>
          </a:p>
          <a:p>
            <a:pPr marL="0" indent="0">
              <a:buNone/>
            </a:pPr>
            <a:r>
              <a:rPr lang="en-US" dirty="0"/>
              <a:t>2. It is okay to cause stress if the research is important.</a:t>
            </a:r>
          </a:p>
          <a:p>
            <a:pPr marL="0" indent="0">
              <a:buNone/>
            </a:pPr>
            <a:r>
              <a:rPr lang="en-US" dirty="0"/>
              <a:t>3. Participants should be allowed to leave a study at any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30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2052-FB06-EB29-235D-D895AFE8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947D61F-F551-5C9B-C9A2-7E06F86EFC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2C61-6357-87F2-E88C-5E97C35C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Ethical guidelines </a:t>
            </a:r>
            <a:r>
              <a:rPr lang="en-US" sz="2800" dirty="0"/>
              <a:t>are: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‘general rules that researchers need to follow to protect the rights and wellbeing of the participants’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902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4731026"/>
            <a:ext cx="11463443" cy="1792903"/>
          </a:xfrm>
          <a:solidFill>
            <a:srgbClr val="CC59AA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Class discussion: What are ethical guidelines and why do psychologists have a responsibility towards participants?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92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7570-29DE-6F23-1D3E-AD9307F9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4247-4A8F-53B6-DFCF-EF2FE1EE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0EDB51C-73CB-589C-1D3E-4C4BF55854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xfrm>
            <a:off x="6894575" y="1811948"/>
            <a:ext cx="4913425" cy="43436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13CAC-2302-AF8D-FD00-373F63BF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6513408" cy="5046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Consent</a:t>
            </a:r>
            <a:r>
              <a:rPr lang="en-US" sz="2800" dirty="0"/>
              <a:t> is:</a:t>
            </a:r>
          </a:p>
          <a:p>
            <a:pPr marL="0" indent="0" algn="ctr">
              <a:buNone/>
            </a:pPr>
            <a:r>
              <a:rPr lang="en-US" sz="2800" dirty="0"/>
              <a:t>‘voluntary agreement to participate in research’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Debriefing</a:t>
            </a:r>
            <a:r>
              <a:rPr lang="en-US" sz="2800" dirty="0"/>
              <a:t> is:</a:t>
            </a:r>
          </a:p>
          <a:p>
            <a:pPr marL="0" indent="0" algn="ctr">
              <a:buNone/>
            </a:pPr>
            <a:r>
              <a:rPr lang="en-US" sz="2800" dirty="0"/>
              <a:t>‘providing full information about the research to participants once data are collected; used to reduce any impacts of deception’</a:t>
            </a:r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927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53759-EB64-9194-D149-9A4D8BBB4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CF38-6F44-097E-7EA3-4DD68FB1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89C52E2-A18F-6979-1AD0-C28C1F9B40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xfrm>
            <a:off x="6894575" y="1811948"/>
            <a:ext cx="4913425" cy="43436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49471-6FEA-71C3-B2BD-929BE58A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11948"/>
            <a:ext cx="6894574" cy="50460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Confidentiality</a:t>
            </a:r>
            <a:r>
              <a:rPr lang="en-US" sz="2800" dirty="0"/>
              <a:t> is:</a:t>
            </a:r>
          </a:p>
          <a:p>
            <a:pPr marL="0" indent="0" algn="ctr">
              <a:buNone/>
            </a:pPr>
            <a:r>
              <a:rPr lang="en-US" sz="2800" dirty="0"/>
              <a:t>‘protecting personal information of participants by keeping their data anonymous’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Avoiding deception </a:t>
            </a:r>
            <a:r>
              <a:rPr lang="en-US" sz="2800" dirty="0"/>
              <a:t>is: </a:t>
            </a:r>
          </a:p>
          <a:p>
            <a:pPr marL="0" indent="0" algn="ctr">
              <a:buNone/>
            </a:pPr>
            <a:r>
              <a:rPr lang="en-US" sz="2800" dirty="0"/>
              <a:t>‘avoiding intentionally giving wrong or incomplete information to participants’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Right to withdraw </a:t>
            </a:r>
            <a:r>
              <a:rPr lang="en-US" sz="2800" dirty="0"/>
              <a:t>is: </a:t>
            </a:r>
          </a:p>
          <a:p>
            <a:pPr marL="0" indent="0" algn="ctr">
              <a:buNone/>
            </a:pPr>
            <a:r>
              <a:rPr lang="en-US" sz="2800" dirty="0"/>
              <a:t>‘participants are aware they can leave the research at any time’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49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619C-1075-A1D6-E588-6D0C0E431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03E3-6712-9A7F-8D59-5526A11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C82313D-9CEA-785A-D38F-21064A3C59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xfrm>
            <a:off x="6894575" y="1811948"/>
            <a:ext cx="4913425" cy="43436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C0CED-92FF-7E9C-E5DE-8DC345B36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6513408" cy="5046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Privacy </a:t>
            </a:r>
            <a:r>
              <a:rPr lang="en-US" sz="2800" dirty="0"/>
              <a:t>is: </a:t>
            </a:r>
          </a:p>
          <a:p>
            <a:pPr marL="0" indent="0" algn="ctr">
              <a:buNone/>
            </a:pPr>
            <a:r>
              <a:rPr lang="en-US" sz="2800" dirty="0"/>
              <a:t>‘respecting participants’ personal space, refraining from making participants reveal unnecessary personal details’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 err="1"/>
              <a:t>Minimising</a:t>
            </a:r>
            <a:r>
              <a:rPr lang="en-US" sz="2800" b="1" dirty="0"/>
              <a:t> harm </a:t>
            </a:r>
            <a:r>
              <a:rPr lang="en-US" sz="2800" dirty="0"/>
              <a:t>is when: </a:t>
            </a:r>
          </a:p>
          <a:p>
            <a:pPr marL="0" indent="0" algn="ctr">
              <a:buNone/>
            </a:pPr>
            <a:r>
              <a:rPr lang="en-US" sz="2800" dirty="0"/>
              <a:t>‘participants are not exposed to any greater physical or psychological risk than participants may experience in their daily life’</a:t>
            </a:r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141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79B7-7844-A143-9B29-1C3016D341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2F2F2"/>
          </a:solidFill>
        </p:spPr>
        <p:txBody>
          <a:bodyPr/>
          <a:lstStyle/>
          <a:p>
            <a:r>
              <a:rPr lang="en-US" dirty="0"/>
              <a:t>Ethics activity: complete the table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28F6FF-4C6B-B748-AC6D-6C29F3B95A10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253826734"/>
              </p:ext>
            </p:extLst>
          </p:nvPr>
        </p:nvGraphicFramePr>
        <p:xfrm>
          <a:off x="180000" y="2202498"/>
          <a:ext cx="11627999" cy="399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254">
                  <a:extLst>
                    <a:ext uri="{9D8B030D-6E8A-4147-A177-3AD203B41FA5}">
                      <a16:colId xmlns:a16="http://schemas.microsoft.com/office/drawing/2014/main" val="3894190873"/>
                    </a:ext>
                  </a:extLst>
                </a:gridCol>
                <a:gridCol w="3973813">
                  <a:extLst>
                    <a:ext uri="{9D8B030D-6E8A-4147-A177-3AD203B41FA5}">
                      <a16:colId xmlns:a16="http://schemas.microsoft.com/office/drawing/2014/main" val="3551816449"/>
                    </a:ext>
                  </a:extLst>
                </a:gridCol>
                <a:gridCol w="4823932">
                  <a:extLst>
                    <a:ext uri="{9D8B030D-6E8A-4147-A177-3AD203B41FA5}">
                      <a16:colId xmlns:a16="http://schemas.microsoft.com/office/drawing/2014/main" val="1557153471"/>
                    </a:ext>
                  </a:extLst>
                </a:gridCol>
              </a:tblGrid>
              <a:tr h="544116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CC58B0"/>
                          </a:solidFill>
                          <a:latin typeface="+mn-lt"/>
                        </a:rPr>
                        <a:t>Guideline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i="0" kern="1200" dirty="0">
                          <a:solidFill>
                            <a:srgbClr val="CC58B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Definition</a:t>
                      </a:r>
                      <a:endParaRPr lang="en-GB" sz="2400" b="1" dirty="0">
                        <a:solidFill>
                          <a:srgbClr val="CC58B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C58B0"/>
                          </a:solidFill>
                          <a:latin typeface="+mn-lt"/>
                        </a:rPr>
                        <a:t>Example</a:t>
                      </a:r>
                      <a:endParaRPr lang="en-GB" sz="2400" b="1" dirty="0">
                        <a:solidFill>
                          <a:srgbClr val="CC58B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84177"/>
                  </a:ext>
                </a:extLst>
              </a:tr>
              <a:tr h="4186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Consent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 to participate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each person to sign to say they want to take part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36791"/>
                  </a:ext>
                </a:extLst>
              </a:tr>
              <a:tr h="6622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Debriefing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Explaining the purpose of the study once it is finished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46859"/>
                  </a:ext>
                </a:extLst>
              </a:tr>
              <a:tr h="4305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Confidentiality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E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66237"/>
                  </a:ext>
                </a:extLst>
              </a:tr>
              <a:tr h="4305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Avoiding deception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72238"/>
                  </a:ext>
                </a:extLst>
              </a:tr>
              <a:tr h="4305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Right to withdraw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E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78719"/>
                  </a:ext>
                </a:extLst>
              </a:tr>
              <a:tr h="4305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Privacy</a:t>
                      </a: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79746"/>
                  </a:ext>
                </a:extLst>
              </a:tr>
              <a:tr h="430533">
                <a:tc>
                  <a:txBody>
                    <a:bodyPr/>
                    <a:lstStyle/>
                    <a:p>
                      <a:r>
                        <a:rPr lang="en-US" dirty="0" err="1"/>
                        <a:t>Minimising</a:t>
                      </a:r>
                      <a:r>
                        <a:rPr lang="en-US" dirty="0"/>
                        <a:t> harm</a:t>
                      </a:r>
                      <a:endParaRPr lang="en-GB" dirty="0"/>
                    </a:p>
                  </a:txBody>
                  <a:tcPr>
                    <a:solidFill>
                      <a:srgbClr val="EE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E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E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3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151D-E29A-FDF0-294D-5091731AA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042416"/>
            <a:ext cx="10570464" cy="5193792"/>
          </a:xfrm>
        </p:spPr>
        <p:txBody>
          <a:bodyPr>
            <a:normAutofit/>
          </a:bodyPr>
          <a:lstStyle/>
          <a:p>
            <a:r>
              <a:rPr lang="en-US" sz="3600" dirty="0"/>
              <a:t>Check your understanding by completing the following questions: </a:t>
            </a:r>
          </a:p>
          <a:p>
            <a:endParaRPr lang="en-US" dirty="0"/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Define </a:t>
            </a:r>
            <a:r>
              <a:rPr lang="en-US" sz="3200" b="1" dirty="0"/>
              <a:t>informed consent.</a:t>
            </a: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Name </a:t>
            </a:r>
            <a:r>
              <a:rPr lang="en-US" sz="3200" b="1" dirty="0"/>
              <a:t>one</a:t>
            </a:r>
            <a:r>
              <a:rPr lang="en-US" sz="3200" dirty="0"/>
              <a:t> ethical guideline that protects participants’ wellbeing.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Explain why ethical guidelines </a:t>
            </a:r>
            <a:r>
              <a:rPr lang="en-US" sz="3200"/>
              <a:t>are important.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19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7VPTP7ZE6X33-2020743336-609</_dlc_DocId>
    <_dlc_DocIdUrl xmlns="9ad1216b-cdc1-40e2-a0c2-94597fd44697">
      <Url>https://cambridgeorg.sharepoint.com/sites/cie/education/pd/Curriculum_Support/_layouts/15/DocIdRedir.aspx?ID=7VPTP7ZE6X33-2020743336-609</Url>
      <Description>7VPTP7ZE6X33-2020743336-609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D9047056454F94B4694108F9A1FF" ma:contentTypeVersion="3" ma:contentTypeDescription="Create a new document." ma:contentTypeScope="" ma:versionID="5c0011047895b59a897429f5e4ec5dcc">
  <xsd:schema xmlns:xsd="http://www.w3.org/2001/XMLSchema" xmlns:xs="http://www.w3.org/2001/XMLSchema" xmlns:p="http://schemas.microsoft.com/office/2006/metadata/properties" xmlns:ns2="9ad1216b-cdc1-40e2-a0c2-94597fd44697" xmlns:ns3="f1f25e64-7226-490b-ade3-8cf84afff5d2" targetNamespace="http://schemas.microsoft.com/office/2006/metadata/properties" ma:root="true" ma:fieldsID="5b649ae69bc45de80afe7d6c0f200904" ns2:_="" ns3:_="">
    <xsd:import namespace="9ad1216b-cdc1-40e2-a0c2-94597fd44697"/>
    <xsd:import namespace="f1f25e64-7226-490b-ade3-8cf84afff5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25e64-7226-490b-ade3-8cf84afff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0E657-8217-4B2F-96A4-D1EE5A57D4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ad1216b-cdc1-40e2-a0c2-94597fd4469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B6F0690-E21A-47AE-98DF-1173DEA4C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f1f25e64-7226-490b-ade3-8cf84afff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406</TotalTime>
  <Words>320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Key term</vt:lpstr>
      <vt:lpstr>PowerPoint Presentation</vt:lpstr>
      <vt:lpstr>Key terms</vt:lpstr>
      <vt:lpstr>Key terms</vt:lpstr>
      <vt:lpstr>Key terms</vt:lpstr>
      <vt:lpstr>Ethics activity: complete the table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Karolyn Feliciani</cp:lastModifiedBy>
  <cp:revision>12</cp:revision>
  <dcterms:created xsi:type="dcterms:W3CDTF">2023-10-09T12:44:25Z</dcterms:created>
  <dcterms:modified xsi:type="dcterms:W3CDTF">2026-04-01T10:43:58Z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0x010100E45BD9047056454F94B4694108F9A1FF</vt:lpwstr>
  </property>
  <property fmtid="{D5CDD505-2E9C-101B-9397-08002B2CF9AE}" pid="3" name="MediaServiceImageTags">
    <vt:lpwstr/>
  </property>
  <property fmtid="{D5CDD505-2E9C-101B-9397-08002B2CF9AE}" pid="4" name="_dlc_DocIdItemGuid">
    <vt:lpwstr>409e4230-01f1-4751-8feb-d554ea527ce2</vt:lpwstr>
  </property>
</Properties>
</file>