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96" r:id="rId2"/>
    <p:sldId id="284" r:id="rId3"/>
    <p:sldId id="267" r:id="rId4"/>
    <p:sldId id="282" r:id="rId5"/>
    <p:sldId id="268" r:id="rId6"/>
    <p:sldId id="285" r:id="rId7"/>
    <p:sldId id="283" r:id="rId8"/>
    <p:sldId id="271" r:id="rId9"/>
    <p:sldId id="286" r:id="rId10"/>
    <p:sldId id="287" r:id="rId11"/>
    <p:sldId id="260" r:id="rId12"/>
    <p:sldId id="275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671A8-45F7-4938-BA45-B8CC17949BE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586C4-F890-4767-A14B-84F64F554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648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591581-0ADF-470F-AAC7-05EDE80DB34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27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9" y="451912"/>
            <a:ext cx="4046220" cy="650471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11" y="6168533"/>
            <a:ext cx="1292225" cy="4495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36964" y="3117570"/>
            <a:ext cx="3913001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rgbClr val="E21951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1C3206-257D-4762-B461-A249DF0C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173140"/>
            <a:ext cx="11524932" cy="5537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1788" y="1270000"/>
            <a:ext cx="11525250" cy="5324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37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41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053296" y="1733703"/>
            <a:ext cx="10803424" cy="195861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en-GB" sz="2800" b="1" dirty="0"/>
              <a:t>Lesson slides</a:t>
            </a:r>
            <a:br>
              <a:rPr lang="en-GB" sz="2800" b="1" dirty="0"/>
            </a:br>
            <a:r>
              <a:rPr lang="en-GB" sz="2600" dirty="0"/>
              <a:t>Topic: Exponential and L</a:t>
            </a:r>
            <a:r>
              <a:rPr lang="en-US" altLang="zh-CN" sz="2600" dirty="0" err="1"/>
              <a:t>ogarithmic</a:t>
            </a:r>
            <a:r>
              <a:rPr lang="en-US" altLang="zh-CN" sz="2600" dirty="0"/>
              <a:t> Function</a:t>
            </a:r>
            <a:br>
              <a:rPr lang="en-GB" sz="2600" dirty="0"/>
            </a:br>
            <a:r>
              <a:rPr lang="en-GB" sz="2600" dirty="0"/>
              <a:t>Lesson 2: Law of Logarithm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1053296" y="6261336"/>
            <a:ext cx="1005068" cy="2667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4183809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8514E6-AF56-4734-F046-CF06E56B3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Logarithmic Equations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D49904-3082-623E-442D-460339916F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To solve a logarithmic equation, you need to: </a:t>
            </a:r>
          </a:p>
          <a:p>
            <a:pPr lvl="1"/>
            <a:r>
              <a:rPr lang="en-US" altLang="zh-CN" sz="3000" dirty="0"/>
              <a:t>First, combine one side into single logarithm</a:t>
            </a:r>
          </a:p>
          <a:p>
            <a:pPr lvl="1"/>
            <a:r>
              <a:rPr lang="en-US" altLang="zh-CN" sz="3000" dirty="0"/>
              <a:t>Then, transform the logarithmic form into the exponential form</a:t>
            </a:r>
          </a:p>
          <a:p>
            <a:pPr lvl="1"/>
            <a:r>
              <a:rPr lang="en-US" altLang="zh-CN" sz="3000" dirty="0"/>
              <a:t>Then, solve the equation</a:t>
            </a:r>
          </a:p>
          <a:p>
            <a:pPr lvl="1"/>
            <a:r>
              <a:rPr lang="en-US" altLang="zh-CN" sz="3000" dirty="0"/>
              <a:t>Last, check whether the solution satisfies the argument bigger than 0. </a:t>
            </a:r>
          </a:p>
          <a:p>
            <a:pPr marL="0" indent="0" algn="l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84859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/>
              <a:t>Example</a:t>
            </a:r>
            <a:endParaRPr lang="zh-CN" altLang="en-US" sz="2585" dirty="0">
              <a:ea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363" name="内容占位符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3200" dirty="0">
                    <a:solidFill>
                      <a:srgbClr val="404040"/>
                    </a:solidFill>
                    <a:latin typeface="Calibri" panose="020F0502020204030204" pitchFamily="34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3200" dirty="0">
                    <a:solidFill>
                      <a:srgbClr val="404040"/>
                    </a:solidFill>
                    <a:latin typeface="Calibri" panose="020F0502020204030204" pitchFamily="34" charset="0"/>
                  </a:rPr>
                  <a:t> 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32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3200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altLang="zh-CN" sz="32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altLang="zh-CN" sz="3200" i="1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altLang="zh-CN" sz="32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3200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altLang="zh-CN" sz="32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32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32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+2)</m:t>
                        </m:r>
                      </m:e>
                    </m:func>
                    <m:r>
                      <a:rPr lang="en-US" altLang="zh-CN" sz="3200" i="1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sz="3200" dirty="0">
                  <a:solidFill>
                    <a:srgbClr val="404040"/>
                  </a:solidFill>
                  <a:latin typeface="Calibri" panose="020F0502020204030204" pitchFamily="34" charset="0"/>
                </a:endParaRPr>
              </a:p>
              <a:p>
                <a:r>
                  <a:rPr lang="en-US" altLang="zh-CN" sz="3200" dirty="0">
                    <a:solidFill>
                      <a:srgbClr val="404040"/>
                    </a:solidFill>
                    <a:latin typeface="Calibri" panose="020F0502020204030204" pitchFamily="34" charset="0"/>
                  </a:rPr>
                  <a:t>Step 1: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32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3200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altLang="zh-CN" sz="32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altLang="zh-CN" sz="3200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3200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</m:func>
                    <m:r>
                      <a:rPr lang="en-US" altLang="zh-CN" sz="3200" i="1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zh-CN" altLang="zh-CN" sz="3200" dirty="0"/>
              </a:p>
              <a:p>
                <a:r>
                  <a:rPr lang="en-US" altLang="zh-CN" sz="3200" dirty="0">
                    <a:solidFill>
                      <a:srgbClr val="404040"/>
                    </a:solidFill>
                    <a:latin typeface="Calibri" panose="020F0502020204030204" pitchFamily="34" charset="0"/>
                  </a:rPr>
                  <a:t>Step 2: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CN" sz="32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32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altLang="zh-CN" sz="3200" i="1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32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zh-CN" sz="32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CN" sz="3200" i="1">
                        <a:solidFill>
                          <a:srgbClr val="40404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en-US" altLang="zh-CN" sz="32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2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i="1">
                        <a:solidFill>
                          <a:srgbClr val="40404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en-US" altLang="zh-CN" sz="3200" i="1">
                        <a:solidFill>
                          <a:srgbClr val="40404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CN" sz="3200" i="1">
                        <a:solidFill>
                          <a:srgbClr val="40404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=3⟹</m:t>
                    </m:r>
                    <m:sSup>
                      <m:sSupPr>
                        <m:ctrlPr>
                          <a:rPr lang="en-US" altLang="zh-CN" sz="32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2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i="1">
                        <a:solidFill>
                          <a:srgbClr val="40404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en-US" altLang="zh-CN" sz="3200" i="1">
                        <a:solidFill>
                          <a:srgbClr val="40404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CN" sz="3200" i="1">
                        <a:solidFill>
                          <a:srgbClr val="40404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−3=0</m:t>
                    </m:r>
                  </m:oMath>
                </a14:m>
                <a:endParaRPr lang="en-US" altLang="zh-CN" sz="3200" dirty="0">
                  <a:ea typeface="宋体" panose="02010600030101010101" pitchFamily="2" charset="-122"/>
                </a:endParaRPr>
              </a:p>
              <a:p>
                <a:r>
                  <a:rPr lang="en-US" altLang="zh-CN" sz="3200" dirty="0">
                    <a:solidFill>
                      <a:srgbClr val="404040"/>
                    </a:solidFill>
                    <a:latin typeface="Calibri" panose="020F0502020204030204" pitchFamily="34" charset="0"/>
                  </a:rPr>
                  <a:t>Step 3: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3200">
                            <a:solidFill>
                              <a:srgbClr val="404040"/>
                            </a:solidFill>
                            <a:latin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sz="3200">
                            <a:solidFill>
                              <a:srgbClr val="404040"/>
                            </a:solidFill>
                            <a:latin typeface="Calibri" panose="020F0502020204030204" pitchFamily="34" charset="0"/>
                          </a:rPr>
                          <m:t>𝑥</m:t>
                        </m:r>
                        <m:r>
                          <a:rPr lang="en-US" altLang="zh-CN" sz="3200">
                            <a:solidFill>
                              <a:srgbClr val="404040"/>
                            </a:solidFill>
                            <a:latin typeface="Calibri" panose="020F0502020204030204" pitchFamily="34" charset="0"/>
                          </a:rPr>
                          <m:t>+3</m:t>
                        </m:r>
                      </m:e>
                    </m:d>
                    <m:d>
                      <m:dPr>
                        <m:ctrlPr>
                          <a:rPr lang="en-US" altLang="zh-CN" sz="3200">
                            <a:solidFill>
                              <a:srgbClr val="404040"/>
                            </a:solidFill>
                            <a:latin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sz="3200">
                            <a:solidFill>
                              <a:srgbClr val="404040"/>
                            </a:solidFill>
                            <a:latin typeface="Calibri" panose="020F0502020204030204" pitchFamily="34" charset="0"/>
                          </a:rPr>
                          <m:t>𝑥</m:t>
                        </m:r>
                        <m:r>
                          <a:rPr lang="en-US" altLang="zh-CN" sz="3200">
                            <a:solidFill>
                              <a:srgbClr val="404040"/>
                            </a:solidFill>
                            <a:latin typeface="Calibri" panose="020F0502020204030204" pitchFamily="34" charset="0"/>
                          </a:rPr>
                          <m:t>−1</m:t>
                        </m:r>
                      </m:e>
                    </m:d>
                    <m:r>
                      <a:rPr lang="en-US" altLang="zh-CN" sz="3200">
                        <a:solidFill>
                          <a:srgbClr val="404040"/>
                        </a:solidFill>
                        <a:latin typeface="Calibri" panose="020F0502020204030204" pitchFamily="34" charset="0"/>
                      </a:rPr>
                      <m:t>=0</m:t>
                    </m:r>
                    <m:r>
                      <a:rPr lang="en-US" altLang="zh-CN" sz="3200">
                        <a:solidFill>
                          <a:srgbClr val="404040"/>
                        </a:solidFill>
                        <a:latin typeface="Calibri" panose="020F0502020204030204" pitchFamily="34" charset="0"/>
                      </a:rPr>
                      <m:t>⟹</m:t>
                    </m:r>
                    <m:r>
                      <a:rPr lang="en-US" altLang="zh-CN" sz="3200">
                        <a:solidFill>
                          <a:srgbClr val="404040"/>
                        </a:solidFill>
                        <a:latin typeface="Calibri" panose="020F0502020204030204" pitchFamily="34" charset="0"/>
                      </a:rPr>
                      <m:t>𝑥</m:t>
                    </m:r>
                    <m:r>
                      <a:rPr lang="en-US" altLang="zh-CN" sz="3200">
                        <a:solidFill>
                          <a:srgbClr val="404040"/>
                        </a:solidFill>
                        <a:latin typeface="Calibri" panose="020F0502020204030204" pitchFamily="34" charset="0"/>
                      </a:rPr>
                      <m:t>=−3 </m:t>
                    </m:r>
                    <m:r>
                      <a:rPr lang="en-US" altLang="zh-CN" sz="3200">
                        <a:solidFill>
                          <a:srgbClr val="404040"/>
                        </a:solidFill>
                        <a:latin typeface="Calibri" panose="020F0502020204030204" pitchFamily="34" charset="0"/>
                      </a:rPr>
                      <m:t>𝑜𝑟</m:t>
                    </m:r>
                    <m:r>
                      <a:rPr lang="en-US" altLang="zh-CN" sz="3200">
                        <a:solidFill>
                          <a:srgbClr val="404040"/>
                        </a:solidFill>
                        <a:latin typeface="Calibri" panose="020F0502020204030204" pitchFamily="34" charset="0"/>
                      </a:rPr>
                      <m:t> </m:t>
                    </m:r>
                    <m:r>
                      <a:rPr lang="en-US" altLang="zh-CN" sz="3200">
                        <a:solidFill>
                          <a:srgbClr val="404040"/>
                        </a:solidFill>
                        <a:latin typeface="Calibri" panose="020F0502020204030204" pitchFamily="34" charset="0"/>
                      </a:rPr>
                      <m:t>𝑥</m:t>
                    </m:r>
                    <m:r>
                      <a:rPr lang="en-US" altLang="zh-CN" sz="3200">
                        <a:solidFill>
                          <a:srgbClr val="404040"/>
                        </a:solidFill>
                        <a:latin typeface="Calibri" panose="020F0502020204030204" pitchFamily="34" charset="0"/>
                      </a:rPr>
                      <m:t>=1</m:t>
                    </m:r>
                  </m:oMath>
                </a14:m>
                <a:endParaRPr lang="en-US" altLang="zh-CN" sz="3200" dirty="0">
                  <a:solidFill>
                    <a:srgbClr val="404040"/>
                  </a:solidFill>
                  <a:latin typeface="Calibri" panose="020F0502020204030204" pitchFamily="34" charset="0"/>
                </a:endParaRPr>
              </a:p>
              <a:p>
                <a:r>
                  <a:rPr lang="en-US" altLang="zh-CN" sz="3200" dirty="0">
                    <a:solidFill>
                      <a:srgbClr val="404040"/>
                    </a:solidFill>
                    <a:latin typeface="Calibri" panose="020F0502020204030204" pitchFamily="34" charset="0"/>
                  </a:rPr>
                  <a:t>Step 4: 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404040"/>
                        </a:solidFill>
                        <a:latin typeface="Calibri" panose="020F0502020204030204" pitchFamily="34" charset="0"/>
                      </a:rPr>
                      <m:t>𝑥</m:t>
                    </m:r>
                    <m:r>
                      <a:rPr lang="en-US" altLang="zh-CN" sz="3200">
                        <a:solidFill>
                          <a:srgbClr val="404040"/>
                        </a:solidFill>
                        <a:latin typeface="Calibri" panose="020F0502020204030204" pitchFamily="34" charset="0"/>
                      </a:rPr>
                      <m:t>=−3&lt;0</m:t>
                    </m:r>
                  </m:oMath>
                </a14:m>
                <a:r>
                  <a:rPr lang="en-US" altLang="zh-CN" sz="3200" dirty="0">
                    <a:solidFill>
                      <a:srgbClr val="404040"/>
                    </a:solidFill>
                    <a:latin typeface="Calibri" panose="020F0502020204030204" pitchFamily="34" charset="0"/>
                  </a:rPr>
                  <a:t> so ignore this root. Answer is 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404040"/>
                        </a:solidFill>
                        <a:latin typeface="Calibri" panose="020F0502020204030204" pitchFamily="34" charset="0"/>
                      </a:rPr>
                      <m:t>𝑥</m:t>
                    </m:r>
                    <m:r>
                      <a:rPr lang="en-US" altLang="zh-CN" sz="3200">
                        <a:solidFill>
                          <a:srgbClr val="404040"/>
                        </a:solidFill>
                        <a:latin typeface="Calibri" panose="020F0502020204030204" pitchFamily="34" charset="0"/>
                      </a:rPr>
                      <m:t>=1</m:t>
                    </m:r>
                  </m:oMath>
                </a14:m>
                <a:r>
                  <a:rPr lang="en-US" altLang="zh-CN" sz="3200" dirty="0">
                    <a:solidFill>
                      <a:srgbClr val="404040"/>
                    </a:solidFill>
                    <a:latin typeface="Calibri" panose="020F050202020403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1536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2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390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3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3200" dirty="0">
                  <a:solidFill>
                    <a:schemeClr val="accent1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US" sz="3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3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3200" dirty="0">
                  <a:solidFill>
                    <a:schemeClr val="accent1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altLang="zh-CN" sz="32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  <m:r>
                      <a:rPr lang="en-US" altLang="zh-CN" sz="3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</m:oMath>
                </a14:m>
                <a:endParaRPr lang="en-US" altLang="zh-CN" sz="3200" dirty="0">
                  <a:solidFill>
                    <a:schemeClr val="accent1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en-US" altLang="zh-CN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endParaRPr lang="en-US" altLang="zh-CN" sz="3200" dirty="0">
                  <a:solidFill>
                    <a:schemeClr val="accent1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altLang="zh-CN" sz="32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  <m:r>
                      <a:rPr lang="en-US" altLang="zh-CN" sz="3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÷</m:t>
                            </m:r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</m:oMath>
                </a14:m>
                <a:endParaRPr lang="en-US" altLang="zh-CN" sz="3200" dirty="0">
                  <a:solidFill>
                    <a:schemeClr val="accent1"/>
                  </a:solidFill>
                </a:endParaRPr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284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altLang="zh-CN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3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3200" dirty="0">
                  <a:solidFill>
                    <a:schemeClr val="accent1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US" sz="3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3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3200" dirty="0">
                  <a:solidFill>
                    <a:schemeClr val="accent1"/>
                  </a:solidFill>
                </a:endParaRPr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675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Logarithm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S</a:t>
                </a:r>
                <a:r>
                  <a:rPr lang="en-US" altLang="zh-CN" sz="3200" dirty="0"/>
                  <a:t>how</a:t>
                </a:r>
                <a:r>
                  <a:rPr lang="en-US" sz="3200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</m:oMath>
                </a14:m>
                <a:endParaRPr lang="en-US" sz="3200" dirty="0"/>
              </a:p>
              <a:p>
                <a:r>
                  <a:rPr lang="en-US" sz="3200" dirty="0"/>
                  <a:t>Hint: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US" sz="3200" dirty="0"/>
              </a:p>
              <a:p>
                <a:r>
                  <a:rPr lang="en-US" sz="3200" dirty="0"/>
                  <a:t>Assume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US" sz="3200" dirty="0"/>
              </a:p>
              <a:p>
                <a:r>
                  <a:rPr lang="en-US" sz="3200" dirty="0"/>
                  <a:t>Then,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e>
                    </m:func>
                  </m:oMath>
                </a14:m>
                <a:endParaRPr lang="en-US" sz="3200" dirty="0"/>
              </a:p>
              <a:p>
                <a:r>
                  <a:rPr lang="en-US" sz="3200" dirty="0"/>
                  <a:t>and,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e>
                    </m:func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39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Corollary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200" dirty="0"/>
                  <a:t>, if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/>
                  <a:t>, then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fNam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3200" dirty="0"/>
              </a:p>
              <a:p>
                <a:r>
                  <a:rPr lang="en-US" sz="3200" dirty="0"/>
                  <a:t>Generalization of this corollary is: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fNam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  <a:p>
                <a:r>
                  <a:rPr lang="en-US" sz="3200" dirty="0"/>
                  <a:t>For example,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ad>
                          <m:radPr>
                            <m:degHide m:val="on"/>
                            <m:ctrlPr>
                              <a:rPr lang="en-US" altLang="zh-CN" sz="3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140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Logarithm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Show: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÷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</m:oMath>
                </a14:m>
                <a:endParaRPr lang="en-US" sz="3200" dirty="0"/>
              </a:p>
              <a:p>
                <a:r>
                  <a:rPr lang="en-US" sz="3200" dirty="0"/>
                  <a:t>Hint: 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÷</m:t>
                            </m:r>
                            <m: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func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1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9CDD5B-8A3D-79A7-55D1-4AE80D8D6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Law of Logarithm Summary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970E103-4E8A-B055-C867-CF6668E733D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3200" i="1" kern="1200" smtClean="0"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3200" i="1" kern="120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 i="0" kern="120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3200" b="0" i="1" kern="120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altLang="zh-CN" sz="3200" b="0" i="1" kern="1200"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</m:func>
                    <m:r>
                      <a:rPr lang="en-US" altLang="zh-CN" sz="3200" b="0" i="1" kern="1200">
                        <a:solidFill>
                          <a:srgbClr val="404040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unc>
                      <m:funcPr>
                        <m:ctrlPr>
                          <a:rPr lang="en-US" altLang="zh-CN" sz="3200" b="0" i="1" kern="1200"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3200" b="0" i="1" kern="120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 b="0" i="0" kern="120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3200" b="0" i="1" kern="120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altLang="zh-CN" sz="3200" b="0" i="1" kern="1200"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</m:func>
                    <m:r>
                      <a:rPr lang="en-US" altLang="zh-CN" sz="3200" b="0" i="1" kern="1200">
                        <a:solidFill>
                          <a:srgbClr val="404040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unc>
                      <m:funcPr>
                        <m:ctrlPr>
                          <a:rPr lang="en-US" altLang="zh-CN" sz="3200" b="0" i="1" kern="1200"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3200" b="0" i="1" kern="120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 b="0" i="0" kern="120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3200" b="0" i="1" kern="120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altLang="zh-CN" sz="3200" b="0" i="1" kern="120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altLang="zh-CN" sz="3200" i="1" kern="120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  <m:r>
                              <a:rPr lang="en-US" altLang="zh-CN" sz="3200" i="1" kern="120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×</m:t>
                            </m:r>
                            <m:r>
                              <a:rPr lang="en-US" altLang="zh-CN" sz="3200" i="1" kern="120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𝐵</m:t>
                            </m:r>
                          </m:e>
                        </m:d>
                      </m:e>
                    </m:func>
                  </m:oMath>
                </a14:m>
                <a:endParaRPr lang="en-US" altLang="zh-CN" sz="3200" dirty="0"/>
              </a:p>
              <a:p>
                <a:pPr marL="0" indent="0" algn="l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</a:pPr>
                <a:r>
                  <a:rPr lang="en-US" altLang="zh-CN" sz="3200" kern="1200" dirty="0">
                    <a:solidFill>
                      <a:srgbClr val="404040"/>
                    </a:solidFill>
                    <a:effectLst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3200" i="1" kern="1200" smtClean="0"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3200" i="1" kern="120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 kern="120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3200" i="1" kern="120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altLang="zh-CN" sz="3200" i="1" kern="120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altLang="zh-CN" sz="3200" i="1" kern="120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sz="3200" b="0" i="1" kern="120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en-US" altLang="zh-CN" sz="3200" b="0" i="1" kern="1200">
                        <a:solidFill>
                          <a:srgbClr val="404040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lang="en-US" altLang="zh-CN" sz="3200" b="0" i="1" kern="1200">
                        <a:solidFill>
                          <a:srgbClr val="404040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func>
                      <m:funcPr>
                        <m:ctrlPr>
                          <a:rPr lang="en-US" altLang="zh-CN" sz="3200" i="1" kern="1200"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3200" i="1" kern="120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 kern="120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3200" i="1" kern="120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altLang="zh-CN" sz="3200" i="1" kern="1200"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</m:func>
                  </m:oMath>
                </a14:m>
                <a:endParaRPr lang="en-US" altLang="zh-CN" sz="2800" dirty="0">
                  <a:effectLst/>
                </a:endParaRPr>
              </a:p>
              <a:p>
                <a:pPr marL="0" indent="0" algn="l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</a:pPr>
                <a:r>
                  <a:rPr lang="en-US" altLang="zh-CN" sz="32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zh-CN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÷</m:t>
                            </m:r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</m:oMath>
                </a14:m>
                <a:endParaRPr lang="zh-CN" altLang="zh-CN" sz="2800" dirty="0">
                  <a:effectLst/>
                </a:endParaRPr>
              </a:p>
              <a:p>
                <a:endParaRPr lang="en-US" altLang="zh-CN" sz="3200" dirty="0"/>
              </a:p>
              <a:p>
                <a:endParaRPr lang="zh-CN" altLang="en-US" sz="32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970E103-4E8A-B055-C867-CF6668E733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520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Express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func>
                  </m:oMath>
                </a14:m>
                <a:r>
                  <a:rPr lang="en-US" sz="3200" dirty="0"/>
                  <a:t> as a single logarithm.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36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func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func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×6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func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8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2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200" dirty="0"/>
                  <a:t>;</a:t>
                </a:r>
              </a:p>
              <a:p>
                <a:r>
                  <a:rPr lang="en-US" sz="3200" dirty="0"/>
                  <a:t>write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rad>
                              </m:num>
                              <m:den>
                                <m:sSup>
                                  <m:sSup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3200" dirty="0"/>
                  <a:t> in </a:t>
                </a:r>
                <a:r>
                  <a:rPr lang="en-US" altLang="zh-CN" sz="3200" dirty="0"/>
                  <a:t>terms of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endParaRPr lang="en-US" sz="3200" dirty="0"/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4572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4B47A4-3D4C-FCA9-3FB4-37FD00743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Answer to Example 2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EF4D69E-6E46-5DC3-F3F3-585243DBEE8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3200" i="1" kern="1200" smtClean="0"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3200" i="1" kern="120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 i="0" kern="120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3200" b="0" i="1" kern="120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altLang="zh-CN" sz="3200" i="1" kern="120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3200" i="1" kern="1200">
                                    <a:solidFill>
                                      <a:srgbClr val="40404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altLang="zh-CN" sz="3200" i="1" kern="1200">
                                        <a:solidFill>
                                          <a:srgbClr val="40404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3200" b="0" i="1" kern="1200">
                                        <a:solidFill>
                                          <a:srgbClr val="40404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rad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sz="3200" i="1" kern="1200">
                                        <a:solidFill>
                                          <a:srgbClr val="40404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3200" b="0" i="1" kern="1200">
                                        <a:solidFill>
                                          <a:srgbClr val="40404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altLang="zh-CN" sz="3200" b="0" i="1" kern="1200">
                                        <a:solidFill>
                                          <a:srgbClr val="40404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3200" i="1" kern="1200">
                                        <a:solidFill>
                                          <a:srgbClr val="40404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3200" b="0" i="1" kern="1200">
                                        <a:solidFill>
                                          <a:srgbClr val="40404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altLang="zh-CN" sz="3200" b="0" i="1" kern="1200">
                                        <a:solidFill>
                                          <a:srgbClr val="40404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  <m:r>
                      <a:rPr lang="en-US" altLang="zh-CN" sz="3200" b="0" i="1" kern="1200" smtClean="0">
                        <a:solidFill>
                          <a:srgbClr val="40404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32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3200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ad>
                          <m:radPr>
                            <m:degHide m:val="on"/>
                            <m:ctrlPr>
                              <a:rPr lang="en-US" altLang="zh-CN" sz="3200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3200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</m:func>
                    <m:r>
                      <a:rPr lang="en-US" altLang="zh-CN" sz="32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altLang="zh-CN" sz="32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3200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altLang="zh-CN" sz="3200" b="0" i="1" smtClean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US" altLang="zh-CN" sz="3200" i="1" dirty="0">
                  <a:solidFill>
                    <a:srgbClr val="40404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32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32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3200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altLang="zh-CN" sz="3200" b="0" i="1" smtClean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b="0" i="1" smtClean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sz="3200" b="0" i="1" smtClean="0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3200" b="0" i="1" smtClean="0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3200" b="0" i="1" smtClean="0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func>
                    <m:r>
                      <a:rPr lang="en-US" altLang="zh-CN" sz="32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altLang="zh-CN" sz="3200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3200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sz="3200" i="1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3200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sz="3200" i="1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altLang="zh-CN" sz="3200" i="1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3200" b="0" i="1" smtClean="0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zh-CN" sz="3200" b="0" i="1" smtClean="0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func>
                        <m:r>
                          <a:rPr lang="en-US" altLang="zh-CN" sz="3200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altLang="zh-CN" sz="3200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sz="3200" i="1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3200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sz="3200" i="1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altLang="zh-CN" sz="3200" b="0" i="1" smtClean="0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3200" b="0" i="1" smtClean="0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altLang="zh-CN" sz="3200" b="0" i="1" smtClean="0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func>
                      </m:e>
                    </m:d>
                  </m:oMath>
                </a14:m>
                <a:endParaRPr lang="en-US" altLang="zh-CN" sz="3200" b="0" i="1" dirty="0">
                  <a:solidFill>
                    <a:srgbClr val="40404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32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3200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altLang="zh-CN" sz="32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3200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altLang="zh-CN" sz="3200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altLang="zh-CN" sz="32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altLang="zh-CN" sz="3200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altLang="zh-CN" sz="3200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sz="3200" i="1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3200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sz="3200" i="1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sz="3200" b="0" i="1" smtClean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  <m:r>
                          <a:rPr lang="en-US" altLang="zh-CN" sz="3200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func>
                          <m:funcPr>
                            <m:ctrlPr>
                              <a:rPr lang="en-US" altLang="zh-CN" sz="3200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sz="3200" i="1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3200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sz="3200" i="1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sz="3200" b="0" i="1" smtClean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func>
                      </m:e>
                    </m:d>
                  </m:oMath>
                </a14:m>
                <a:endParaRPr lang="en-US" altLang="zh-CN" sz="3200" b="0" i="1" dirty="0">
                  <a:solidFill>
                    <a:srgbClr val="40404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32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altLang="zh-CN" sz="32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3200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altLang="zh-CN" sz="32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altLang="zh-CN" sz="320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3200" i="1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altLang="zh-CN" sz="32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3200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altLang="zh-CN" sz="32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US" altLang="zh-CN" sz="32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3200" i="1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en-US" altLang="zh-CN" sz="32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3200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altLang="zh-CN" sz="32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</m:oMath>
                </a14:m>
                <a:endParaRPr lang="en-US" altLang="zh-CN" sz="3200" i="1" dirty="0">
                  <a:solidFill>
                    <a:srgbClr val="40404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32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3200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32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32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zh-CN" sz="32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32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altLang="zh-CN" sz="32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zh-CN" altLang="en-US" sz="32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EF4D69E-6E46-5DC3-F3F3-585243DBEE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931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0FC16EDE49814FBBE83568B9FA2901" ma:contentTypeVersion="17" ma:contentTypeDescription="Create a new document." ma:contentTypeScope="" ma:versionID="022f5e1d981b14d7005f3600e8ff7e4f">
  <xsd:schema xmlns:xsd="http://www.w3.org/2001/XMLSchema" xmlns:xs="http://www.w3.org/2001/XMLSchema" xmlns:p="http://schemas.microsoft.com/office/2006/metadata/properties" xmlns:ns2="9ad1216b-cdc1-40e2-a0c2-94597fd44697" xmlns:ns3="3fcf4a81-aca0-43b6-bff7-87efdc296efa" xmlns:ns4="7424b78e-8606-4fd1-9a19-b6b90bbc0a1b" targetNamespace="http://schemas.microsoft.com/office/2006/metadata/properties" ma:root="true" ma:fieldsID="f273b407d20b6eb33550fabe3d54ad2e" ns2:_="" ns3:_="" ns4:_="">
    <xsd:import namespace="9ad1216b-cdc1-40e2-a0c2-94597fd44697"/>
    <xsd:import namespace="3fcf4a81-aca0-43b6-bff7-87efdc296efa"/>
    <xsd:import namespace="7424b78e-8606-4fd1-9a19-b6b90bbc0a1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lcf76f155ced4ddcb4097134ff3c332f" minOccurs="0"/>
                <xsd:element ref="ns4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1216b-cdc1-40e2-a0c2-94597fd44697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f4a81-aca0-43b6-bff7-87efdc296e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7882c5b-1fc0-4c64-8edd-3b527906c4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24b78e-8606-4fd1-9a19-b6b90bbc0a1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bd6ad62-9026-4c22-97ba-ffd5902a9633}" ma:internalName="TaxCatchAll" ma:showField="CatchAllData" ma:web="9ad1216b-cdc1-40e2-a0c2-94597fd446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cf4a81-aca0-43b6-bff7-87efdc296efa">
      <Terms xmlns="http://schemas.microsoft.com/office/infopath/2007/PartnerControls"/>
    </lcf76f155ced4ddcb4097134ff3c332f>
    <TaxCatchAll xmlns="7424b78e-8606-4fd1-9a19-b6b90bbc0a1b" xsi:nil="true"/>
    <_dlc_DocId xmlns="9ad1216b-cdc1-40e2-a0c2-94597fd44697">7VPTP7ZE6X33-1933993375-2382</_dlc_DocId>
    <_dlc_DocIdUrl xmlns="9ad1216b-cdc1-40e2-a0c2-94597fd44697">
      <Url>https://cambridgeorg.sharepoint.com/sites/cie/education/pd/Curriculum_Support/_layouts/15/DocIdRedir.aspx?ID=7VPTP7ZE6X33-1933993375-2382</Url>
      <Description>7VPTP7ZE6X33-1933993375-2382</Description>
    </_dlc_DocIdUrl>
  </documentManagement>
</p:properties>
</file>

<file path=customXml/itemProps1.xml><?xml version="1.0" encoding="utf-8"?>
<ds:datastoreItem xmlns:ds="http://schemas.openxmlformats.org/officeDocument/2006/customXml" ds:itemID="{2CC397E2-26E6-4B6A-B9E4-3EDD0C9806E4}"/>
</file>

<file path=customXml/itemProps2.xml><?xml version="1.0" encoding="utf-8"?>
<ds:datastoreItem xmlns:ds="http://schemas.openxmlformats.org/officeDocument/2006/customXml" ds:itemID="{A66476CD-8EA6-4224-A1E3-AB846C0EE001}"/>
</file>

<file path=customXml/itemProps3.xml><?xml version="1.0" encoding="utf-8"?>
<ds:datastoreItem xmlns:ds="http://schemas.openxmlformats.org/officeDocument/2006/customXml" ds:itemID="{AF187CDD-ABF2-4010-9EFB-7E68C68AF198}"/>
</file>

<file path=customXml/itemProps4.xml><?xml version="1.0" encoding="utf-8"?>
<ds:datastoreItem xmlns:ds="http://schemas.openxmlformats.org/officeDocument/2006/customXml" ds:itemID="{CF5B896F-989C-4D2D-85A6-F29995A5720C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431</Words>
  <Application>Microsoft Office PowerPoint</Application>
  <PresentationFormat>宽屏</PresentationFormat>
  <Paragraphs>66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等线</vt:lpstr>
      <vt:lpstr>宋体</vt:lpstr>
      <vt:lpstr>Arial</vt:lpstr>
      <vt:lpstr>Calibri</vt:lpstr>
      <vt:lpstr>Cambria Math</vt:lpstr>
      <vt:lpstr>Office Theme</vt:lpstr>
      <vt:lpstr>Lesson slides Topic: Exponential and Logarithmic Function Lesson 2: Law of Logarithm</vt:lpstr>
      <vt:lpstr>Recall</vt:lpstr>
      <vt:lpstr>Law of Logarithm</vt:lpstr>
      <vt:lpstr>Corollary</vt:lpstr>
      <vt:lpstr>Law of Logarithm</vt:lpstr>
      <vt:lpstr>Law of Logarithm Summary</vt:lpstr>
      <vt:lpstr>Example 1</vt:lpstr>
      <vt:lpstr>Example 2</vt:lpstr>
      <vt:lpstr>Answer to Example 2</vt:lpstr>
      <vt:lpstr>Logarithmic Equations</vt:lpstr>
      <vt:lpstr>Example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Donnie.XIA</dc:creator>
  <cp:lastModifiedBy>Zijian Xia</cp:lastModifiedBy>
  <cp:revision>10</cp:revision>
  <dcterms:created xsi:type="dcterms:W3CDTF">2025-03-19T01:56:09Z</dcterms:created>
  <dcterms:modified xsi:type="dcterms:W3CDTF">2025-04-02T06:21:16Z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0x010100370FC16EDE49814FBBE83568B9FA2901</vt:lpwstr>
  </property>
  <property fmtid="{D5CDD505-2E9C-101B-9397-08002B2CF9AE}" pid="3" name="_dlc_DocIdItemGuid">
    <vt:lpwstr>250bcaf6-7ab3-4b27-9d93-7bc0320973ed</vt:lpwstr>
  </property>
</Properties>
</file>