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96" r:id="rId2"/>
    <p:sldId id="345" r:id="rId3"/>
    <p:sldId id="338" r:id="rId4"/>
    <p:sldId id="342" r:id="rId5"/>
    <p:sldId id="336" r:id="rId6"/>
    <p:sldId id="340" r:id="rId7"/>
    <p:sldId id="343" r:id="rId8"/>
    <p:sldId id="341" r:id="rId9"/>
    <p:sldId id="344" r:id="rId10"/>
    <p:sldId id="346" r:id="rId11"/>
  </p:sldIdLst>
  <p:sldSz cx="12192000" cy="6858000"/>
  <p:notesSz cx="6888163" cy="100187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CC00"/>
    <a:srgbClr val="EA5B0C"/>
    <a:srgbClr val="FDC652"/>
    <a:srgbClr val="117CC0"/>
    <a:srgbClr val="6CB52D"/>
    <a:srgbClr val="8C1D82"/>
    <a:srgbClr val="F9BC9A"/>
    <a:srgbClr val="575756"/>
    <a:srgbClr val="E78839"/>
    <a:srgbClr val="FF8D3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3162" autoAdjust="0"/>
    <p:restoredTop sz="80597" autoAdjust="0"/>
  </p:normalViewPr>
  <p:slideViewPr>
    <p:cSldViewPr snapToGrid="0">
      <p:cViewPr varScale="1">
        <p:scale>
          <a:sx n="71" d="100"/>
          <a:sy n="71" d="100"/>
        </p:scale>
        <p:origin x="84" y="426"/>
      </p:cViewPr>
      <p:guideLst>
        <p:guide orient="horz" pos="2160"/>
        <p:guide pos="384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4500" cy="501650"/>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idx="1"/>
          </p:nvPr>
        </p:nvSpPr>
        <p:spPr>
          <a:xfrm>
            <a:off x="3902075" y="0"/>
            <a:ext cx="2984500" cy="501650"/>
          </a:xfrm>
          <a:prstGeom prst="rect">
            <a:avLst/>
          </a:prstGeom>
        </p:spPr>
        <p:txBody>
          <a:bodyPr vert="horz" lIns="91440" tIns="45720" rIns="91440" bIns="45720" rtlCol="0"/>
          <a:lstStyle>
            <a:lvl1pPr algn="r">
              <a:defRPr sz="1200"/>
            </a:lvl1pPr>
          </a:lstStyle>
          <a:p>
            <a:fld id="{4AEE94CF-E6C7-4AB2-ACF5-EEAB3D2B6EC8}" type="datetimeFigureOut">
              <a:rPr lang="en-IE" smtClean="0"/>
              <a:t>12/12/2018</a:t>
            </a:fld>
            <a:endParaRPr lang="en-IE"/>
          </a:p>
        </p:txBody>
      </p:sp>
      <p:sp>
        <p:nvSpPr>
          <p:cNvPr id="4" name="Slide Image Placeholder 3"/>
          <p:cNvSpPr>
            <a:spLocks noGrp="1" noRot="1" noChangeAspect="1"/>
          </p:cNvSpPr>
          <p:nvPr>
            <p:ph type="sldImg" idx="2"/>
          </p:nvPr>
        </p:nvSpPr>
        <p:spPr>
          <a:xfrm>
            <a:off x="439738" y="1252538"/>
            <a:ext cx="6008687" cy="3381375"/>
          </a:xfrm>
          <a:prstGeom prst="rect">
            <a:avLst/>
          </a:prstGeom>
          <a:noFill/>
          <a:ln w="12700">
            <a:solidFill>
              <a:prstClr val="black"/>
            </a:solidFill>
          </a:ln>
        </p:spPr>
        <p:txBody>
          <a:bodyPr vert="horz" lIns="91440" tIns="45720" rIns="91440" bIns="45720" rtlCol="0" anchor="ctr"/>
          <a:lstStyle/>
          <a:p>
            <a:endParaRPr lang="en-IE"/>
          </a:p>
        </p:txBody>
      </p:sp>
      <p:sp>
        <p:nvSpPr>
          <p:cNvPr id="5" name="Notes Placeholder 4"/>
          <p:cNvSpPr>
            <a:spLocks noGrp="1"/>
          </p:cNvSpPr>
          <p:nvPr>
            <p:ph type="body" sz="quarter" idx="3"/>
          </p:nvPr>
        </p:nvSpPr>
        <p:spPr>
          <a:xfrm>
            <a:off x="688975" y="4821238"/>
            <a:ext cx="5510213" cy="3944937"/>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6" name="Footer Placeholder 5"/>
          <p:cNvSpPr>
            <a:spLocks noGrp="1"/>
          </p:cNvSpPr>
          <p:nvPr>
            <p:ph type="ftr" sz="quarter" idx="4"/>
          </p:nvPr>
        </p:nvSpPr>
        <p:spPr>
          <a:xfrm>
            <a:off x="0" y="9517063"/>
            <a:ext cx="2984500" cy="501650"/>
          </a:xfrm>
          <a:prstGeom prst="rect">
            <a:avLst/>
          </a:prstGeom>
        </p:spPr>
        <p:txBody>
          <a:bodyPr vert="horz" lIns="91440" tIns="45720" rIns="91440" bIns="45720" rtlCol="0" anchor="b"/>
          <a:lstStyle>
            <a:lvl1pPr algn="l">
              <a:defRPr sz="1200"/>
            </a:lvl1pPr>
          </a:lstStyle>
          <a:p>
            <a:endParaRPr lang="en-IE"/>
          </a:p>
        </p:txBody>
      </p:sp>
      <p:sp>
        <p:nvSpPr>
          <p:cNvPr id="7" name="Slide Number Placeholder 6"/>
          <p:cNvSpPr>
            <a:spLocks noGrp="1"/>
          </p:cNvSpPr>
          <p:nvPr>
            <p:ph type="sldNum" sz="quarter" idx="5"/>
          </p:nvPr>
        </p:nvSpPr>
        <p:spPr>
          <a:xfrm>
            <a:off x="3902075" y="9517063"/>
            <a:ext cx="2984500" cy="501650"/>
          </a:xfrm>
          <a:prstGeom prst="rect">
            <a:avLst/>
          </a:prstGeom>
        </p:spPr>
        <p:txBody>
          <a:bodyPr vert="horz" lIns="91440" tIns="45720" rIns="91440" bIns="45720" rtlCol="0" anchor="b"/>
          <a:lstStyle>
            <a:lvl1pPr algn="r">
              <a:defRPr sz="1200"/>
            </a:lvl1pPr>
          </a:lstStyle>
          <a:p>
            <a:fld id="{344B6BB2-EF4E-464E-92C1-9DD4A900C5D5}" type="slidenum">
              <a:rPr lang="en-IE" smtClean="0"/>
              <a:t>‹#›</a:t>
            </a:fld>
            <a:endParaRPr lang="en-IE"/>
          </a:p>
        </p:txBody>
      </p:sp>
    </p:spTree>
    <p:extLst>
      <p:ext uri="{BB962C8B-B14F-4D97-AF65-F5344CB8AC3E}">
        <p14:creationId xmlns:p14="http://schemas.microsoft.com/office/powerpoint/2010/main" val="36595410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2</a:t>
            </a:fld>
            <a:endParaRPr lang="en-IE"/>
          </a:p>
        </p:txBody>
      </p:sp>
    </p:spTree>
    <p:extLst>
      <p:ext uri="{BB962C8B-B14F-4D97-AF65-F5344CB8AC3E}">
        <p14:creationId xmlns:p14="http://schemas.microsoft.com/office/powerpoint/2010/main" val="5838574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3</a:t>
            </a:fld>
            <a:endParaRPr lang="en-IE"/>
          </a:p>
        </p:txBody>
      </p:sp>
    </p:spTree>
    <p:extLst>
      <p:ext uri="{BB962C8B-B14F-4D97-AF65-F5344CB8AC3E}">
        <p14:creationId xmlns:p14="http://schemas.microsoft.com/office/powerpoint/2010/main" val="2964519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4</a:t>
            </a:fld>
            <a:endParaRPr lang="en-IE"/>
          </a:p>
        </p:txBody>
      </p:sp>
    </p:spTree>
    <p:extLst>
      <p:ext uri="{BB962C8B-B14F-4D97-AF65-F5344CB8AC3E}">
        <p14:creationId xmlns:p14="http://schemas.microsoft.com/office/powerpoint/2010/main" val="2964519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5</a:t>
            </a:fld>
            <a:endParaRPr lang="en-IE"/>
          </a:p>
        </p:txBody>
      </p:sp>
    </p:spTree>
    <p:extLst>
      <p:ext uri="{BB962C8B-B14F-4D97-AF65-F5344CB8AC3E}">
        <p14:creationId xmlns:p14="http://schemas.microsoft.com/office/powerpoint/2010/main" val="14658284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6</a:t>
            </a:fld>
            <a:endParaRPr lang="en-IE"/>
          </a:p>
        </p:txBody>
      </p:sp>
    </p:spTree>
    <p:extLst>
      <p:ext uri="{BB962C8B-B14F-4D97-AF65-F5344CB8AC3E}">
        <p14:creationId xmlns:p14="http://schemas.microsoft.com/office/powerpoint/2010/main" val="12416729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7</a:t>
            </a:fld>
            <a:endParaRPr lang="en-IE"/>
          </a:p>
        </p:txBody>
      </p:sp>
    </p:spTree>
    <p:extLst>
      <p:ext uri="{BB962C8B-B14F-4D97-AF65-F5344CB8AC3E}">
        <p14:creationId xmlns:p14="http://schemas.microsoft.com/office/powerpoint/2010/main" val="12416729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8</a:t>
            </a:fld>
            <a:endParaRPr lang="en-IE"/>
          </a:p>
        </p:txBody>
      </p:sp>
    </p:spTree>
    <p:extLst>
      <p:ext uri="{BB962C8B-B14F-4D97-AF65-F5344CB8AC3E}">
        <p14:creationId xmlns:p14="http://schemas.microsoft.com/office/powerpoint/2010/main" val="10528092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9</a:t>
            </a:fld>
            <a:endParaRPr lang="en-IE"/>
          </a:p>
        </p:txBody>
      </p:sp>
    </p:spTree>
    <p:extLst>
      <p:ext uri="{BB962C8B-B14F-4D97-AF65-F5344CB8AC3E}">
        <p14:creationId xmlns:p14="http://schemas.microsoft.com/office/powerpoint/2010/main" val="10528092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10</a:t>
            </a:fld>
            <a:endParaRPr lang="en-IE"/>
          </a:p>
        </p:txBody>
      </p:sp>
    </p:spTree>
    <p:extLst>
      <p:ext uri="{BB962C8B-B14F-4D97-AF65-F5344CB8AC3E}">
        <p14:creationId xmlns:p14="http://schemas.microsoft.com/office/powerpoint/2010/main" val="15283821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57E56F-BCD7-4F35-B39B-92295032441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6EB5858C-C0E9-44BE-A16A-04F42C5B679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27EE67C9-BD9A-4B95-8746-530BFB572E96}"/>
              </a:ext>
            </a:extLst>
          </p:cNvPr>
          <p:cNvSpPr>
            <a:spLocks noGrp="1"/>
          </p:cNvSpPr>
          <p:nvPr>
            <p:ph type="dt" sz="half" idx="10"/>
          </p:nvPr>
        </p:nvSpPr>
        <p:spPr/>
        <p:txBody>
          <a:bodyPr/>
          <a:lstStyle/>
          <a:p>
            <a:fld id="{7B440A85-F303-4191-B330-2A7738FF4DCF}" type="datetimeFigureOut">
              <a:rPr lang="en-GB" smtClean="0"/>
              <a:t>12/12/2018</a:t>
            </a:fld>
            <a:endParaRPr lang="en-GB"/>
          </a:p>
        </p:txBody>
      </p:sp>
      <p:sp>
        <p:nvSpPr>
          <p:cNvPr id="5" name="Footer Placeholder 4">
            <a:extLst>
              <a:ext uri="{FF2B5EF4-FFF2-40B4-BE49-F238E27FC236}">
                <a16:creationId xmlns:a16="http://schemas.microsoft.com/office/drawing/2014/main" id="{770372E1-0684-4E45-ACE9-093F28D5B21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B273BD3-1144-460B-BC81-9618B67CE638}"/>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2809493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B8E842-E735-40C6-BBFF-1429937E0616}"/>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0AC1A4E-F197-4FD9-A3FA-836372F9D34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9DEB460-8303-4FDE-97C6-223A59BC8F91}"/>
              </a:ext>
            </a:extLst>
          </p:cNvPr>
          <p:cNvSpPr>
            <a:spLocks noGrp="1"/>
          </p:cNvSpPr>
          <p:nvPr>
            <p:ph type="dt" sz="half" idx="10"/>
          </p:nvPr>
        </p:nvSpPr>
        <p:spPr/>
        <p:txBody>
          <a:bodyPr/>
          <a:lstStyle/>
          <a:p>
            <a:fld id="{7B440A85-F303-4191-B330-2A7738FF4DCF}" type="datetimeFigureOut">
              <a:rPr lang="en-GB" smtClean="0"/>
              <a:t>12/12/2018</a:t>
            </a:fld>
            <a:endParaRPr lang="en-GB"/>
          </a:p>
        </p:txBody>
      </p:sp>
      <p:sp>
        <p:nvSpPr>
          <p:cNvPr id="5" name="Footer Placeholder 4">
            <a:extLst>
              <a:ext uri="{FF2B5EF4-FFF2-40B4-BE49-F238E27FC236}">
                <a16:creationId xmlns:a16="http://schemas.microsoft.com/office/drawing/2014/main" id="{F480A111-4796-4ABB-AEFF-6015F774A79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0BC8771-1D8D-464D-8A13-927AC7077430}"/>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9423544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F4EE0F7-A3B5-4075-BCA4-56084734C1F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AED57F6-6055-40D2-A000-2D6AF953F549}"/>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F2E87CD-C7FE-480F-8495-91226FC363D4}"/>
              </a:ext>
            </a:extLst>
          </p:cNvPr>
          <p:cNvSpPr>
            <a:spLocks noGrp="1"/>
          </p:cNvSpPr>
          <p:nvPr>
            <p:ph type="dt" sz="half" idx="10"/>
          </p:nvPr>
        </p:nvSpPr>
        <p:spPr/>
        <p:txBody>
          <a:bodyPr/>
          <a:lstStyle/>
          <a:p>
            <a:fld id="{7B440A85-F303-4191-B330-2A7738FF4DCF}" type="datetimeFigureOut">
              <a:rPr lang="en-GB" smtClean="0"/>
              <a:t>12/12/2018</a:t>
            </a:fld>
            <a:endParaRPr lang="en-GB"/>
          </a:p>
        </p:txBody>
      </p:sp>
      <p:sp>
        <p:nvSpPr>
          <p:cNvPr id="5" name="Footer Placeholder 4">
            <a:extLst>
              <a:ext uri="{FF2B5EF4-FFF2-40B4-BE49-F238E27FC236}">
                <a16:creationId xmlns:a16="http://schemas.microsoft.com/office/drawing/2014/main" id="{5596A2AD-55BA-4CE5-B429-9B1B3521F75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6D60E5D-A174-4EA6-B181-FADE943F235A}"/>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12522280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601111-A629-4909-9716-A0B12236E61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4465F36-7B94-4EF1-A5FC-B875EC99E963}"/>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9A1C335-4435-4409-97E1-A230C943BDB2}"/>
              </a:ext>
            </a:extLst>
          </p:cNvPr>
          <p:cNvSpPr>
            <a:spLocks noGrp="1"/>
          </p:cNvSpPr>
          <p:nvPr>
            <p:ph type="dt" sz="half" idx="10"/>
          </p:nvPr>
        </p:nvSpPr>
        <p:spPr/>
        <p:txBody>
          <a:bodyPr/>
          <a:lstStyle/>
          <a:p>
            <a:fld id="{7B440A85-F303-4191-B330-2A7738FF4DCF}" type="datetimeFigureOut">
              <a:rPr lang="en-GB" smtClean="0"/>
              <a:t>12/12/2018</a:t>
            </a:fld>
            <a:endParaRPr lang="en-GB"/>
          </a:p>
        </p:txBody>
      </p:sp>
      <p:sp>
        <p:nvSpPr>
          <p:cNvPr id="5" name="Footer Placeholder 4">
            <a:extLst>
              <a:ext uri="{FF2B5EF4-FFF2-40B4-BE49-F238E27FC236}">
                <a16:creationId xmlns:a16="http://schemas.microsoft.com/office/drawing/2014/main" id="{4C4F7D29-E90E-4CC7-A227-B9BA61729DE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1B22C0C-4056-45EE-A9C9-E43EF425A0D7}"/>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31462407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B7B82F-F40A-4943-9222-C4ECCE78D41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85C2D0AA-CDB0-4E28-B90C-3164FFD4C37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CC6B2FA1-DB88-4D4A-8FD9-D5295F29948D}"/>
              </a:ext>
            </a:extLst>
          </p:cNvPr>
          <p:cNvSpPr>
            <a:spLocks noGrp="1"/>
          </p:cNvSpPr>
          <p:nvPr>
            <p:ph type="dt" sz="half" idx="10"/>
          </p:nvPr>
        </p:nvSpPr>
        <p:spPr/>
        <p:txBody>
          <a:bodyPr/>
          <a:lstStyle/>
          <a:p>
            <a:fld id="{7B440A85-F303-4191-B330-2A7738FF4DCF}" type="datetimeFigureOut">
              <a:rPr lang="en-GB" smtClean="0"/>
              <a:t>12/12/2018</a:t>
            </a:fld>
            <a:endParaRPr lang="en-GB"/>
          </a:p>
        </p:txBody>
      </p:sp>
      <p:sp>
        <p:nvSpPr>
          <p:cNvPr id="5" name="Footer Placeholder 4">
            <a:extLst>
              <a:ext uri="{FF2B5EF4-FFF2-40B4-BE49-F238E27FC236}">
                <a16:creationId xmlns:a16="http://schemas.microsoft.com/office/drawing/2014/main" id="{0E529A77-54CA-4EEB-8A8B-6858F045DCD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AB09545-19EF-4C94-84A2-7C935B39BF96}"/>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15696375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AC6DC-E71C-4EC5-85ED-F6F430FDA0B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6FEFAAC-930B-461B-AE43-1631B3C4432F}"/>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8658036-75BA-4E8B-8529-5FD6488B217B}"/>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54639245-23F2-4690-A1A7-4AEE113AC9D6}"/>
              </a:ext>
            </a:extLst>
          </p:cNvPr>
          <p:cNvSpPr>
            <a:spLocks noGrp="1"/>
          </p:cNvSpPr>
          <p:nvPr>
            <p:ph type="dt" sz="half" idx="10"/>
          </p:nvPr>
        </p:nvSpPr>
        <p:spPr/>
        <p:txBody>
          <a:bodyPr/>
          <a:lstStyle/>
          <a:p>
            <a:fld id="{7B440A85-F303-4191-B330-2A7738FF4DCF}" type="datetimeFigureOut">
              <a:rPr lang="en-GB" smtClean="0"/>
              <a:t>12/12/2018</a:t>
            </a:fld>
            <a:endParaRPr lang="en-GB"/>
          </a:p>
        </p:txBody>
      </p:sp>
      <p:sp>
        <p:nvSpPr>
          <p:cNvPr id="6" name="Footer Placeholder 5">
            <a:extLst>
              <a:ext uri="{FF2B5EF4-FFF2-40B4-BE49-F238E27FC236}">
                <a16:creationId xmlns:a16="http://schemas.microsoft.com/office/drawing/2014/main" id="{02BB07FD-14CD-467E-9A35-FE7C5EF6D96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7DC120F-220B-4CD4-B0B7-BE263E5B7CAB}"/>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2045430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BCBED4-7412-4664-AE2C-E14F31ED5605}"/>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A348BDA-3744-4426-9FDB-73412014BB8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4F7B898A-76E6-42F0-A8D2-24FB0D8A20EC}"/>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8A49089E-697A-4653-ABC3-EB03C0ECB50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27C0D650-CE78-4193-8B4A-D48EC20517DD}"/>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CF63E603-A126-4D64-90CB-9BE7346BF50F}"/>
              </a:ext>
            </a:extLst>
          </p:cNvPr>
          <p:cNvSpPr>
            <a:spLocks noGrp="1"/>
          </p:cNvSpPr>
          <p:nvPr>
            <p:ph type="dt" sz="half" idx="10"/>
          </p:nvPr>
        </p:nvSpPr>
        <p:spPr/>
        <p:txBody>
          <a:bodyPr/>
          <a:lstStyle/>
          <a:p>
            <a:fld id="{7B440A85-F303-4191-B330-2A7738FF4DCF}" type="datetimeFigureOut">
              <a:rPr lang="en-GB" smtClean="0"/>
              <a:t>12/12/2018</a:t>
            </a:fld>
            <a:endParaRPr lang="en-GB"/>
          </a:p>
        </p:txBody>
      </p:sp>
      <p:sp>
        <p:nvSpPr>
          <p:cNvPr id="8" name="Footer Placeholder 7">
            <a:extLst>
              <a:ext uri="{FF2B5EF4-FFF2-40B4-BE49-F238E27FC236}">
                <a16:creationId xmlns:a16="http://schemas.microsoft.com/office/drawing/2014/main" id="{E653ED42-7F0C-4A93-9ABA-B9DBBA3D6D4C}"/>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06F1F34F-C338-435A-A0D1-B520ABB06F24}"/>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24828568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6C07EE-A18C-4C03-9128-BED204F9319B}"/>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9E0C9CD4-101E-42E3-B20B-75FAFCA83CF5}"/>
              </a:ext>
            </a:extLst>
          </p:cNvPr>
          <p:cNvSpPr>
            <a:spLocks noGrp="1"/>
          </p:cNvSpPr>
          <p:nvPr>
            <p:ph type="dt" sz="half" idx="10"/>
          </p:nvPr>
        </p:nvSpPr>
        <p:spPr/>
        <p:txBody>
          <a:bodyPr/>
          <a:lstStyle/>
          <a:p>
            <a:fld id="{7B440A85-F303-4191-B330-2A7738FF4DCF}" type="datetimeFigureOut">
              <a:rPr lang="en-GB" smtClean="0"/>
              <a:t>12/12/2018</a:t>
            </a:fld>
            <a:endParaRPr lang="en-GB"/>
          </a:p>
        </p:txBody>
      </p:sp>
      <p:sp>
        <p:nvSpPr>
          <p:cNvPr id="4" name="Footer Placeholder 3">
            <a:extLst>
              <a:ext uri="{FF2B5EF4-FFF2-40B4-BE49-F238E27FC236}">
                <a16:creationId xmlns:a16="http://schemas.microsoft.com/office/drawing/2014/main" id="{AD56468C-2B85-4E23-8CD7-6230BAFF7846}"/>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B9B6F7F-272A-452D-8AF8-BA984954671F}"/>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11082309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CCBB2FA-AA82-4F15-B123-112615A71875}"/>
              </a:ext>
            </a:extLst>
          </p:cNvPr>
          <p:cNvSpPr>
            <a:spLocks noGrp="1"/>
          </p:cNvSpPr>
          <p:nvPr>
            <p:ph type="dt" sz="half" idx="10"/>
          </p:nvPr>
        </p:nvSpPr>
        <p:spPr/>
        <p:txBody>
          <a:bodyPr/>
          <a:lstStyle/>
          <a:p>
            <a:fld id="{7B440A85-F303-4191-B330-2A7738FF4DCF}" type="datetimeFigureOut">
              <a:rPr lang="en-GB" smtClean="0"/>
              <a:t>12/12/2018</a:t>
            </a:fld>
            <a:endParaRPr lang="en-GB"/>
          </a:p>
        </p:txBody>
      </p:sp>
      <p:sp>
        <p:nvSpPr>
          <p:cNvPr id="3" name="Footer Placeholder 2">
            <a:extLst>
              <a:ext uri="{FF2B5EF4-FFF2-40B4-BE49-F238E27FC236}">
                <a16:creationId xmlns:a16="http://schemas.microsoft.com/office/drawing/2014/main" id="{3C70FCCA-91FE-4515-A55A-555805BE25A1}"/>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FCFE11DC-AA8D-4B43-B16E-8E11BC5F5D5A}"/>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549982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1C3206-257D-4762-B461-A249DF0C704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6F8F68F3-A027-4A07-BCD4-498C1854D6F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B646CCAC-6329-469B-9EF8-11D768DC6D9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3FB1E4C-292B-4771-BE1F-E686345BC92F}"/>
              </a:ext>
            </a:extLst>
          </p:cNvPr>
          <p:cNvSpPr>
            <a:spLocks noGrp="1"/>
          </p:cNvSpPr>
          <p:nvPr>
            <p:ph type="dt" sz="half" idx="10"/>
          </p:nvPr>
        </p:nvSpPr>
        <p:spPr/>
        <p:txBody>
          <a:bodyPr/>
          <a:lstStyle/>
          <a:p>
            <a:fld id="{7B440A85-F303-4191-B330-2A7738FF4DCF}" type="datetimeFigureOut">
              <a:rPr lang="en-GB" smtClean="0"/>
              <a:t>12/12/2018</a:t>
            </a:fld>
            <a:endParaRPr lang="en-GB"/>
          </a:p>
        </p:txBody>
      </p:sp>
      <p:sp>
        <p:nvSpPr>
          <p:cNvPr id="6" name="Footer Placeholder 5">
            <a:extLst>
              <a:ext uri="{FF2B5EF4-FFF2-40B4-BE49-F238E27FC236}">
                <a16:creationId xmlns:a16="http://schemas.microsoft.com/office/drawing/2014/main" id="{EBC74EF1-1DA0-44CA-8922-1F6EED3DBA6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8D63785-4E7B-4FB7-B713-15AA7DBB0A7D}"/>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36188784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4DC9B4-A119-4EF3-A357-E2B5B4870EF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49B32B8C-5BF2-45C6-94B5-A43B074B977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5E1221A9-026A-4B0B-9162-19EF94EDDFF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C4BE4ED-D3FA-4039-9E87-7B1DCE5B47C7}"/>
              </a:ext>
            </a:extLst>
          </p:cNvPr>
          <p:cNvSpPr>
            <a:spLocks noGrp="1"/>
          </p:cNvSpPr>
          <p:nvPr>
            <p:ph type="dt" sz="half" idx="10"/>
          </p:nvPr>
        </p:nvSpPr>
        <p:spPr/>
        <p:txBody>
          <a:bodyPr/>
          <a:lstStyle/>
          <a:p>
            <a:fld id="{7B440A85-F303-4191-B330-2A7738FF4DCF}" type="datetimeFigureOut">
              <a:rPr lang="en-GB" smtClean="0"/>
              <a:t>12/12/2018</a:t>
            </a:fld>
            <a:endParaRPr lang="en-GB"/>
          </a:p>
        </p:txBody>
      </p:sp>
      <p:sp>
        <p:nvSpPr>
          <p:cNvPr id="6" name="Footer Placeholder 5">
            <a:extLst>
              <a:ext uri="{FF2B5EF4-FFF2-40B4-BE49-F238E27FC236}">
                <a16:creationId xmlns:a16="http://schemas.microsoft.com/office/drawing/2014/main" id="{2F7C41FD-2855-4EF6-B2F3-6A1F3871649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1F3C4DB-832D-473E-9D0D-23F052671389}"/>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2351164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B19BB72-2692-4EA6-9A86-26EB3AEA776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52CCC62-3F5F-4069-B9D2-4524C5EC9D0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8BAB464-9A22-4D72-A4C8-256D02D2FF1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440A85-F303-4191-B330-2A7738FF4DCF}" type="datetimeFigureOut">
              <a:rPr lang="en-GB" smtClean="0"/>
              <a:t>12/12/2018</a:t>
            </a:fld>
            <a:endParaRPr lang="en-GB"/>
          </a:p>
        </p:txBody>
      </p:sp>
      <p:sp>
        <p:nvSpPr>
          <p:cNvPr id="5" name="Footer Placeholder 4">
            <a:extLst>
              <a:ext uri="{FF2B5EF4-FFF2-40B4-BE49-F238E27FC236}">
                <a16:creationId xmlns:a16="http://schemas.microsoft.com/office/drawing/2014/main" id="{30E17D82-6EA5-425D-AAA8-BEB400DF1C0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515EC323-3F88-4C58-8F2B-BA578884FD1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DD786A-44E6-45CF-AF39-B21F2A3013EA}" type="slidenum">
              <a:rPr lang="en-GB" smtClean="0"/>
              <a:t>‹#›</a:t>
            </a:fld>
            <a:endParaRPr lang="en-GB"/>
          </a:p>
        </p:txBody>
      </p:sp>
    </p:spTree>
    <p:extLst>
      <p:ext uri="{BB962C8B-B14F-4D97-AF65-F5344CB8AC3E}">
        <p14:creationId xmlns:p14="http://schemas.microsoft.com/office/powerpoint/2010/main" val="30378767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6.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58906" y="1909481"/>
            <a:ext cx="7853082" cy="1969770"/>
          </a:xfrm>
          <a:prstGeom prst="rect">
            <a:avLst/>
          </a:prstGeom>
          <a:noFill/>
        </p:spPr>
        <p:txBody>
          <a:bodyPr wrap="square" rtlCol="0">
            <a:spAutoFit/>
          </a:bodyPr>
          <a:lstStyle/>
          <a:p>
            <a:r>
              <a:rPr lang="en-GB" sz="2600" b="1" dirty="0" smtClean="0">
                <a:latin typeface="Arial" panose="020B0604020202020204" pitchFamily="34" charset="0"/>
                <a:cs typeface="Arial" panose="020B0604020202020204" pitchFamily="34" charset="0"/>
              </a:rPr>
              <a:t>Scenario Lesson</a:t>
            </a:r>
            <a:endParaRPr lang="en-GB" sz="2600" b="1" dirty="0">
              <a:latin typeface="Arial" panose="020B0604020202020204" pitchFamily="34" charset="0"/>
              <a:cs typeface="Arial" panose="020B0604020202020204" pitchFamily="34" charset="0"/>
            </a:endParaRPr>
          </a:p>
          <a:p>
            <a:r>
              <a:rPr lang="en-GB" sz="2600" smtClean="0">
                <a:latin typeface="Arial" panose="020B0604020202020204" pitchFamily="34" charset="0"/>
                <a:cs typeface="Arial" panose="020B0604020202020204" pitchFamily="34" charset="0"/>
              </a:rPr>
              <a:t>Operations </a:t>
            </a:r>
            <a:r>
              <a:rPr lang="en-GB" sz="2600" smtClean="0">
                <a:latin typeface="Arial" panose="020B0604020202020204" pitchFamily="34" charset="0"/>
                <a:cs typeface="Arial" panose="020B0604020202020204" pitchFamily="34" charset="0"/>
              </a:rPr>
              <a:t>management</a:t>
            </a:r>
            <a:endParaRPr lang="en-GB" sz="2600" dirty="0" smtClean="0">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a:p>
            <a:r>
              <a:rPr lang="en-GB" sz="2600" b="1" dirty="0">
                <a:solidFill>
                  <a:srgbClr val="EA5B0C"/>
                </a:solidFill>
                <a:latin typeface="Arial" panose="020B0604020202020204" pitchFamily="34" charset="0"/>
                <a:cs typeface="Arial" panose="020B0604020202020204" pitchFamily="34" charset="0"/>
              </a:rPr>
              <a:t>Cambridge </a:t>
            </a:r>
            <a:r>
              <a:rPr lang="en-GB" sz="2600" b="1" dirty="0" smtClean="0">
                <a:solidFill>
                  <a:srgbClr val="EA5B0C"/>
                </a:solidFill>
                <a:latin typeface="Arial" panose="020B0604020202020204" pitchFamily="34" charset="0"/>
                <a:cs typeface="Arial" panose="020B0604020202020204" pitchFamily="34" charset="0"/>
              </a:rPr>
              <a:t>IGCSE™</a:t>
            </a:r>
            <a:endParaRPr lang="en-GB" sz="2600" b="1" baseline="30000" dirty="0">
              <a:solidFill>
                <a:srgbClr val="EA5B0C"/>
              </a:solidFill>
              <a:latin typeface="Arial" panose="020B0604020202020204" pitchFamily="34" charset="0"/>
              <a:cs typeface="Arial" panose="020B0604020202020204" pitchFamily="34" charset="0"/>
            </a:endParaRPr>
          </a:p>
          <a:p>
            <a:r>
              <a:rPr lang="en-GB" sz="2600" dirty="0" smtClean="0">
                <a:solidFill>
                  <a:srgbClr val="EA5B0C"/>
                </a:solidFill>
                <a:latin typeface="Arial" panose="020B0604020202020204" pitchFamily="34" charset="0"/>
                <a:cs typeface="Arial" panose="020B0604020202020204" pitchFamily="34" charset="0"/>
              </a:rPr>
              <a:t>Business 0450</a:t>
            </a:r>
            <a:endParaRPr lang="en-GB" sz="2600" dirty="0">
              <a:solidFill>
                <a:srgbClr val="EA5B0C"/>
              </a:solidFill>
              <a:latin typeface="Arial" panose="020B0604020202020204" pitchFamily="34" charset="0"/>
              <a:cs typeface="Arial" panose="020B0604020202020204" pitchFamily="34" charset="0"/>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85439" y="451912"/>
            <a:ext cx="4046220" cy="650471"/>
          </a:xfrm>
          <a:prstGeom prst="rect">
            <a:avLst/>
          </a:prstGeom>
        </p:spPr>
      </p:pic>
      <p:sp>
        <p:nvSpPr>
          <p:cNvPr id="5" name="TextBox 4"/>
          <p:cNvSpPr txBox="1"/>
          <p:nvPr/>
        </p:nvSpPr>
        <p:spPr>
          <a:xfrm>
            <a:off x="658906" y="6239435"/>
            <a:ext cx="4128247" cy="307777"/>
          </a:xfrm>
          <a:prstGeom prst="rect">
            <a:avLst/>
          </a:prstGeom>
          <a:noFill/>
        </p:spPr>
        <p:txBody>
          <a:bodyPr wrap="square" rtlCol="0">
            <a:spAutoFit/>
          </a:bodyPr>
          <a:lstStyle/>
          <a:p>
            <a:r>
              <a:rPr lang="en-GB" sz="1400">
                <a:latin typeface="Arial" panose="020B0604020202020204" pitchFamily="34" charset="0"/>
                <a:cs typeface="Arial" panose="020B0604020202020204" pitchFamily="34" charset="0"/>
              </a:rPr>
              <a:t>Version </a:t>
            </a:r>
            <a:r>
              <a:rPr lang="en-GB" sz="1400" smtClean="0">
                <a:latin typeface="Arial" panose="020B0604020202020204" pitchFamily="34" charset="0"/>
                <a:cs typeface="Arial" panose="020B0604020202020204" pitchFamily="34" charset="0"/>
              </a:rPr>
              <a:t>1</a:t>
            </a:r>
            <a:endParaRPr lang="en-GB" sz="1400" dirty="0">
              <a:latin typeface="Arial" panose="020B0604020202020204" pitchFamily="34" charset="0"/>
              <a:cs typeface="Arial" panose="020B0604020202020204" pitchFamily="34" charset="0"/>
            </a:endParaRPr>
          </a:p>
        </p:txBody>
      </p:sp>
      <p:pic>
        <p:nvPicPr>
          <p:cNvPr id="6" name="Picture 5"/>
          <p:cNvPicPr/>
          <p:nvPr/>
        </p:nvPicPr>
        <p:blipFill>
          <a:blip r:embed="rId3" cstate="print">
            <a:extLst>
              <a:ext uri="{28A0092B-C50C-407E-A947-70E740481C1C}">
                <a14:useLocalDpi xmlns:a14="http://schemas.microsoft.com/office/drawing/2010/main" val="0"/>
              </a:ext>
            </a:extLst>
          </a:blip>
          <a:stretch>
            <a:fillRect/>
          </a:stretch>
        </p:blipFill>
        <p:spPr>
          <a:xfrm>
            <a:off x="10371511" y="6168533"/>
            <a:ext cx="1292225" cy="449580"/>
          </a:xfrm>
          <a:prstGeom prst="rect">
            <a:avLst/>
          </a:prstGeom>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118324" y="3033287"/>
            <a:ext cx="3431563" cy="2744862"/>
          </a:xfrm>
          <a:prstGeom prst="rect">
            <a:avLst/>
          </a:prstGeom>
        </p:spPr>
      </p:pic>
    </p:spTree>
    <p:extLst>
      <p:ext uri="{BB962C8B-B14F-4D97-AF65-F5344CB8AC3E}">
        <p14:creationId xmlns:p14="http://schemas.microsoft.com/office/powerpoint/2010/main" val="41838093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smtClean="0">
                <a:solidFill>
                  <a:prstClr val="white"/>
                </a:solidFill>
                <a:latin typeface="Arial" panose="020B0604020202020204" pitchFamily="34" charset="0"/>
                <a:cs typeface="Arial" panose="020B0604020202020204" pitchFamily="34" charset="0"/>
              </a:rPr>
              <a:t>Plenary</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 name="TextBox 1"/>
          <p:cNvSpPr txBox="1"/>
          <p:nvPr/>
        </p:nvSpPr>
        <p:spPr>
          <a:xfrm>
            <a:off x="443753" y="1546412"/>
            <a:ext cx="11524129" cy="2246769"/>
          </a:xfrm>
          <a:prstGeom prst="rect">
            <a:avLst/>
          </a:prstGeom>
          <a:noFill/>
        </p:spPr>
        <p:txBody>
          <a:bodyPr wrap="square" rtlCol="0">
            <a:spAutoFit/>
          </a:bodyPr>
          <a:lstStyle/>
          <a:p>
            <a:pPr marL="457200" indent="-457200">
              <a:spcAft>
                <a:spcPts val="1200"/>
              </a:spcAft>
              <a:buClr>
                <a:srgbClr val="EA5B0C"/>
              </a:buClr>
              <a:buFont typeface="Arial" panose="020B0604020202020204" pitchFamily="34" charset="0"/>
              <a:buChar char="•"/>
            </a:pPr>
            <a:r>
              <a:rPr lang="en-GB" sz="2400" dirty="0" smtClean="0">
                <a:latin typeface="Arial" panose="020B0604020202020204" pitchFamily="34" charset="0"/>
                <a:cs typeface="Arial" panose="020B0604020202020204" pitchFamily="34" charset="0"/>
              </a:rPr>
              <a:t>Each team is now going to share their final decision about the location of the restaurant.</a:t>
            </a:r>
          </a:p>
          <a:p>
            <a:pPr marL="457200" indent="-457200">
              <a:spcAft>
                <a:spcPts val="1200"/>
              </a:spcAft>
              <a:buClr>
                <a:srgbClr val="EA5B0C"/>
              </a:buClr>
              <a:buFont typeface="Arial" panose="020B0604020202020204" pitchFamily="34" charset="0"/>
              <a:buChar char="•"/>
            </a:pPr>
            <a:r>
              <a:rPr lang="en-GB" sz="2400" dirty="0" smtClean="0">
                <a:latin typeface="Arial" panose="020B0604020202020204" pitchFamily="34" charset="0"/>
                <a:cs typeface="Arial" panose="020B0604020202020204" pitchFamily="34" charset="0"/>
              </a:rPr>
              <a:t>Be prepared to be able to explain your choice and ask other teams to justify </a:t>
            </a:r>
            <a:r>
              <a:rPr lang="en-GB" sz="2400" smtClean="0">
                <a:latin typeface="Arial" panose="020B0604020202020204" pitchFamily="34" charset="0"/>
                <a:cs typeface="Arial" panose="020B0604020202020204" pitchFamily="34" charset="0"/>
              </a:rPr>
              <a:t>their decisions.</a:t>
            </a:r>
            <a:endParaRPr lang="en-GB" sz="2400" dirty="0">
              <a:latin typeface="Arial" panose="020B0604020202020204" pitchFamily="34" charset="0"/>
              <a:cs typeface="Arial" panose="020B0604020202020204" pitchFamily="34" charset="0"/>
            </a:endParaRPr>
          </a:p>
          <a:p>
            <a:pPr marL="914400" lvl="1" indent="-457200">
              <a:spcAft>
                <a:spcPts val="1200"/>
              </a:spcAft>
              <a:buClr>
                <a:srgbClr val="EA5B0C"/>
              </a:buClr>
              <a:buFont typeface="Arial" panose="020B0604020202020204" pitchFamily="34" charset="0"/>
              <a:buChar char="•"/>
            </a:pPr>
            <a:endParaRPr lang="en-GB"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8046533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smtClean="0">
                <a:solidFill>
                  <a:prstClr val="white"/>
                </a:solidFill>
                <a:latin typeface="Arial" panose="020B0604020202020204" pitchFamily="34" charset="0"/>
                <a:cs typeface="Arial" panose="020B0604020202020204" pitchFamily="34" charset="0"/>
              </a:rPr>
              <a:t>Starter</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 name="TextBox 1"/>
          <p:cNvSpPr txBox="1"/>
          <p:nvPr/>
        </p:nvSpPr>
        <p:spPr>
          <a:xfrm>
            <a:off x="443753" y="1546412"/>
            <a:ext cx="11524129" cy="2246769"/>
          </a:xfrm>
          <a:prstGeom prst="rect">
            <a:avLst/>
          </a:prstGeom>
          <a:noFill/>
        </p:spPr>
        <p:txBody>
          <a:bodyPr wrap="square" rtlCol="0">
            <a:spAutoFit/>
          </a:bodyPr>
          <a:lstStyle/>
          <a:p>
            <a:pPr marL="457200" indent="-457200">
              <a:spcAft>
                <a:spcPts val="1200"/>
              </a:spcAft>
              <a:buClr>
                <a:srgbClr val="EA5B0C"/>
              </a:buClr>
              <a:buFont typeface="Arial" panose="020B0604020202020204" pitchFamily="34" charset="0"/>
              <a:buChar char="•"/>
            </a:pPr>
            <a:r>
              <a:rPr lang="en-GB" sz="2400" dirty="0" smtClean="0">
                <a:latin typeface="Arial" panose="020B0604020202020204" pitchFamily="34" charset="0"/>
                <a:cs typeface="Arial" panose="020B0604020202020204" pitchFamily="34" charset="0"/>
              </a:rPr>
              <a:t>This activity should help to refresh your knowledge on the factors that influence where businesses locate.</a:t>
            </a:r>
          </a:p>
          <a:p>
            <a:pPr marL="457200" indent="-457200">
              <a:spcAft>
                <a:spcPts val="1200"/>
              </a:spcAft>
              <a:buClr>
                <a:srgbClr val="EA5B0C"/>
              </a:buClr>
              <a:buFont typeface="Arial" panose="020B0604020202020204" pitchFamily="34" charset="0"/>
              <a:buChar char="•"/>
            </a:pPr>
            <a:r>
              <a:rPr lang="en-GB" altLang="en-US" sz="2400" dirty="0" smtClean="0">
                <a:latin typeface="Arial" panose="020B0604020202020204" pitchFamily="34" charset="0"/>
                <a:cs typeface="Arial" panose="020B0604020202020204" pitchFamily="34" charset="0"/>
              </a:rPr>
              <a:t>Use Worksheet A and sort the factors shown at the bottom of the page into the correct columns.</a:t>
            </a:r>
            <a:endParaRPr lang="en-GB" altLang="en-US" sz="2400" dirty="0">
              <a:latin typeface="Arial" panose="020B0604020202020204" pitchFamily="34" charset="0"/>
              <a:cs typeface="Arial" panose="020B0604020202020204" pitchFamily="34" charset="0"/>
            </a:endParaRPr>
          </a:p>
          <a:p>
            <a:pPr marL="457200" indent="-457200">
              <a:spcAft>
                <a:spcPts val="1200"/>
              </a:spcAft>
              <a:buClr>
                <a:srgbClr val="EA5B0C"/>
              </a:buClr>
              <a:buFont typeface="Arial" panose="020B0604020202020204" pitchFamily="34" charset="0"/>
              <a:buChar char="•"/>
            </a:pPr>
            <a:endParaRPr lang="en-GB" sz="24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233300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smtClean="0">
                <a:solidFill>
                  <a:prstClr val="white"/>
                </a:solidFill>
                <a:latin typeface="Arial" panose="020B0604020202020204" pitchFamily="34" charset="0"/>
                <a:cs typeface="Arial" panose="020B0604020202020204" pitchFamily="34" charset="0"/>
              </a:rPr>
              <a:t>The activity</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 name="TextBox 1"/>
          <p:cNvSpPr txBox="1"/>
          <p:nvPr/>
        </p:nvSpPr>
        <p:spPr>
          <a:xfrm>
            <a:off x="443753" y="1546412"/>
            <a:ext cx="11524129" cy="2616101"/>
          </a:xfrm>
          <a:prstGeom prst="rect">
            <a:avLst/>
          </a:prstGeom>
          <a:noFill/>
        </p:spPr>
        <p:txBody>
          <a:bodyPr wrap="square" rtlCol="0">
            <a:spAutoFit/>
          </a:bodyPr>
          <a:lstStyle/>
          <a:p>
            <a:pPr marL="457200" indent="-457200">
              <a:spcAft>
                <a:spcPts val="1200"/>
              </a:spcAft>
              <a:buClr>
                <a:srgbClr val="EA5B0C"/>
              </a:buClr>
              <a:buFont typeface="Arial" panose="020B0604020202020204" pitchFamily="34" charset="0"/>
              <a:buChar char="•"/>
            </a:pPr>
            <a:r>
              <a:rPr lang="en-GB" sz="2400" dirty="0" smtClean="0">
                <a:latin typeface="Arial" panose="020B0604020202020204" pitchFamily="34" charset="0"/>
                <a:cs typeface="Arial" panose="020B0604020202020204" pitchFamily="34" charset="0"/>
              </a:rPr>
              <a:t>This activity is based on the principles of De Bono’s Six Thinking Hats.  </a:t>
            </a:r>
          </a:p>
          <a:p>
            <a:pPr marL="457200" indent="-457200">
              <a:spcAft>
                <a:spcPts val="1200"/>
              </a:spcAft>
              <a:buClr>
                <a:srgbClr val="EA5B0C"/>
              </a:buClr>
              <a:buFont typeface="Arial" panose="020B0604020202020204" pitchFamily="34" charset="0"/>
              <a:buChar char="•"/>
            </a:pPr>
            <a:r>
              <a:rPr lang="en-GB" sz="2400" dirty="0" smtClean="0">
                <a:latin typeface="Arial" panose="020B0604020202020204" pitchFamily="34" charset="0"/>
                <a:cs typeface="Arial" panose="020B0604020202020204" pitchFamily="34" charset="0"/>
              </a:rPr>
              <a:t>The thinking hats or roles act as a tool for group discussion and individual thinking. It works by ensuring that people think together more effectively</a:t>
            </a:r>
            <a:r>
              <a:rPr lang="en-GB" sz="2400" dirty="0">
                <a:latin typeface="Arial" panose="020B0604020202020204" pitchFamily="34" charset="0"/>
                <a:cs typeface="Arial" panose="020B0604020202020204" pitchFamily="34" charset="0"/>
              </a:rPr>
              <a:t> </a:t>
            </a:r>
            <a:r>
              <a:rPr lang="en-GB" sz="2400" dirty="0" smtClean="0">
                <a:latin typeface="Arial" panose="020B0604020202020204" pitchFamily="34" charset="0"/>
                <a:cs typeface="Arial" panose="020B0604020202020204" pitchFamily="34" charset="0"/>
              </a:rPr>
              <a:t>and consider all points of view in the decision making process.</a:t>
            </a:r>
          </a:p>
          <a:p>
            <a:pPr marL="457200" indent="-457200">
              <a:spcAft>
                <a:spcPts val="1200"/>
              </a:spcAft>
              <a:buClr>
                <a:srgbClr val="EA5B0C"/>
              </a:buClr>
              <a:buFont typeface="Arial" panose="020B0604020202020204" pitchFamily="34" charset="0"/>
              <a:buChar char="•"/>
            </a:pPr>
            <a:r>
              <a:rPr lang="en-GB" altLang="en-US" sz="2400" dirty="0" smtClean="0">
                <a:latin typeface="Arial" panose="020B0604020202020204" pitchFamily="34" charset="0"/>
                <a:cs typeface="Arial" panose="020B0604020202020204" pitchFamily="34" charset="0"/>
              </a:rPr>
              <a:t>Each hat or role </a:t>
            </a:r>
            <a:r>
              <a:rPr lang="en-GB" altLang="en-US" sz="2400" dirty="0">
                <a:latin typeface="Arial" panose="020B0604020202020204" pitchFamily="34" charset="0"/>
                <a:cs typeface="Arial" panose="020B0604020202020204" pitchFamily="34" charset="0"/>
              </a:rPr>
              <a:t>represents a different style of </a:t>
            </a:r>
            <a:r>
              <a:rPr lang="en-GB" altLang="en-US" sz="2400" dirty="0" smtClean="0">
                <a:latin typeface="Arial" panose="020B0604020202020204" pitchFamily="34" charset="0"/>
                <a:cs typeface="Arial" panose="020B0604020202020204" pitchFamily="34" charset="0"/>
              </a:rPr>
              <a:t>thinking to help think about a problem and make decisions in a particular way.</a:t>
            </a:r>
            <a:endParaRPr lang="en-GB" alt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421567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smtClean="0">
                <a:solidFill>
                  <a:prstClr val="white"/>
                </a:solidFill>
                <a:latin typeface="Arial" panose="020B0604020202020204" pitchFamily="34" charset="0"/>
                <a:cs typeface="Arial" panose="020B0604020202020204" pitchFamily="34" charset="0"/>
              </a:rPr>
              <a:t>How it works</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 name="TextBox 1"/>
          <p:cNvSpPr txBox="1"/>
          <p:nvPr/>
        </p:nvSpPr>
        <p:spPr>
          <a:xfrm>
            <a:off x="443753" y="1546412"/>
            <a:ext cx="11524129" cy="3662541"/>
          </a:xfrm>
          <a:prstGeom prst="rect">
            <a:avLst/>
          </a:prstGeom>
          <a:noFill/>
        </p:spPr>
        <p:txBody>
          <a:bodyPr wrap="square" rtlCol="0">
            <a:spAutoFit/>
          </a:bodyPr>
          <a:lstStyle/>
          <a:p>
            <a:pPr marL="457200" indent="-457200">
              <a:spcAft>
                <a:spcPts val="1200"/>
              </a:spcAft>
              <a:buClr>
                <a:srgbClr val="EA5B0C"/>
              </a:buClr>
              <a:buFont typeface="Arial" panose="020B0604020202020204" pitchFamily="34" charset="0"/>
              <a:buChar char="•"/>
            </a:pPr>
            <a:r>
              <a:rPr lang="en-GB" sz="2400" dirty="0" smtClean="0">
                <a:latin typeface="Arial" panose="020B0604020202020204" pitchFamily="34" charset="0"/>
                <a:cs typeface="Arial" panose="020B0604020202020204" pitchFamily="34" charset="0"/>
              </a:rPr>
              <a:t>You will be asked or placed into groups of 3 or 6</a:t>
            </a:r>
          </a:p>
          <a:p>
            <a:pPr marL="457200" indent="-457200">
              <a:spcAft>
                <a:spcPts val="1200"/>
              </a:spcAft>
              <a:buClr>
                <a:srgbClr val="EA5B0C"/>
              </a:buClr>
              <a:buFont typeface="Arial" panose="020B0604020202020204" pitchFamily="34" charset="0"/>
              <a:buChar char="•"/>
            </a:pPr>
            <a:r>
              <a:rPr lang="en-GB" sz="2400" dirty="0" smtClean="0">
                <a:latin typeface="Arial" panose="020B0604020202020204" pitchFamily="34" charset="0"/>
                <a:cs typeface="Arial" panose="020B0604020202020204" pitchFamily="34" charset="0"/>
              </a:rPr>
              <a:t>You will each be given a ‘thinking role’ card, based on the De Bono’s six thinking hats</a:t>
            </a:r>
          </a:p>
          <a:p>
            <a:pPr marL="457200" indent="-457200">
              <a:spcAft>
                <a:spcPts val="1200"/>
              </a:spcAft>
              <a:buClr>
                <a:srgbClr val="EA5B0C"/>
              </a:buClr>
              <a:buFont typeface="Arial" panose="020B0604020202020204" pitchFamily="34" charset="0"/>
              <a:buChar char="•"/>
            </a:pPr>
            <a:r>
              <a:rPr lang="en-GB" sz="2400" dirty="0" smtClean="0">
                <a:latin typeface="Arial" panose="020B0604020202020204" pitchFamily="34" charset="0"/>
                <a:cs typeface="Arial" panose="020B0604020202020204" pitchFamily="34" charset="0"/>
              </a:rPr>
              <a:t>If you are a group of three you will need to assume two thinking roles</a:t>
            </a:r>
          </a:p>
          <a:p>
            <a:pPr marL="457200" indent="-457200">
              <a:spcAft>
                <a:spcPts val="1200"/>
              </a:spcAft>
              <a:buClr>
                <a:srgbClr val="EA5B0C"/>
              </a:buClr>
              <a:buFont typeface="Arial" panose="020B0604020202020204" pitchFamily="34" charset="0"/>
              <a:buChar char="•"/>
            </a:pPr>
            <a:r>
              <a:rPr lang="en-GB" sz="2400" dirty="0" smtClean="0">
                <a:latin typeface="Arial" panose="020B0604020202020204" pitchFamily="34" charset="0"/>
                <a:cs typeface="Arial" panose="020B0604020202020204" pitchFamily="34" charset="0"/>
              </a:rPr>
              <a:t>You will be provided with a business situation which requires you to solve a problem for them</a:t>
            </a:r>
          </a:p>
          <a:p>
            <a:pPr marL="457200" indent="-457200">
              <a:spcAft>
                <a:spcPts val="1200"/>
              </a:spcAft>
              <a:buClr>
                <a:srgbClr val="EA5B0C"/>
              </a:buClr>
              <a:buFont typeface="Arial" panose="020B0604020202020204" pitchFamily="34" charset="0"/>
              <a:buChar char="•"/>
            </a:pPr>
            <a:r>
              <a:rPr lang="en-GB" sz="2400" dirty="0" smtClean="0">
                <a:latin typeface="Arial" panose="020B0604020202020204" pitchFamily="34" charset="0"/>
                <a:cs typeface="Arial" panose="020B0604020202020204" pitchFamily="34" charset="0"/>
              </a:rPr>
              <a:t>Using your thinking roles, you will come to a justified solution to the problem you will be presented with shortly.</a:t>
            </a:r>
          </a:p>
        </p:txBody>
      </p:sp>
    </p:spTree>
    <p:extLst>
      <p:ext uri="{BB962C8B-B14F-4D97-AF65-F5344CB8AC3E}">
        <p14:creationId xmlns:p14="http://schemas.microsoft.com/office/powerpoint/2010/main" val="364856385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smtClean="0">
                <a:solidFill>
                  <a:prstClr val="white"/>
                </a:solidFill>
                <a:latin typeface="Arial" panose="020B0604020202020204" pitchFamily="34" charset="0"/>
                <a:cs typeface="Arial" panose="020B0604020202020204" pitchFamily="34" charset="0"/>
              </a:rPr>
              <a:t>The Scenario</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 name="TextBox 1"/>
          <p:cNvSpPr txBox="1"/>
          <p:nvPr/>
        </p:nvSpPr>
        <p:spPr>
          <a:xfrm>
            <a:off x="443753" y="1546412"/>
            <a:ext cx="11524129" cy="2092881"/>
          </a:xfrm>
          <a:prstGeom prst="rect">
            <a:avLst/>
          </a:prstGeom>
          <a:noFill/>
        </p:spPr>
        <p:txBody>
          <a:bodyPr wrap="square" rtlCol="0">
            <a:spAutoFit/>
          </a:bodyPr>
          <a:lstStyle/>
          <a:p>
            <a:pPr marL="457200" indent="-457200">
              <a:spcAft>
                <a:spcPts val="1200"/>
              </a:spcAft>
              <a:buClr>
                <a:srgbClr val="EA5B0C"/>
              </a:buClr>
              <a:buFont typeface="Arial" panose="020B0604020202020204" pitchFamily="34" charset="0"/>
              <a:buChar char="•"/>
            </a:pPr>
            <a:r>
              <a:rPr lang="en-GB" sz="2400" dirty="0" smtClean="0">
                <a:latin typeface="Arial" panose="020B0604020202020204" pitchFamily="34" charset="0"/>
                <a:cs typeface="Arial" panose="020B0604020202020204" pitchFamily="34" charset="0"/>
              </a:rPr>
              <a:t>You have been hired </a:t>
            </a:r>
            <a:r>
              <a:rPr lang="en-GB" sz="2400" dirty="0">
                <a:latin typeface="Arial" panose="020B0604020202020204" pitchFamily="34" charset="0"/>
                <a:cs typeface="Arial" panose="020B0604020202020204" pitchFamily="34" charset="0"/>
              </a:rPr>
              <a:t>by a large restaurant chain to help them decide </a:t>
            </a:r>
            <a:r>
              <a:rPr lang="en-GB" sz="2400" dirty="0" smtClean="0">
                <a:latin typeface="Arial" panose="020B0604020202020204" pitchFamily="34" charset="0"/>
                <a:cs typeface="Arial" panose="020B0604020202020204" pitchFamily="34" charset="0"/>
              </a:rPr>
              <a:t>where </a:t>
            </a:r>
            <a:r>
              <a:rPr lang="en-GB" sz="2400" dirty="0">
                <a:latin typeface="Arial" panose="020B0604020202020204" pitchFamily="34" charset="0"/>
                <a:cs typeface="Arial" panose="020B0604020202020204" pitchFamily="34" charset="0"/>
              </a:rPr>
              <a:t>to locate their next </a:t>
            </a:r>
            <a:r>
              <a:rPr lang="en-GB" sz="2400" dirty="0" smtClean="0">
                <a:latin typeface="Arial" panose="020B0604020202020204" pitchFamily="34" charset="0"/>
                <a:cs typeface="Arial" panose="020B0604020202020204" pitchFamily="34" charset="0"/>
              </a:rPr>
              <a:t>restaurant</a:t>
            </a:r>
            <a:r>
              <a:rPr lang="en-GB" sz="2400" dirty="0">
                <a:latin typeface="Arial" panose="020B0604020202020204" pitchFamily="34" charset="0"/>
                <a:cs typeface="Arial" panose="020B0604020202020204" pitchFamily="34" charset="0"/>
              </a:rPr>
              <a:t> </a:t>
            </a:r>
            <a:r>
              <a:rPr lang="en-GB" sz="2400" dirty="0" smtClean="0">
                <a:latin typeface="Arial" panose="020B0604020202020204" pitchFamily="34" charset="0"/>
                <a:cs typeface="Arial" panose="020B0604020202020204" pitchFamily="34" charset="0"/>
              </a:rPr>
              <a:t>in your local area.</a:t>
            </a:r>
          </a:p>
          <a:p>
            <a:pPr marL="457200" indent="-457200">
              <a:spcAft>
                <a:spcPts val="1200"/>
              </a:spcAft>
              <a:buClr>
                <a:srgbClr val="EA5B0C"/>
              </a:buClr>
              <a:buFont typeface="Arial" panose="020B0604020202020204" pitchFamily="34" charset="0"/>
              <a:buChar char="•"/>
            </a:pPr>
            <a:r>
              <a:rPr lang="en-GB" sz="2400" dirty="0" smtClean="0">
                <a:latin typeface="Arial" panose="020B0604020202020204" pitchFamily="34" charset="0"/>
                <a:cs typeface="Arial" panose="020B0604020202020204" pitchFamily="34" charset="0"/>
              </a:rPr>
              <a:t>You have been given a </a:t>
            </a:r>
            <a:r>
              <a:rPr lang="en-GB" sz="2400" dirty="0">
                <a:latin typeface="Arial" panose="020B0604020202020204" pitchFamily="34" charset="0"/>
                <a:cs typeface="Arial" panose="020B0604020202020204" pitchFamily="34" charset="0"/>
              </a:rPr>
              <a:t>map of </a:t>
            </a:r>
            <a:r>
              <a:rPr lang="en-GB" sz="2400" dirty="0" smtClean="0">
                <a:latin typeface="Arial" panose="020B0604020202020204" pitchFamily="34" charset="0"/>
                <a:cs typeface="Arial" panose="020B0604020202020204" pitchFamily="34" charset="0"/>
              </a:rPr>
              <a:t>our </a:t>
            </a:r>
            <a:r>
              <a:rPr lang="en-GB" sz="2400" dirty="0">
                <a:latin typeface="Arial" panose="020B0604020202020204" pitchFamily="34" charset="0"/>
                <a:cs typeface="Arial" panose="020B0604020202020204" pitchFamily="34" charset="0"/>
              </a:rPr>
              <a:t>local area </a:t>
            </a:r>
            <a:r>
              <a:rPr lang="en-GB" sz="2400" dirty="0" smtClean="0">
                <a:latin typeface="Arial" panose="020B0604020202020204" pitchFamily="34" charset="0"/>
                <a:cs typeface="Arial" panose="020B0604020202020204" pitchFamily="34" charset="0"/>
              </a:rPr>
              <a:t>with three possible locations for you to chose from. You will use your thinking roles to make a recommendation on the most suitable location for the restaurant.</a:t>
            </a:r>
          </a:p>
        </p:txBody>
      </p:sp>
    </p:spTree>
    <p:extLst>
      <p:ext uri="{BB962C8B-B14F-4D97-AF65-F5344CB8AC3E}">
        <p14:creationId xmlns:p14="http://schemas.microsoft.com/office/powerpoint/2010/main" val="140371818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smtClean="0">
                <a:solidFill>
                  <a:prstClr val="white"/>
                </a:solidFill>
                <a:latin typeface="Arial" panose="020B0604020202020204" pitchFamily="34" charset="0"/>
                <a:cs typeface="Arial" panose="020B0604020202020204" pitchFamily="34" charset="0"/>
              </a:rPr>
              <a:t>Thinking Roles</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 name="TextBox 1"/>
          <p:cNvSpPr txBox="1"/>
          <p:nvPr/>
        </p:nvSpPr>
        <p:spPr>
          <a:xfrm>
            <a:off x="443753" y="1348800"/>
            <a:ext cx="11524129" cy="4093428"/>
          </a:xfrm>
          <a:prstGeom prst="rect">
            <a:avLst/>
          </a:prstGeom>
          <a:noFill/>
        </p:spPr>
        <p:txBody>
          <a:bodyPr wrap="square" rtlCol="0">
            <a:spAutoFit/>
          </a:bodyPr>
          <a:lstStyle/>
          <a:p>
            <a:pPr marL="457200" indent="-457200">
              <a:spcAft>
                <a:spcPts val="1200"/>
              </a:spcAft>
              <a:buClr>
                <a:srgbClr val="EA5B0C"/>
              </a:buClr>
              <a:buFont typeface="Arial" panose="020B0604020202020204" pitchFamily="34" charset="0"/>
              <a:buChar char="•"/>
            </a:pPr>
            <a:r>
              <a:rPr lang="en-GB" sz="2400" b="1" dirty="0" smtClean="0">
                <a:latin typeface="Arial" panose="020B0604020202020204" pitchFamily="34" charset="0"/>
                <a:cs typeface="Arial" panose="020B0604020202020204" pitchFamily="34" charset="0"/>
              </a:rPr>
              <a:t>‘Facts’ </a:t>
            </a:r>
            <a:r>
              <a:rPr lang="en-GB" sz="2400" dirty="0" smtClean="0">
                <a:latin typeface="Arial" panose="020B0604020202020204" pitchFamily="34" charset="0"/>
                <a:cs typeface="Arial" panose="020B0604020202020204" pitchFamily="34" charset="0"/>
              </a:rPr>
              <a:t>Thinking Role – this role works with facts. They look at the information they have and see what they can learn from it, and ask what other information do we need</a:t>
            </a:r>
          </a:p>
          <a:p>
            <a:pPr marL="457200" indent="-457200">
              <a:spcAft>
                <a:spcPts val="1200"/>
              </a:spcAft>
              <a:buClr>
                <a:srgbClr val="EA5B0C"/>
              </a:buClr>
              <a:buFont typeface="Arial" panose="020B0604020202020204" pitchFamily="34" charset="0"/>
              <a:buChar char="•"/>
            </a:pPr>
            <a:r>
              <a:rPr lang="en-GB" sz="2400" b="1" dirty="0" smtClean="0">
                <a:latin typeface="Arial" panose="020B0604020202020204" pitchFamily="34" charset="0"/>
                <a:cs typeface="Arial" panose="020B0604020202020204" pitchFamily="34" charset="0"/>
              </a:rPr>
              <a:t>‘Planning’ </a:t>
            </a:r>
            <a:r>
              <a:rPr lang="en-GB" sz="2400" dirty="0" smtClean="0">
                <a:latin typeface="Arial" panose="020B0604020202020204" pitchFamily="34" charset="0"/>
                <a:cs typeface="Arial" panose="020B0604020202020204" pitchFamily="34" charset="0"/>
              </a:rPr>
              <a:t>Thinking Role– this role manages the whole thinking process/activity.  They will keep check on time and will moderate what is going on, managing the thinking roles to ensure all are used and the plan is followed.  They will ask questions such as ‘what have we decided on so far and what do we need to decide on or do next?’</a:t>
            </a:r>
          </a:p>
          <a:p>
            <a:pPr marL="457200" indent="-457200">
              <a:spcAft>
                <a:spcPts val="1200"/>
              </a:spcAft>
              <a:buClr>
                <a:srgbClr val="EA5B0C"/>
              </a:buClr>
              <a:buFont typeface="Arial" panose="020B0604020202020204" pitchFamily="34" charset="0"/>
              <a:buChar char="•"/>
            </a:pPr>
            <a:r>
              <a:rPr lang="en-GB" sz="2400" b="1" dirty="0" smtClean="0">
                <a:latin typeface="Arial" panose="020B0604020202020204" pitchFamily="34" charset="0"/>
                <a:cs typeface="Arial" panose="020B0604020202020204" pitchFamily="34" charset="0"/>
              </a:rPr>
              <a:t>‘Creative’ </a:t>
            </a:r>
            <a:r>
              <a:rPr lang="en-GB" sz="2400" dirty="0" smtClean="0">
                <a:latin typeface="Arial" panose="020B0604020202020204" pitchFamily="34" charset="0"/>
                <a:cs typeface="Arial" panose="020B0604020202020204" pitchFamily="34" charset="0"/>
              </a:rPr>
              <a:t>Thinking Role – this role develops creative solutions to problems.  It is about coming up with creative ideas, alternative ideas and new ideas</a:t>
            </a:r>
          </a:p>
        </p:txBody>
      </p:sp>
    </p:spTree>
    <p:extLst>
      <p:ext uri="{BB962C8B-B14F-4D97-AF65-F5344CB8AC3E}">
        <p14:creationId xmlns:p14="http://schemas.microsoft.com/office/powerpoint/2010/main" val="16084639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smtClean="0">
                <a:solidFill>
                  <a:prstClr val="white"/>
                </a:solidFill>
                <a:latin typeface="Arial" panose="020B0604020202020204" pitchFamily="34" charset="0"/>
                <a:cs typeface="Arial" panose="020B0604020202020204" pitchFamily="34" charset="0"/>
              </a:rPr>
              <a:t>Thinking Roles</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 name="TextBox 1"/>
          <p:cNvSpPr txBox="1"/>
          <p:nvPr/>
        </p:nvSpPr>
        <p:spPr>
          <a:xfrm>
            <a:off x="443753" y="1348800"/>
            <a:ext cx="11524129" cy="4462760"/>
          </a:xfrm>
          <a:prstGeom prst="rect">
            <a:avLst/>
          </a:prstGeom>
          <a:noFill/>
        </p:spPr>
        <p:txBody>
          <a:bodyPr wrap="square" rtlCol="0">
            <a:spAutoFit/>
          </a:bodyPr>
          <a:lstStyle/>
          <a:p>
            <a:pPr marL="457200" indent="-457200">
              <a:spcAft>
                <a:spcPts val="1200"/>
              </a:spcAft>
              <a:buClr>
                <a:srgbClr val="EA5B0C"/>
              </a:buClr>
              <a:buFont typeface="Arial" panose="020B0604020202020204" pitchFamily="34" charset="0"/>
              <a:buChar char="•"/>
            </a:pPr>
            <a:r>
              <a:rPr lang="en-GB" sz="2400" b="1" dirty="0" smtClean="0">
                <a:latin typeface="Arial" panose="020B0604020202020204" pitchFamily="34" charset="0"/>
                <a:cs typeface="Arial" panose="020B0604020202020204" pitchFamily="34" charset="0"/>
              </a:rPr>
              <a:t>‘Positive’ </a:t>
            </a:r>
            <a:r>
              <a:rPr lang="en-GB" sz="2400" dirty="0" smtClean="0">
                <a:latin typeface="Arial" panose="020B0604020202020204" pitchFamily="34" charset="0"/>
                <a:cs typeface="Arial" panose="020B0604020202020204" pitchFamily="34" charset="0"/>
              </a:rPr>
              <a:t>Thinking Role  - this role is about positivity and looks at the benefits of a decision/solution.  They will want to think about the good points  and the positive things. It helps to keep the team motivated when everything seems  challenging and difficult</a:t>
            </a:r>
          </a:p>
          <a:p>
            <a:pPr marL="457200" indent="-457200">
              <a:spcAft>
                <a:spcPts val="1200"/>
              </a:spcAft>
              <a:buClr>
                <a:srgbClr val="EA5B0C"/>
              </a:buClr>
              <a:buFont typeface="Arial" panose="020B0604020202020204" pitchFamily="34" charset="0"/>
              <a:buChar char="•"/>
            </a:pPr>
            <a:r>
              <a:rPr lang="en-GB" sz="2400" b="1" dirty="0" smtClean="0">
                <a:latin typeface="Arial" panose="020B0604020202020204" pitchFamily="34" charset="0"/>
                <a:cs typeface="Arial" panose="020B0604020202020204" pitchFamily="34" charset="0"/>
              </a:rPr>
              <a:t>‘Cautious’ </a:t>
            </a:r>
            <a:r>
              <a:rPr lang="en-GB" sz="2400" dirty="0" smtClean="0">
                <a:latin typeface="Arial" panose="020B0604020202020204" pitchFamily="34" charset="0"/>
                <a:cs typeface="Arial" panose="020B0604020202020204" pitchFamily="34" charset="0"/>
              </a:rPr>
              <a:t>Thinking Role - this role spots potential problems with a decision/solution and tries to see why it might </a:t>
            </a:r>
            <a:r>
              <a:rPr lang="en-GB" sz="2400" u="sng" dirty="0" smtClean="0">
                <a:latin typeface="Arial" panose="020B0604020202020204" pitchFamily="34" charset="0"/>
                <a:cs typeface="Arial" panose="020B0604020202020204" pitchFamily="34" charset="0"/>
              </a:rPr>
              <a:t>not</a:t>
            </a:r>
            <a:r>
              <a:rPr lang="en-GB" sz="2400" dirty="0" smtClean="0">
                <a:latin typeface="Arial" panose="020B0604020202020204" pitchFamily="34" charset="0"/>
                <a:cs typeface="Arial" panose="020B0604020202020204" pitchFamily="34" charset="0"/>
              </a:rPr>
              <a:t> work. It aims to highlight weak points in a decision/plan allowing time to eliminate them or counteract them.  This thinking role acts with caution</a:t>
            </a:r>
          </a:p>
          <a:p>
            <a:pPr marL="457200" indent="-457200">
              <a:spcAft>
                <a:spcPts val="1200"/>
              </a:spcAft>
              <a:buClr>
                <a:srgbClr val="EA5B0C"/>
              </a:buClr>
              <a:buFont typeface="Arial" panose="020B0604020202020204" pitchFamily="34" charset="0"/>
              <a:buChar char="•"/>
            </a:pPr>
            <a:r>
              <a:rPr lang="en-GB" sz="2400" b="1" dirty="0" smtClean="0">
                <a:latin typeface="Arial" panose="020B0604020202020204" pitchFamily="34" charset="0"/>
                <a:cs typeface="Arial" panose="020B0604020202020204" pitchFamily="34" charset="0"/>
              </a:rPr>
              <a:t>‘Feelings’ </a:t>
            </a:r>
            <a:r>
              <a:rPr lang="en-GB" sz="2400" dirty="0" smtClean="0">
                <a:latin typeface="Arial" panose="020B0604020202020204" pitchFamily="34" charset="0"/>
                <a:cs typeface="Arial" panose="020B0604020202020204" pitchFamily="34" charset="0"/>
              </a:rPr>
              <a:t>Thinking Role – this role looks at problems using emotion and gut reaction, and tries to understand how others might respond to decisions made. This is all about feelings and hunches and how others might react to decisions</a:t>
            </a:r>
          </a:p>
        </p:txBody>
      </p:sp>
    </p:spTree>
    <p:extLst>
      <p:ext uri="{BB962C8B-B14F-4D97-AF65-F5344CB8AC3E}">
        <p14:creationId xmlns:p14="http://schemas.microsoft.com/office/powerpoint/2010/main" val="7287235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smtClean="0">
                <a:solidFill>
                  <a:prstClr val="white"/>
                </a:solidFill>
                <a:latin typeface="Arial" panose="020B0604020202020204" pitchFamily="34" charset="0"/>
                <a:cs typeface="Arial" panose="020B0604020202020204" pitchFamily="34" charset="0"/>
              </a:rPr>
              <a:t>Resources</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 name="TextBox 1"/>
          <p:cNvSpPr txBox="1"/>
          <p:nvPr/>
        </p:nvSpPr>
        <p:spPr>
          <a:xfrm>
            <a:off x="443753" y="1546412"/>
            <a:ext cx="11524129" cy="3508653"/>
          </a:xfrm>
          <a:prstGeom prst="rect">
            <a:avLst/>
          </a:prstGeom>
          <a:noFill/>
        </p:spPr>
        <p:txBody>
          <a:bodyPr wrap="square" rtlCol="0">
            <a:spAutoFit/>
          </a:bodyPr>
          <a:lstStyle/>
          <a:p>
            <a:pPr marL="457200" indent="-457200">
              <a:spcAft>
                <a:spcPts val="1200"/>
              </a:spcAft>
              <a:buClr>
                <a:srgbClr val="EA5B0C"/>
              </a:buClr>
              <a:buFont typeface="Arial" panose="020B0604020202020204" pitchFamily="34" charset="0"/>
              <a:buChar char="•"/>
            </a:pPr>
            <a:r>
              <a:rPr lang="en-GB" sz="2400" dirty="0" smtClean="0">
                <a:latin typeface="Arial" panose="020B0604020202020204" pitchFamily="34" charset="0"/>
                <a:cs typeface="Arial" panose="020B0604020202020204" pitchFamily="34" charset="0"/>
              </a:rPr>
              <a:t>Make sure that you have the following worksheets to use:</a:t>
            </a:r>
          </a:p>
          <a:p>
            <a:pPr marL="914400" lvl="1" indent="-457200">
              <a:spcAft>
                <a:spcPts val="1200"/>
              </a:spcAft>
              <a:buClr>
                <a:srgbClr val="EA5B0C"/>
              </a:buClr>
              <a:buFont typeface="Arial" panose="020B0604020202020204" pitchFamily="34" charset="0"/>
              <a:buChar char="•"/>
            </a:pPr>
            <a:r>
              <a:rPr lang="en-GB" sz="2400" b="1" dirty="0" smtClean="0">
                <a:latin typeface="Arial" panose="020B0604020202020204" pitchFamily="34" charset="0"/>
                <a:cs typeface="Arial" panose="020B0604020202020204" pitchFamily="34" charset="0"/>
              </a:rPr>
              <a:t>Business brief </a:t>
            </a:r>
            <a:r>
              <a:rPr lang="en-GB" sz="2400" dirty="0" smtClean="0">
                <a:latin typeface="Arial" panose="020B0604020202020204" pitchFamily="34" charset="0"/>
                <a:cs typeface="Arial" panose="020B0604020202020204" pitchFamily="34" charset="0"/>
              </a:rPr>
              <a:t>– this provides background information about the business and the problem they need a solution to.</a:t>
            </a:r>
          </a:p>
          <a:p>
            <a:pPr marL="914400" lvl="1" indent="-457200">
              <a:spcAft>
                <a:spcPts val="1200"/>
              </a:spcAft>
              <a:buClr>
                <a:srgbClr val="EA5B0C"/>
              </a:buClr>
              <a:buFont typeface="Arial" panose="020B0604020202020204" pitchFamily="34" charset="0"/>
              <a:buChar char="•"/>
            </a:pPr>
            <a:r>
              <a:rPr lang="en-GB" sz="2400" b="1" dirty="0" smtClean="0">
                <a:latin typeface="Arial" panose="020B0604020202020204" pitchFamily="34" charset="0"/>
                <a:cs typeface="Arial" panose="020B0604020202020204" pitchFamily="34" charset="0"/>
              </a:rPr>
              <a:t>Thinking </a:t>
            </a:r>
            <a:r>
              <a:rPr lang="en-GB" sz="2400" b="1" dirty="0">
                <a:latin typeface="Arial" panose="020B0604020202020204" pitchFamily="34" charset="0"/>
                <a:cs typeface="Arial" panose="020B0604020202020204" pitchFamily="34" charset="0"/>
              </a:rPr>
              <a:t>r</a:t>
            </a:r>
            <a:r>
              <a:rPr lang="en-GB" sz="2400" b="1" dirty="0" smtClean="0">
                <a:latin typeface="Arial" panose="020B0604020202020204" pitchFamily="34" charset="0"/>
                <a:cs typeface="Arial" panose="020B0604020202020204" pitchFamily="34" charset="0"/>
              </a:rPr>
              <a:t>ole cards </a:t>
            </a:r>
            <a:r>
              <a:rPr lang="en-GB" sz="2400" dirty="0" smtClean="0">
                <a:latin typeface="Arial" panose="020B0604020202020204" pitchFamily="34" charset="0"/>
                <a:cs typeface="Arial" panose="020B0604020202020204" pitchFamily="34" charset="0"/>
              </a:rPr>
              <a:t>– these are the six thinking role cards outlining the purpose of each thinking role.</a:t>
            </a:r>
          </a:p>
          <a:p>
            <a:pPr marL="914400" lvl="1" indent="-457200">
              <a:spcAft>
                <a:spcPts val="1200"/>
              </a:spcAft>
              <a:buClr>
                <a:srgbClr val="EA5B0C"/>
              </a:buClr>
              <a:buFont typeface="Arial" panose="020B0604020202020204" pitchFamily="34" charset="0"/>
              <a:buChar char="•"/>
            </a:pPr>
            <a:r>
              <a:rPr lang="en-GB" sz="2400" b="1" dirty="0" smtClean="0">
                <a:latin typeface="Arial" panose="020B0604020202020204" pitchFamily="34" charset="0"/>
                <a:cs typeface="Arial" panose="020B0604020202020204" pitchFamily="34" charset="0"/>
              </a:rPr>
              <a:t>Influencing </a:t>
            </a:r>
            <a:r>
              <a:rPr lang="en-GB" sz="2400" b="1" dirty="0">
                <a:latin typeface="Arial" panose="020B0604020202020204" pitchFamily="34" charset="0"/>
                <a:cs typeface="Arial" panose="020B0604020202020204" pitchFamily="34" charset="0"/>
              </a:rPr>
              <a:t>f</a:t>
            </a:r>
            <a:r>
              <a:rPr lang="en-GB" sz="2400" b="1" dirty="0" smtClean="0">
                <a:latin typeface="Arial" panose="020B0604020202020204" pitchFamily="34" charset="0"/>
                <a:cs typeface="Arial" panose="020B0604020202020204" pitchFamily="34" charset="0"/>
              </a:rPr>
              <a:t>actor </a:t>
            </a:r>
            <a:r>
              <a:rPr lang="en-GB" sz="2400" b="1" dirty="0">
                <a:latin typeface="Arial" panose="020B0604020202020204" pitchFamily="34" charset="0"/>
                <a:cs typeface="Arial" panose="020B0604020202020204" pitchFamily="34" charset="0"/>
              </a:rPr>
              <a:t>c</a:t>
            </a:r>
            <a:r>
              <a:rPr lang="en-GB" sz="2400" b="1" dirty="0" smtClean="0">
                <a:latin typeface="Arial" panose="020B0604020202020204" pitchFamily="34" charset="0"/>
                <a:cs typeface="Arial" panose="020B0604020202020204" pitchFamily="34" charset="0"/>
              </a:rPr>
              <a:t>ards </a:t>
            </a:r>
            <a:r>
              <a:rPr lang="en-GB" sz="2400" dirty="0" smtClean="0">
                <a:latin typeface="Arial" panose="020B0604020202020204" pitchFamily="34" charset="0"/>
                <a:cs typeface="Arial" panose="020B0604020202020204" pitchFamily="34" charset="0"/>
              </a:rPr>
              <a:t>– these are the cards that will prompt your thinking regarding the factors that need to be considered for reach location presented to you in your local area.</a:t>
            </a:r>
          </a:p>
        </p:txBody>
      </p:sp>
    </p:spTree>
    <p:extLst>
      <p:ext uri="{BB962C8B-B14F-4D97-AF65-F5344CB8AC3E}">
        <p14:creationId xmlns:p14="http://schemas.microsoft.com/office/powerpoint/2010/main" val="213624668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smtClean="0">
                <a:solidFill>
                  <a:prstClr val="white"/>
                </a:solidFill>
                <a:latin typeface="Arial" panose="020B0604020202020204" pitchFamily="34" charset="0"/>
                <a:cs typeface="Arial" panose="020B0604020202020204" pitchFamily="34" charset="0"/>
              </a:rPr>
              <a:t>Resources</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 name="TextBox 1"/>
          <p:cNvSpPr txBox="1"/>
          <p:nvPr/>
        </p:nvSpPr>
        <p:spPr>
          <a:xfrm>
            <a:off x="443753" y="1546412"/>
            <a:ext cx="11524129" cy="3662541"/>
          </a:xfrm>
          <a:prstGeom prst="rect">
            <a:avLst/>
          </a:prstGeom>
          <a:noFill/>
        </p:spPr>
        <p:txBody>
          <a:bodyPr wrap="square" rtlCol="0">
            <a:spAutoFit/>
          </a:bodyPr>
          <a:lstStyle/>
          <a:p>
            <a:pPr marL="457200" indent="-457200">
              <a:spcAft>
                <a:spcPts val="1200"/>
              </a:spcAft>
              <a:buClr>
                <a:srgbClr val="EA5B0C"/>
              </a:buClr>
              <a:buFont typeface="Arial" panose="020B0604020202020204" pitchFamily="34" charset="0"/>
              <a:buChar char="•"/>
            </a:pPr>
            <a:r>
              <a:rPr lang="en-GB" sz="2400" dirty="0" smtClean="0">
                <a:latin typeface="Arial" panose="020B0604020202020204" pitchFamily="34" charset="0"/>
                <a:cs typeface="Arial" panose="020B0604020202020204" pitchFamily="34" charset="0"/>
              </a:rPr>
              <a:t>Make sure you have the following worksheets to use:</a:t>
            </a:r>
          </a:p>
          <a:p>
            <a:pPr marL="914400" lvl="1" indent="-457200">
              <a:spcAft>
                <a:spcPts val="1200"/>
              </a:spcAft>
              <a:buClr>
                <a:srgbClr val="EA5B0C"/>
              </a:buClr>
              <a:buFont typeface="Arial" panose="020B0604020202020204" pitchFamily="34" charset="0"/>
              <a:buChar char="•"/>
            </a:pPr>
            <a:r>
              <a:rPr lang="en-GB" sz="2400" b="1" dirty="0" smtClean="0">
                <a:latin typeface="Arial" panose="020B0604020202020204" pitchFamily="34" charset="0"/>
                <a:cs typeface="Arial" panose="020B0604020202020204" pitchFamily="34" charset="0"/>
              </a:rPr>
              <a:t>Location </a:t>
            </a:r>
            <a:r>
              <a:rPr lang="en-GB" sz="2400" b="1" dirty="0">
                <a:latin typeface="Arial" panose="020B0604020202020204" pitchFamily="34" charset="0"/>
                <a:cs typeface="Arial" panose="020B0604020202020204" pitchFamily="34" charset="0"/>
              </a:rPr>
              <a:t>r</a:t>
            </a:r>
            <a:r>
              <a:rPr lang="en-GB" sz="2400" b="1" dirty="0" smtClean="0">
                <a:latin typeface="Arial" panose="020B0604020202020204" pitchFamily="34" charset="0"/>
                <a:cs typeface="Arial" panose="020B0604020202020204" pitchFamily="34" charset="0"/>
              </a:rPr>
              <a:t>ecording sheet </a:t>
            </a:r>
            <a:r>
              <a:rPr lang="en-GB" sz="2400" dirty="0" smtClean="0">
                <a:latin typeface="Arial" panose="020B0604020202020204" pitchFamily="34" charset="0"/>
                <a:cs typeface="Arial" panose="020B0604020202020204" pitchFamily="34" charset="0"/>
              </a:rPr>
              <a:t>– this is where you will record the positives and negatives for each location  in relation to each of the influencing factors.</a:t>
            </a:r>
          </a:p>
          <a:p>
            <a:pPr marL="914400" lvl="1" indent="-457200">
              <a:spcAft>
                <a:spcPts val="1200"/>
              </a:spcAft>
              <a:buClr>
                <a:srgbClr val="EA5B0C"/>
              </a:buClr>
              <a:buFont typeface="Arial" panose="020B0604020202020204" pitchFamily="34" charset="0"/>
              <a:buChar char="•"/>
            </a:pPr>
            <a:r>
              <a:rPr lang="en-GB" sz="2400" b="1" dirty="0" smtClean="0">
                <a:latin typeface="Arial" panose="020B0604020202020204" pitchFamily="34" charset="0"/>
                <a:cs typeface="Arial" panose="020B0604020202020204" pitchFamily="34" charset="0"/>
              </a:rPr>
              <a:t>Key terms sheet </a:t>
            </a:r>
            <a:r>
              <a:rPr lang="en-GB" sz="2400" dirty="0">
                <a:latin typeface="Arial" panose="020B0604020202020204" pitchFamily="34" charset="0"/>
                <a:cs typeface="Arial" panose="020B0604020202020204" pitchFamily="34" charset="0"/>
              </a:rPr>
              <a:t>– this </a:t>
            </a:r>
            <a:r>
              <a:rPr lang="en-GB" sz="2400" dirty="0" smtClean="0">
                <a:latin typeface="Arial" panose="020B0604020202020204" pitchFamily="34" charset="0"/>
                <a:cs typeface="Arial" panose="020B0604020202020204" pitchFamily="34" charset="0"/>
              </a:rPr>
              <a:t>resource supports key </a:t>
            </a:r>
            <a:r>
              <a:rPr lang="en-GB" sz="2400" dirty="0">
                <a:latin typeface="Arial" panose="020B0604020202020204" pitchFamily="34" charset="0"/>
                <a:cs typeface="Arial" panose="020B0604020202020204" pitchFamily="34" charset="0"/>
              </a:rPr>
              <a:t>terms </a:t>
            </a:r>
            <a:r>
              <a:rPr lang="en-GB" sz="2400" dirty="0" smtClean="0">
                <a:latin typeface="Arial" panose="020B0604020202020204" pitchFamily="34" charset="0"/>
                <a:cs typeface="Arial" panose="020B0604020202020204" pitchFamily="34" charset="0"/>
              </a:rPr>
              <a:t>that you might not understand or need to recap contained in the business brief.</a:t>
            </a:r>
          </a:p>
          <a:p>
            <a:pPr marL="914400" lvl="1" indent="-457200">
              <a:spcAft>
                <a:spcPts val="1200"/>
              </a:spcAft>
              <a:buClr>
                <a:srgbClr val="EA5B0C"/>
              </a:buClr>
              <a:buFont typeface="Arial" panose="020B0604020202020204" pitchFamily="34" charset="0"/>
              <a:buChar char="•"/>
            </a:pPr>
            <a:r>
              <a:rPr lang="en-GB" sz="2400" b="1" dirty="0" smtClean="0">
                <a:latin typeface="Arial" panose="020B0604020202020204" pitchFamily="34" charset="0"/>
                <a:cs typeface="Arial" panose="020B0604020202020204" pitchFamily="34" charset="0"/>
              </a:rPr>
              <a:t>A </a:t>
            </a:r>
            <a:r>
              <a:rPr lang="en-GB" sz="2400" b="1" dirty="0">
                <a:latin typeface="Arial" panose="020B0604020202020204" pitchFamily="34" charset="0"/>
                <a:cs typeface="Arial" panose="020B0604020202020204" pitchFamily="34" charset="0"/>
              </a:rPr>
              <a:t>m</a:t>
            </a:r>
            <a:r>
              <a:rPr lang="en-GB" sz="2400" b="1" dirty="0" smtClean="0">
                <a:latin typeface="Arial" panose="020B0604020202020204" pitchFamily="34" charset="0"/>
                <a:cs typeface="Arial" panose="020B0604020202020204" pitchFamily="34" charset="0"/>
              </a:rPr>
              <a:t>ap </a:t>
            </a:r>
            <a:r>
              <a:rPr lang="en-GB" sz="2400" b="1" dirty="0">
                <a:latin typeface="Arial" panose="020B0604020202020204" pitchFamily="34" charset="0"/>
                <a:cs typeface="Arial" panose="020B0604020202020204" pitchFamily="34" charset="0"/>
              </a:rPr>
              <a:t>of the local area </a:t>
            </a:r>
            <a:r>
              <a:rPr lang="en-GB" sz="2400" dirty="0" smtClean="0">
                <a:latin typeface="Arial" panose="020B0604020202020204" pitchFamily="34" charset="0"/>
                <a:cs typeface="Arial" panose="020B0604020202020204" pitchFamily="34" charset="0"/>
              </a:rPr>
              <a:t>– this contains three </a:t>
            </a:r>
            <a:r>
              <a:rPr lang="en-GB" sz="2400" dirty="0">
                <a:latin typeface="Arial" panose="020B0604020202020204" pitchFamily="34" charset="0"/>
                <a:cs typeface="Arial" panose="020B0604020202020204" pitchFamily="34" charset="0"/>
              </a:rPr>
              <a:t>locations identified as potential sites for the </a:t>
            </a:r>
            <a:r>
              <a:rPr lang="en-GB" sz="2400" dirty="0" smtClean="0">
                <a:latin typeface="Arial" panose="020B0604020202020204" pitchFamily="34" charset="0"/>
                <a:cs typeface="Arial" panose="020B0604020202020204" pitchFamily="34" charset="0"/>
              </a:rPr>
              <a:t>restaurant.</a:t>
            </a:r>
            <a:endParaRPr lang="en-GB" sz="2400" dirty="0">
              <a:latin typeface="Arial" panose="020B0604020202020204" pitchFamily="34" charset="0"/>
              <a:cs typeface="Arial" panose="020B0604020202020204" pitchFamily="34" charset="0"/>
            </a:endParaRPr>
          </a:p>
          <a:p>
            <a:pPr marL="914400" lvl="1" indent="-457200">
              <a:spcAft>
                <a:spcPts val="1200"/>
              </a:spcAft>
              <a:buClr>
                <a:srgbClr val="EA5B0C"/>
              </a:buClr>
              <a:buFont typeface="Arial" panose="020B0604020202020204" pitchFamily="34" charset="0"/>
              <a:buChar char="•"/>
            </a:pPr>
            <a:endParaRPr lang="en-GB"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3674620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10277</TotalTime>
  <Words>762</Words>
  <Application>Microsoft Office PowerPoint</Application>
  <PresentationFormat>Widescreen</PresentationFormat>
  <Paragraphs>52</Paragraphs>
  <Slides>10</Slides>
  <Notes>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went wrong?</dc:title>
  <dc:creator>Lois Lindemann</dc:creator>
  <cp:lastModifiedBy>Liz Duncombe</cp:lastModifiedBy>
  <cp:revision>184</cp:revision>
  <cp:lastPrinted>2018-01-14T21:28:16Z</cp:lastPrinted>
  <dcterms:created xsi:type="dcterms:W3CDTF">2018-01-14T21:11:47Z</dcterms:created>
  <dcterms:modified xsi:type="dcterms:W3CDTF">2018-12-12T09:44:22Z</dcterms:modified>
</cp:coreProperties>
</file>