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96" r:id="rId2"/>
    <p:sldId id="297" r:id="rId3"/>
    <p:sldId id="271" r:id="rId4"/>
    <p:sldId id="298" r:id="rId5"/>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2C"/>
    <a:srgbClr val="FF0C0C"/>
    <a:srgbClr val="0000FF"/>
    <a:srgbClr val="9ED976"/>
    <a:srgbClr val="800180"/>
    <a:srgbClr val="010101"/>
    <a:srgbClr val="000000"/>
    <a:srgbClr val="99DA6E"/>
    <a:srgbClr val="D2EEC1"/>
    <a:srgbClr val="FF7F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76" autoAdjust="0"/>
    <p:restoredTop sz="69410" autoAdjust="0"/>
  </p:normalViewPr>
  <p:slideViewPr>
    <p:cSldViewPr snapToGrid="0">
      <p:cViewPr varScale="1">
        <p:scale>
          <a:sx n="77" d="100"/>
          <a:sy n="77" d="100"/>
        </p:scale>
        <p:origin x="136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2F6DA5C-4951-490A-806D-C6E233A1CCC4}" type="datetimeFigureOut">
              <a:rPr lang="en-GB" smtClean="0"/>
              <a:t>17/01/2019</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EC591581-0ADF-470F-AAC7-05EDE80DB34F}" type="slidenum">
              <a:rPr lang="en-GB" smtClean="0"/>
              <a:t>‹#›</a:t>
            </a:fld>
            <a:endParaRPr lang="en-GB"/>
          </a:p>
        </p:txBody>
      </p:sp>
    </p:spTree>
    <p:extLst>
      <p:ext uri="{BB962C8B-B14F-4D97-AF65-F5344CB8AC3E}">
        <p14:creationId xmlns:p14="http://schemas.microsoft.com/office/powerpoint/2010/main" val="62063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C591581-0ADF-470F-AAC7-05EDE80DB34F}" type="slidenum">
              <a:rPr lang="en-GB" smtClean="0"/>
              <a:t>1</a:t>
            </a:fld>
            <a:endParaRPr lang="en-GB"/>
          </a:p>
        </p:txBody>
      </p:sp>
    </p:spTree>
    <p:extLst>
      <p:ext uri="{BB962C8B-B14F-4D97-AF65-F5344CB8AC3E}">
        <p14:creationId xmlns:p14="http://schemas.microsoft.com/office/powerpoint/2010/main" val="306927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Why use this resource?</a:t>
            </a:r>
          </a:p>
          <a:p>
            <a:r>
              <a:rPr lang="en-US" sz="1200" b="0" i="0" kern="1200" dirty="0" smtClean="0">
                <a:solidFill>
                  <a:schemeClr val="tx1"/>
                </a:solidFill>
                <a:effectLst/>
                <a:latin typeface="+mn-lt"/>
                <a:ea typeface="+mn-ea"/>
                <a:cs typeface="+mn-cs"/>
              </a:rPr>
              <a:t>This problem is good for thinking about how the equation of a parabola relates to its appearance on the graph, and for starting to think about transformations of graphs. As a follow up, students could be invited to create the design (or their own design) online or on a graphical calculator. We’ve given the link to our design so that teachers can </a:t>
            </a:r>
            <a:r>
              <a:rPr lang="en-US" sz="1200" b="0" i="0" kern="1200" dirty="0" err="1" smtClean="0">
                <a:solidFill>
                  <a:schemeClr val="tx1"/>
                </a:solidFill>
                <a:effectLst/>
                <a:latin typeface="+mn-lt"/>
                <a:ea typeface="+mn-ea"/>
                <a:cs typeface="+mn-cs"/>
              </a:rPr>
              <a:t>customise</a:t>
            </a:r>
            <a:r>
              <a:rPr lang="en-US" sz="1200" b="0" i="0" kern="1200" dirty="0" smtClean="0">
                <a:solidFill>
                  <a:schemeClr val="tx1"/>
                </a:solidFill>
                <a:effectLst/>
                <a:latin typeface="+mn-lt"/>
                <a:ea typeface="+mn-ea"/>
                <a:cs typeface="+mn-cs"/>
              </a:rPr>
              <a:t> it if they wish.</a:t>
            </a:r>
          </a:p>
          <a:p>
            <a:r>
              <a:rPr lang="en-US" sz="1200" b="1" i="0" kern="1200" dirty="0" smtClean="0">
                <a:solidFill>
                  <a:schemeClr val="tx1"/>
                </a:solidFill>
                <a:effectLst/>
                <a:latin typeface="+mn-lt"/>
                <a:ea typeface="+mn-ea"/>
                <a:cs typeface="+mn-cs"/>
              </a:rPr>
              <a:t>Preparation</a:t>
            </a:r>
          </a:p>
          <a:p>
            <a:r>
              <a:rPr lang="en-US" sz="1200" b="0" i="0" kern="1200" dirty="0" smtClean="0">
                <a:solidFill>
                  <a:schemeClr val="tx1"/>
                </a:solidFill>
                <a:effectLst/>
                <a:latin typeface="+mn-lt"/>
                <a:ea typeface="+mn-ea"/>
                <a:cs typeface="+mn-cs"/>
              </a:rPr>
              <a:t>Depending on the approach taken access to graphing calculators, a graphing package or </a:t>
            </a:r>
            <a:r>
              <a:rPr lang="en-US" sz="1200" b="0" i="0" u="none" strike="noStrike" kern="1200" dirty="0" err="1" smtClean="0">
                <a:solidFill>
                  <a:schemeClr val="tx1"/>
                </a:solidFill>
                <a:effectLst/>
                <a:latin typeface="+mn-lt"/>
                <a:ea typeface="+mn-ea"/>
                <a:cs typeface="+mn-cs"/>
                <a:hlinkClick r:id="rId3"/>
              </a:rPr>
              <a:t>Desmos</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Possible approach</a:t>
            </a:r>
          </a:p>
          <a:p>
            <a:r>
              <a:rPr lang="en-US" sz="1200" b="0" i="0" kern="1200" dirty="0" smtClean="0">
                <a:solidFill>
                  <a:schemeClr val="tx1"/>
                </a:solidFill>
                <a:effectLst/>
                <a:latin typeface="+mn-lt"/>
                <a:ea typeface="+mn-ea"/>
                <a:cs typeface="+mn-cs"/>
              </a:rPr>
              <a:t>This problem could be set to motivate the need to move fluently between the forms of the quadratic. Students could work in pairs or groups trying to find the equations.</a:t>
            </a:r>
          </a:p>
          <a:p>
            <a:r>
              <a:rPr lang="en-US" sz="1200" b="0" i="0" kern="1200" dirty="0" smtClean="0">
                <a:solidFill>
                  <a:schemeClr val="tx1"/>
                </a:solidFill>
                <a:effectLst/>
                <a:latin typeface="+mn-lt"/>
                <a:ea typeface="+mn-ea"/>
                <a:cs typeface="+mn-cs"/>
              </a:rPr>
              <a:t>Later students could return to the task once they have gained confidence manipulating different forms and reflect on the new understanding and techniques they bring to the task. At this later stage it is hoped students would use a variety of </a:t>
            </a:r>
            <a:r>
              <a:rPr lang="en-US" sz="1200" b="0" i="0" kern="1200" dirty="0" err="1" smtClean="0">
                <a:solidFill>
                  <a:schemeClr val="tx1"/>
                </a:solidFill>
                <a:effectLst/>
                <a:latin typeface="+mn-lt"/>
                <a:ea typeface="+mn-ea"/>
                <a:cs typeface="+mn-cs"/>
              </a:rPr>
              <a:t>knowldege</a:t>
            </a:r>
            <a:r>
              <a:rPr lang="en-US" sz="1200" b="0" i="0" kern="1200" dirty="0" smtClean="0">
                <a:solidFill>
                  <a:schemeClr val="tx1"/>
                </a:solidFill>
                <a:effectLst/>
                <a:latin typeface="+mn-lt"/>
                <a:ea typeface="+mn-ea"/>
                <a:cs typeface="+mn-cs"/>
              </a:rPr>
              <a:t> and techniques simultaneously and see the power of the interconnectedness of </a:t>
            </a:r>
            <a:r>
              <a:rPr lang="en-US" sz="1200" b="0" i="0" kern="1200" dirty="0" err="1" smtClean="0">
                <a:solidFill>
                  <a:schemeClr val="tx1"/>
                </a:solidFill>
                <a:effectLst/>
                <a:latin typeface="+mn-lt"/>
                <a:ea typeface="+mn-ea"/>
                <a:cs typeface="+mn-cs"/>
              </a:rPr>
              <a:t>maths</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Key questions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What does each form of a quadratic tell you about the graph?</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What does the graph tell you about the quadratic it represents?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How do changes you make to the quadratic function change the appearance of the graph?</a:t>
            </a:r>
          </a:p>
          <a:p>
            <a:r>
              <a:rPr lang="en-US" sz="1200" b="1" i="0" kern="1200" dirty="0" smtClean="0">
                <a:solidFill>
                  <a:schemeClr val="tx1"/>
                </a:solidFill>
                <a:effectLst/>
                <a:latin typeface="+mn-lt"/>
                <a:ea typeface="+mn-ea"/>
                <a:cs typeface="+mn-cs"/>
              </a:rPr>
              <a:t>Possible support</a:t>
            </a:r>
          </a:p>
          <a:p>
            <a:r>
              <a:rPr lang="en-US" sz="1200" b="0" i="0" kern="1200" dirty="0" smtClean="0">
                <a:solidFill>
                  <a:schemeClr val="tx1"/>
                </a:solidFill>
                <a:effectLst/>
                <a:latin typeface="+mn-lt"/>
                <a:ea typeface="+mn-ea"/>
                <a:cs typeface="+mn-cs"/>
              </a:rPr>
              <a:t>Encourage students to think about what different forms of the equation of a parabola tell them. Is one form more helpful than another for this exercise?</a:t>
            </a:r>
          </a:p>
          <a:p>
            <a:r>
              <a:rPr lang="en-US" sz="1200" b="0" i="0" kern="1200" dirty="0" smtClean="0">
                <a:solidFill>
                  <a:schemeClr val="tx1"/>
                </a:solidFill>
                <a:effectLst/>
                <a:latin typeface="+mn-lt"/>
                <a:ea typeface="+mn-ea"/>
                <a:cs typeface="+mn-cs"/>
              </a:rPr>
              <a:t>Encourage students to make changes to the functions systematically and observe the changes to the graph. For this graphing software would be useful.</a:t>
            </a:r>
          </a:p>
        </p:txBody>
      </p:sp>
      <p:sp>
        <p:nvSpPr>
          <p:cNvPr id="4" name="Slide Number Placeholder 3"/>
          <p:cNvSpPr>
            <a:spLocks noGrp="1"/>
          </p:cNvSpPr>
          <p:nvPr>
            <p:ph type="sldNum" sz="quarter" idx="10"/>
          </p:nvPr>
        </p:nvSpPr>
        <p:spPr/>
        <p:txBody>
          <a:bodyPr/>
          <a:lstStyle/>
          <a:p>
            <a:fld id="{EC591581-0ADF-470F-AAC7-05EDE80DB34F}" type="slidenum">
              <a:rPr lang="en-GB" smtClean="0"/>
              <a:t>3</a:t>
            </a:fld>
            <a:endParaRPr lang="en-GB"/>
          </a:p>
        </p:txBody>
      </p:sp>
    </p:spTree>
    <p:extLst>
      <p:ext uri="{BB962C8B-B14F-4D97-AF65-F5344CB8AC3E}">
        <p14:creationId xmlns:p14="http://schemas.microsoft.com/office/powerpoint/2010/main" val="3036610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591581-0ADF-470F-AAC7-05EDE80DB34F}" type="slidenum">
              <a:rPr lang="en-GB" smtClean="0"/>
              <a:t>4</a:t>
            </a:fld>
            <a:endParaRPr lang="en-GB"/>
          </a:p>
        </p:txBody>
      </p:sp>
    </p:spTree>
    <p:extLst>
      <p:ext uri="{BB962C8B-B14F-4D97-AF65-F5344CB8AC3E}">
        <p14:creationId xmlns:p14="http://schemas.microsoft.com/office/powerpoint/2010/main" val="3179612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85439" y="451912"/>
            <a:ext cx="4046220" cy="650471"/>
          </a:xfrm>
          <a:prstGeom prst="rect">
            <a:avLst/>
          </a:prstGeom>
        </p:spPr>
      </p:pic>
      <p:pic>
        <p:nvPicPr>
          <p:cNvPr id="13" name="Picture 12"/>
          <p:cNvPicPr/>
          <p:nvPr userDrawn="1"/>
        </p:nvPicPr>
        <p:blipFill>
          <a:blip r:embed="rId3" cstate="hq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14" name="Picture 13"/>
          <p:cNvPicPr>
            <a:picLocks noChangeAspect="1"/>
          </p:cNvPicPr>
          <p:nvPr userDrawn="1"/>
        </p:nvPicPr>
        <p:blipFill>
          <a:blip r:embed="rId4"/>
          <a:stretch>
            <a:fillRect/>
          </a:stretch>
        </p:blipFill>
        <p:spPr>
          <a:xfrm>
            <a:off x="7836964" y="3117570"/>
            <a:ext cx="3913001" cy="2736000"/>
          </a:xfrm>
          <a:prstGeom prst="rect">
            <a:avLst/>
          </a:prstGeom>
        </p:spPr>
      </p:pic>
    </p:spTree>
    <p:extLst>
      <p:ext uri="{BB962C8B-B14F-4D97-AF65-F5344CB8AC3E}">
        <p14:creationId xmlns:p14="http://schemas.microsoft.com/office/powerpoint/2010/main" val="110823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900000"/>
          </a:xfrm>
          <a:prstGeom prst="rect">
            <a:avLst/>
          </a:prstGeom>
          <a:solidFill>
            <a:srgbClr val="E21951"/>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endParaRPr lang="en-GB" sz="2800" b="1"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1C3206-257D-4762-B461-A249DF0C704C}"/>
              </a:ext>
            </a:extLst>
          </p:cNvPr>
          <p:cNvSpPr>
            <a:spLocks noGrp="1"/>
          </p:cNvSpPr>
          <p:nvPr>
            <p:ph type="title"/>
          </p:nvPr>
        </p:nvSpPr>
        <p:spPr>
          <a:xfrm>
            <a:off x="331788" y="173140"/>
            <a:ext cx="11524932" cy="553720"/>
          </a:xfrm>
          <a:prstGeom prst="rect">
            <a:avLst/>
          </a:prstGeom>
        </p:spPr>
        <p:txBody>
          <a:bodyPr anchor="b">
            <a:normAutofit/>
          </a:bodyPr>
          <a:lstStyle>
            <a:lvl1pPr>
              <a:defRPr sz="2800" b="1" i="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31788" y="1270000"/>
            <a:ext cx="11525250" cy="53244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4998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hyperlink" Target="https://undergroundmathematics.org/terms" TargetMode="External"/><Relationship Id="rId5" Type="http://schemas.openxmlformats.org/officeDocument/2006/relationships/oleObject" Target="../embeddings/oleObject1.bin"/><Relationship Id="rId10" Type="http://schemas.openxmlformats.org/officeDocument/2006/relationships/hyperlink" Target="http://nrich.maths.org/773" TargetMode="External"/><Relationship Id="rId4" Type="http://schemas.openxmlformats.org/officeDocument/2006/relationships/image" Target="../media/image11.png"/><Relationship Id="rId9" Type="http://schemas.openxmlformats.org/officeDocument/2006/relationships/hyperlink" Target="https://undergroundmathematics.org/"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nrich.maths.org/773" TargetMode="External"/><Relationship Id="rId3" Type="http://schemas.openxmlformats.org/officeDocument/2006/relationships/notesSlide" Target="../notesSlides/notesSlide3.xml"/><Relationship Id="rId7" Type="http://schemas.openxmlformats.org/officeDocument/2006/relationships/hyperlink" Target="https://undergroundmathematics.org/"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1.bin"/><Relationship Id="rId10"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hyperlink" Target="https://undergroundmathematics.org/ter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1053296" y="1733703"/>
            <a:ext cx="10803424" cy="1958619"/>
          </a:xfrm>
          <a:prstGeom prst="rect">
            <a:avLst/>
          </a:prstGeom>
        </p:spPr>
        <p:txBody>
          <a:bodyPr>
            <a:noAutofit/>
          </a:bodyPr>
          <a:lstStyle/>
          <a:p>
            <a:pPr>
              <a:lnSpc>
                <a:spcPts val="3500"/>
              </a:lnSpc>
            </a:pPr>
            <a:r>
              <a:rPr lang="en-GB" sz="2800" b="1" dirty="0" smtClean="0"/>
              <a:t>Lesson slides</a:t>
            </a:r>
            <a:r>
              <a:rPr lang="en-GB" sz="2800" b="1" dirty="0"/>
              <a:t/>
            </a:r>
            <a:br>
              <a:rPr lang="en-GB" sz="2800" b="1" dirty="0"/>
            </a:br>
            <a:r>
              <a:rPr lang="en-GB" sz="2600" dirty="0"/>
              <a:t>Topic: </a:t>
            </a:r>
            <a:r>
              <a:rPr lang="en-GB" sz="2600" dirty="0" smtClean="0"/>
              <a:t>1.1 Quadratics</a:t>
            </a:r>
            <a:r>
              <a:rPr lang="en-GB" sz="2600" dirty="0"/>
              <a:t/>
            </a:r>
            <a:br>
              <a:rPr lang="en-GB" sz="2600" dirty="0"/>
            </a:br>
            <a:r>
              <a:rPr lang="en-GB" sz="2600" dirty="0"/>
              <a:t>Lesson 3: Sketching quadratic functions </a:t>
            </a:r>
          </a:p>
        </p:txBody>
      </p:sp>
      <p:sp>
        <p:nvSpPr>
          <p:cNvPr id="9" name="Title 7"/>
          <p:cNvSpPr txBox="1">
            <a:spLocks/>
          </p:cNvSpPr>
          <p:nvPr/>
        </p:nvSpPr>
        <p:spPr>
          <a:xfrm>
            <a:off x="1053296" y="6261336"/>
            <a:ext cx="1005068" cy="2667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1400" b="1" dirty="0"/>
              <a:t>Version </a:t>
            </a:r>
            <a:r>
              <a:rPr lang="en-GB" sz="1400" b="1" dirty="0" smtClean="0"/>
              <a:t>1</a:t>
            </a:r>
            <a:endParaRPr lang="en-GB" sz="1400" b="1" dirty="0"/>
          </a:p>
        </p:txBody>
      </p:sp>
    </p:spTree>
    <p:extLst>
      <p:ext uri="{BB962C8B-B14F-4D97-AF65-F5344CB8AC3E}">
        <p14:creationId xmlns:p14="http://schemas.microsoft.com/office/powerpoint/2010/main" val="4183809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91652" y="913538"/>
            <a:ext cx="6801322" cy="5944462"/>
          </a:xfrm>
          <a:prstGeom prst="rect">
            <a:avLst/>
          </a:prstGeom>
        </p:spPr>
      </p:pic>
      <p:sp>
        <p:nvSpPr>
          <p:cNvPr id="2" name="Title 1"/>
          <p:cNvSpPr>
            <a:spLocks noGrp="1"/>
          </p:cNvSpPr>
          <p:nvPr>
            <p:ph type="title"/>
          </p:nvPr>
        </p:nvSpPr>
        <p:spPr/>
        <p:txBody>
          <a:bodyPr/>
          <a:lstStyle/>
          <a:p>
            <a:r>
              <a:rPr lang="en-GB" dirty="0" smtClean="0"/>
              <a:t>Starter activity</a:t>
            </a:r>
            <a:endParaRPr lang="en-GB" dirty="0"/>
          </a:p>
        </p:txBody>
      </p:sp>
      <p:pic>
        <p:nvPicPr>
          <p:cNvPr id="4" name="Picture 3"/>
          <p:cNvPicPr>
            <a:picLocks noChangeAspect="1"/>
          </p:cNvPicPr>
          <p:nvPr/>
        </p:nvPicPr>
        <p:blipFill>
          <a:blip r:embed="rId3"/>
          <a:stretch>
            <a:fillRect/>
          </a:stretch>
        </p:blipFill>
        <p:spPr>
          <a:xfrm>
            <a:off x="2691652" y="913537"/>
            <a:ext cx="6801322" cy="5944463"/>
          </a:xfrm>
          <a:prstGeom prst="rect">
            <a:avLst/>
          </a:prstGeom>
        </p:spPr>
      </p:pic>
      <p:pic>
        <p:nvPicPr>
          <p:cNvPr id="5" name="Picture 4"/>
          <p:cNvPicPr>
            <a:picLocks noChangeAspect="1"/>
          </p:cNvPicPr>
          <p:nvPr/>
        </p:nvPicPr>
        <p:blipFill>
          <a:blip r:embed="rId4"/>
          <a:stretch>
            <a:fillRect/>
          </a:stretch>
        </p:blipFill>
        <p:spPr>
          <a:xfrm>
            <a:off x="2691652" y="913536"/>
            <a:ext cx="6801324" cy="5944464"/>
          </a:xfrm>
          <a:prstGeom prst="rect">
            <a:avLst/>
          </a:prstGeom>
        </p:spPr>
      </p:pic>
      <p:pic>
        <p:nvPicPr>
          <p:cNvPr id="7" name="Picture 6"/>
          <p:cNvPicPr>
            <a:picLocks noChangeAspect="1"/>
          </p:cNvPicPr>
          <p:nvPr/>
        </p:nvPicPr>
        <p:blipFill>
          <a:blip r:embed="rId5"/>
          <a:stretch>
            <a:fillRect/>
          </a:stretch>
        </p:blipFill>
        <p:spPr>
          <a:xfrm>
            <a:off x="2691649" y="913534"/>
            <a:ext cx="6801325" cy="5944465"/>
          </a:xfrm>
          <a:prstGeom prst="rect">
            <a:avLst/>
          </a:prstGeom>
        </p:spPr>
      </p:pic>
      <p:pic>
        <p:nvPicPr>
          <p:cNvPr id="8" name="Picture 7"/>
          <p:cNvPicPr>
            <a:picLocks noChangeAspect="1"/>
          </p:cNvPicPr>
          <p:nvPr/>
        </p:nvPicPr>
        <p:blipFill>
          <a:blip r:embed="rId6"/>
          <a:stretch>
            <a:fillRect/>
          </a:stretch>
        </p:blipFill>
        <p:spPr>
          <a:xfrm>
            <a:off x="2691650" y="913533"/>
            <a:ext cx="6801328" cy="5944467"/>
          </a:xfrm>
          <a:prstGeom prst="rect">
            <a:avLst/>
          </a:prstGeom>
        </p:spPr>
      </p:pic>
      <p:pic>
        <p:nvPicPr>
          <p:cNvPr id="9" name="Picture 8"/>
          <p:cNvPicPr>
            <a:picLocks noChangeAspect="1"/>
          </p:cNvPicPr>
          <p:nvPr/>
        </p:nvPicPr>
        <p:blipFill>
          <a:blip r:embed="rId7"/>
          <a:stretch>
            <a:fillRect/>
          </a:stretch>
        </p:blipFill>
        <p:spPr>
          <a:xfrm>
            <a:off x="2691644" y="913531"/>
            <a:ext cx="6801327" cy="5944467"/>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331788" y="1024100"/>
                <a:ext cx="6096000" cy="1477328"/>
              </a:xfrm>
              <a:prstGeom prst="rect">
                <a:avLst/>
              </a:prstGeom>
            </p:spPr>
            <p:txBody>
              <a:bodyPr>
                <a:spAutoFit/>
              </a:bodyPr>
              <a:lstStyle/>
              <a:p>
                <a:pPr>
                  <a:spcAft>
                    <a:spcPts val="0"/>
                  </a:spcAft>
                </a:pPr>
                <a:r>
                  <a:rPr lang="en-GB" dirty="0" smtClean="0">
                    <a:latin typeface="Arial" panose="020B0604020202020204" pitchFamily="34" charset="0"/>
                    <a:ea typeface="Times New Roman" panose="02020603050405020304" pitchFamily="18" charset="0"/>
                    <a:cs typeface="Arial" panose="020B0604020202020204" pitchFamily="34" charset="0"/>
                  </a:rPr>
                  <a:t>Sketch the following:</a:t>
                </a:r>
              </a:p>
              <a:p>
                <a:pPr>
                  <a:spcAft>
                    <a:spcPts val="0"/>
                  </a:spcAft>
                </a:pPr>
                <a:r>
                  <a:rPr lang="en-GB" dirty="0" smtClean="0">
                    <a:latin typeface="Arial" panose="020B0604020202020204" pitchFamily="34" charset="0"/>
                    <a:ea typeface="Times New Roman" panose="02020603050405020304" pitchFamily="18" charset="0"/>
                    <a:cs typeface="Arial" panose="020B0604020202020204" pitchFamily="34" charset="0"/>
                  </a:rPr>
                  <a:t>1</a:t>
                </a:r>
                <a:r>
                  <a:rPr lang="en-GB"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GB" i="1">
                        <a:latin typeface="Cambria Math" panose="02040503050406030204" pitchFamily="18" charset="0"/>
                        <a:ea typeface="Times New Roman" panose="02020603050405020304" pitchFamily="18" charset="0"/>
                      </a:rPr>
                      <m:t>𝑦</m:t>
                    </m:r>
                    <m:r>
                      <a:rPr lang="en-GB" i="1">
                        <a:latin typeface="Cambria Math" panose="02040503050406030204" pitchFamily="18" charset="0"/>
                        <a:ea typeface="Times New Roman" panose="02020603050405020304" pitchFamily="18" charset="0"/>
                      </a:rPr>
                      <m:t>=</m:t>
                    </m:r>
                    <m:sSup>
                      <m:sSupPr>
                        <m:ctrlPr>
                          <a:rPr lang="en-GB" i="1">
                            <a:latin typeface="Cambria Math" panose="02040503050406030204" pitchFamily="18" charset="0"/>
                            <a:ea typeface="Times New Roman" panose="02020603050405020304" pitchFamily="18" charset="0"/>
                          </a:rPr>
                        </m:ctrlPr>
                      </m:sSupPr>
                      <m:e>
                        <m:r>
                          <a:rPr lang="en-GB" i="1">
                            <a:latin typeface="Cambria Math" panose="02040503050406030204" pitchFamily="18" charset="0"/>
                            <a:ea typeface="Times New Roman" panose="02020603050405020304" pitchFamily="18" charset="0"/>
                          </a:rPr>
                          <m:t>(</m:t>
                        </m:r>
                        <m:r>
                          <a:rPr lang="en-GB" i="1">
                            <a:latin typeface="Cambria Math" panose="02040503050406030204" pitchFamily="18" charset="0"/>
                            <a:ea typeface="Times New Roman" panose="02020603050405020304" pitchFamily="18" charset="0"/>
                          </a:rPr>
                          <m:t>𝑥</m:t>
                        </m:r>
                        <m:r>
                          <a:rPr lang="en-GB" i="1">
                            <a:latin typeface="Cambria Math" panose="02040503050406030204" pitchFamily="18" charset="0"/>
                            <a:ea typeface="Times New Roman" panose="02020603050405020304" pitchFamily="18" charset="0"/>
                          </a:rPr>
                          <m:t>−2)</m:t>
                        </m:r>
                      </m:e>
                      <m:sup>
                        <m:r>
                          <a:rPr lang="en-GB" i="1">
                            <a:latin typeface="Cambria Math" panose="02040503050406030204" pitchFamily="18" charset="0"/>
                            <a:ea typeface="Times New Roman" panose="02020603050405020304" pitchFamily="18" charset="0"/>
                          </a:rPr>
                          <m:t>2</m:t>
                        </m:r>
                      </m:sup>
                    </m:sSup>
                  </m:oMath>
                </a14:m>
                <a:endParaRPr lang="en-GB"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dirty="0">
                    <a:latin typeface="Arial" panose="020B0604020202020204" pitchFamily="34" charset="0"/>
                    <a:ea typeface="Times New Roman" panose="02020603050405020304" pitchFamily="18" charset="0"/>
                    <a:cs typeface="Arial" panose="020B0604020202020204" pitchFamily="34" charset="0"/>
                  </a:rPr>
                  <a:t>2) </a:t>
                </a:r>
                <a14:m>
                  <m:oMath xmlns:m="http://schemas.openxmlformats.org/officeDocument/2006/math">
                    <m:r>
                      <a:rPr lang="en-GB" i="1">
                        <a:latin typeface="Cambria Math" panose="02040503050406030204" pitchFamily="18" charset="0"/>
                        <a:ea typeface="Times New Roman" panose="02020603050405020304" pitchFamily="18" charset="0"/>
                      </a:rPr>
                      <m:t>𝑦</m:t>
                    </m:r>
                    <m:r>
                      <a:rPr lang="en-GB" i="1">
                        <a:latin typeface="Cambria Math" panose="02040503050406030204" pitchFamily="18" charset="0"/>
                        <a:ea typeface="Times New Roman" panose="02020603050405020304" pitchFamily="18" charset="0"/>
                      </a:rPr>
                      <m:t>=</m:t>
                    </m:r>
                    <m:sSup>
                      <m:sSupPr>
                        <m:ctrlPr>
                          <a:rPr lang="en-GB" i="1">
                            <a:latin typeface="Cambria Math" panose="02040503050406030204" pitchFamily="18" charset="0"/>
                            <a:ea typeface="Times New Roman" panose="02020603050405020304" pitchFamily="18" charset="0"/>
                          </a:rPr>
                        </m:ctrlPr>
                      </m:sSupPr>
                      <m:e>
                        <m:r>
                          <a:rPr lang="en-GB" i="1">
                            <a:latin typeface="Cambria Math" panose="02040503050406030204" pitchFamily="18" charset="0"/>
                            <a:ea typeface="Times New Roman" panose="02020603050405020304" pitchFamily="18" charset="0"/>
                          </a:rPr>
                          <m:t>2(</m:t>
                        </m:r>
                        <m:r>
                          <a:rPr lang="en-GB" i="1">
                            <a:latin typeface="Cambria Math" panose="02040503050406030204" pitchFamily="18" charset="0"/>
                            <a:ea typeface="Times New Roman" panose="02020603050405020304" pitchFamily="18" charset="0"/>
                          </a:rPr>
                          <m:t>𝑥</m:t>
                        </m:r>
                        <m:r>
                          <a:rPr lang="en-GB" i="1">
                            <a:latin typeface="Cambria Math" panose="02040503050406030204" pitchFamily="18" charset="0"/>
                            <a:ea typeface="Times New Roman" panose="02020603050405020304" pitchFamily="18" charset="0"/>
                          </a:rPr>
                          <m:t>−2)</m:t>
                        </m:r>
                      </m:e>
                      <m:sup>
                        <m:r>
                          <a:rPr lang="en-GB" i="1">
                            <a:latin typeface="Cambria Math" panose="02040503050406030204" pitchFamily="18" charset="0"/>
                            <a:ea typeface="Times New Roman" panose="02020603050405020304" pitchFamily="18" charset="0"/>
                          </a:rPr>
                          <m:t>2</m:t>
                        </m:r>
                      </m:sup>
                    </m:sSup>
                  </m:oMath>
                </a14:m>
                <a:endParaRPr lang="en-GB"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dirty="0">
                    <a:latin typeface="Arial" panose="020B0604020202020204" pitchFamily="34" charset="0"/>
                    <a:ea typeface="Times New Roman" panose="02020603050405020304" pitchFamily="18" charset="0"/>
                    <a:cs typeface="Arial" panose="020B0604020202020204" pitchFamily="34" charset="0"/>
                  </a:rPr>
                  <a:t>3) </a:t>
                </a:r>
                <a14:m>
                  <m:oMath xmlns:m="http://schemas.openxmlformats.org/officeDocument/2006/math">
                    <m:r>
                      <a:rPr lang="en-GB" i="1">
                        <a:latin typeface="Cambria Math" panose="02040503050406030204" pitchFamily="18" charset="0"/>
                        <a:ea typeface="Times New Roman" panose="02020603050405020304" pitchFamily="18" charset="0"/>
                      </a:rPr>
                      <m:t>𝑦</m:t>
                    </m:r>
                    <m:r>
                      <a:rPr lang="en-GB" i="1">
                        <a:latin typeface="Cambria Math" panose="02040503050406030204" pitchFamily="18" charset="0"/>
                        <a:ea typeface="Times New Roman" panose="02020603050405020304" pitchFamily="18" charset="0"/>
                      </a:rPr>
                      <m:t>=−2</m:t>
                    </m:r>
                    <m:sSup>
                      <m:sSupPr>
                        <m:ctrlPr>
                          <a:rPr lang="en-GB" i="1">
                            <a:latin typeface="Cambria Math" panose="02040503050406030204" pitchFamily="18" charset="0"/>
                            <a:ea typeface="Times New Roman" panose="02020603050405020304" pitchFamily="18" charset="0"/>
                          </a:rPr>
                        </m:ctrlPr>
                      </m:sSupPr>
                      <m:e>
                        <m:r>
                          <a:rPr lang="en-GB" i="1">
                            <a:latin typeface="Cambria Math" panose="02040503050406030204" pitchFamily="18" charset="0"/>
                            <a:ea typeface="Times New Roman" panose="02020603050405020304" pitchFamily="18" charset="0"/>
                          </a:rPr>
                          <m:t>(</m:t>
                        </m:r>
                        <m:r>
                          <a:rPr lang="en-GB" i="1">
                            <a:latin typeface="Cambria Math" panose="02040503050406030204" pitchFamily="18" charset="0"/>
                            <a:ea typeface="Times New Roman" panose="02020603050405020304" pitchFamily="18" charset="0"/>
                          </a:rPr>
                          <m:t>𝑥</m:t>
                        </m:r>
                        <m:r>
                          <a:rPr lang="en-GB" i="1">
                            <a:latin typeface="Cambria Math" panose="02040503050406030204" pitchFamily="18" charset="0"/>
                            <a:ea typeface="Times New Roman" panose="02020603050405020304" pitchFamily="18" charset="0"/>
                          </a:rPr>
                          <m:t>−2)</m:t>
                        </m:r>
                      </m:e>
                      <m:sup>
                        <m:r>
                          <a:rPr lang="en-GB" i="1">
                            <a:latin typeface="Cambria Math" panose="02040503050406030204" pitchFamily="18" charset="0"/>
                            <a:ea typeface="Times New Roman" panose="02020603050405020304" pitchFamily="18" charset="0"/>
                          </a:rPr>
                          <m:t>2</m:t>
                        </m:r>
                      </m:sup>
                    </m:sSup>
                  </m:oMath>
                </a14:m>
                <a:endParaRPr lang="en-GB"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dirty="0">
                    <a:latin typeface="Arial" panose="020B0604020202020204" pitchFamily="34" charset="0"/>
                    <a:ea typeface="Times New Roman" panose="02020603050405020304" pitchFamily="18" charset="0"/>
                    <a:cs typeface="Arial" panose="020B0604020202020204" pitchFamily="34" charset="0"/>
                  </a:rPr>
                  <a:t>4) </a:t>
                </a:r>
                <a14:m>
                  <m:oMath xmlns:m="http://schemas.openxmlformats.org/officeDocument/2006/math">
                    <m:r>
                      <a:rPr lang="en-GB" i="1">
                        <a:latin typeface="Cambria Math" panose="02040503050406030204" pitchFamily="18" charset="0"/>
                        <a:ea typeface="Times New Roman" panose="02020603050405020304" pitchFamily="18" charset="0"/>
                      </a:rPr>
                      <m:t>𝑦</m:t>
                    </m:r>
                    <m:r>
                      <a:rPr lang="en-GB" i="1">
                        <a:latin typeface="Cambria Math" panose="02040503050406030204" pitchFamily="18" charset="0"/>
                        <a:ea typeface="Times New Roman" panose="02020603050405020304" pitchFamily="18" charset="0"/>
                      </a:rPr>
                      <m:t>=</m:t>
                    </m:r>
                    <m:sSup>
                      <m:sSupPr>
                        <m:ctrlPr>
                          <a:rPr lang="en-GB" i="1">
                            <a:latin typeface="Cambria Math" panose="02040503050406030204" pitchFamily="18" charset="0"/>
                            <a:ea typeface="Times New Roman" panose="02020603050405020304" pitchFamily="18" charset="0"/>
                          </a:rPr>
                        </m:ctrlPr>
                      </m:sSupPr>
                      <m:e>
                        <m:r>
                          <a:rPr lang="en-GB" i="1">
                            <a:latin typeface="Cambria Math" panose="02040503050406030204" pitchFamily="18" charset="0"/>
                            <a:ea typeface="Times New Roman" panose="02020603050405020304" pitchFamily="18" charset="0"/>
                          </a:rPr>
                          <m:t>(</m:t>
                        </m:r>
                        <m:r>
                          <a:rPr lang="en-GB" i="1">
                            <a:latin typeface="Cambria Math" panose="02040503050406030204" pitchFamily="18" charset="0"/>
                            <a:ea typeface="Times New Roman" panose="02020603050405020304" pitchFamily="18" charset="0"/>
                          </a:rPr>
                          <m:t>𝑥</m:t>
                        </m:r>
                        <m:r>
                          <a:rPr lang="en-GB" i="1">
                            <a:latin typeface="Cambria Math" panose="02040503050406030204" pitchFamily="18" charset="0"/>
                            <a:ea typeface="Times New Roman" panose="02020603050405020304" pitchFamily="18" charset="0"/>
                          </a:rPr>
                          <m:t>−2)</m:t>
                        </m:r>
                      </m:e>
                      <m:sup>
                        <m:r>
                          <a:rPr lang="en-GB" i="1">
                            <a:latin typeface="Cambria Math" panose="02040503050406030204" pitchFamily="18" charset="0"/>
                            <a:ea typeface="Times New Roman" panose="02020603050405020304" pitchFamily="18" charset="0"/>
                          </a:rPr>
                          <m:t>2</m:t>
                        </m:r>
                      </m:sup>
                    </m:sSup>
                    <m:r>
                      <a:rPr lang="en-GB" i="1">
                        <a:latin typeface="Cambria Math" panose="02040503050406030204" pitchFamily="18" charset="0"/>
                        <a:ea typeface="Times New Roman" panose="02020603050405020304" pitchFamily="18" charset="0"/>
                      </a:rPr>
                      <m:t>−9</m:t>
                    </m:r>
                  </m:oMath>
                </a14:m>
                <a:endParaRPr lang="en-GB"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31788" y="1024100"/>
                <a:ext cx="6096000" cy="1477328"/>
              </a:xfrm>
              <a:prstGeom prst="rect">
                <a:avLst/>
              </a:prstGeom>
              <a:blipFill>
                <a:blip r:embed="rId8"/>
                <a:stretch>
                  <a:fillRect l="-800" t="-2479" b="-5785"/>
                </a:stretch>
              </a:blipFill>
            </p:spPr>
            <p:txBody>
              <a:bodyPr/>
              <a:lstStyle/>
              <a:p>
                <a:r>
                  <a:rPr lang="en-GB">
                    <a:noFill/>
                  </a:rPr>
                  <a:t> </a:t>
                </a:r>
              </a:p>
            </p:txBody>
          </p:sp>
        </mc:Fallback>
      </mc:AlternateContent>
    </p:spTree>
    <p:extLst>
      <p:ext uri="{BB962C8B-B14F-4D97-AF65-F5344CB8AC3E}">
        <p14:creationId xmlns:p14="http://schemas.microsoft.com/office/powerpoint/2010/main" val="165003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Which parabola?</a:t>
            </a:r>
            <a:endParaRPr lang="en-GB" dirty="0"/>
          </a:p>
        </p:txBody>
      </p:sp>
      <p:sp>
        <p:nvSpPr>
          <p:cNvPr id="6" name="TextBox 5"/>
          <p:cNvSpPr txBox="1"/>
          <p:nvPr/>
        </p:nvSpPr>
        <p:spPr>
          <a:xfrm>
            <a:off x="331787" y="5136132"/>
            <a:ext cx="1152493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Given that two of the parabolas have the </a:t>
            </a:r>
            <a:r>
              <a:rPr lang="en-US" dirty="0" smtClean="0">
                <a:latin typeface="Arial" panose="020B0604020202020204" pitchFamily="34" charset="0"/>
                <a:cs typeface="Arial" panose="020B0604020202020204" pitchFamily="34" charset="0"/>
              </a:rPr>
              <a:t>equations</a:t>
            </a:r>
            <a:endParaRPr lang="en-US" dirty="0">
              <a:latin typeface="Arial" panose="020B0604020202020204" pitchFamily="34" charset="0"/>
              <a:cs typeface="Arial" panose="020B0604020202020204" pitchFamily="34" charset="0"/>
            </a:endParaRPr>
          </a:p>
        </p:txBody>
      </p:sp>
      <p:pic>
        <p:nvPicPr>
          <p:cNvPr id="1027" name="Picture 3" descr="12 parabol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5147" y="1028700"/>
            <a:ext cx="6798212" cy="3990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1245870107"/>
              </p:ext>
            </p:extLst>
          </p:nvPr>
        </p:nvGraphicFramePr>
        <p:xfrm>
          <a:off x="6595207" y="3479800"/>
          <a:ext cx="914400" cy="198438"/>
        </p:xfrm>
        <a:graphic>
          <a:graphicData uri="http://schemas.openxmlformats.org/presentationml/2006/ole">
            <mc:AlternateContent xmlns:mc="http://schemas.openxmlformats.org/markup-compatibility/2006">
              <mc:Choice xmlns:v="urn:schemas-microsoft-com:vml" Requires="v">
                <p:oleObj spid="_x0000_s1034"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6595207" y="3479800"/>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 name="Rectangle 7"/>
              <p:cNvSpPr/>
              <p:nvPr/>
            </p:nvSpPr>
            <p:spPr>
              <a:xfrm>
                <a:off x="2248131" y="5540768"/>
                <a:ext cx="21530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e>
                        <m:sup>
                          <m:r>
                            <a:rPr lang="en-GB" b="0" i="0">
                              <a:latin typeface="Cambria Math" panose="02040503050406030204" pitchFamily="18" charset="0"/>
                            </a:rPr>
                            <m:t>2</m:t>
                          </m:r>
                        </m:sup>
                      </m:sSup>
                      <m:r>
                        <a:rPr lang="en-GB" b="0" i="1" smtClean="0">
                          <a:latin typeface="Cambria Math" panose="02040503050406030204" pitchFamily="18" charset="0"/>
                        </a:rPr>
                        <m:t>−12</m:t>
                      </m:r>
                      <m:r>
                        <a:rPr lang="en-GB" b="0" i="1" smtClean="0">
                          <a:latin typeface="Cambria Math" panose="02040503050406030204" pitchFamily="18" charset="0"/>
                        </a:rPr>
                        <m:t>𝑥</m:t>
                      </m:r>
                      <m:r>
                        <a:rPr lang="en-GB" b="0" i="1" smtClean="0">
                          <a:latin typeface="Cambria Math" panose="02040503050406030204" pitchFamily="18" charset="0"/>
                        </a:rPr>
                        <m:t>+27</m:t>
                      </m:r>
                    </m:oMath>
                  </m:oMathPara>
                </a14:m>
                <a:endParaRPr lang="en-GB" dirty="0"/>
              </a:p>
            </p:txBody>
          </p:sp>
        </mc:Choice>
        <mc:Fallback xmlns="">
          <p:sp>
            <p:nvSpPr>
              <p:cNvPr id="8" name="Rectangle 7"/>
              <p:cNvSpPr>
                <a:spLocks noRot="1" noChangeAspect="1" noMove="1" noResize="1" noEditPoints="1" noAdjustHandles="1" noChangeArrowheads="1" noChangeShapeType="1" noTextEdit="1"/>
              </p:cNvSpPr>
              <p:nvPr/>
            </p:nvSpPr>
            <p:spPr>
              <a:xfrm>
                <a:off x="2248131" y="5540768"/>
                <a:ext cx="2153090" cy="369332"/>
              </a:xfrm>
              <a:prstGeom prst="rect">
                <a:avLst/>
              </a:prstGeom>
              <a:blipFill>
                <a:blip r:embed="rId7"/>
                <a:stretch>
                  <a:fillRect b="-4918"/>
                </a:stretch>
              </a:blipFill>
            </p:spPr>
            <p:txBody>
              <a:bodyPr/>
              <a:lstStyle/>
              <a:p>
                <a:r>
                  <a:rPr lang="en-GB">
                    <a:noFill/>
                  </a:rPr>
                  <a:t> </a:t>
                </a:r>
              </a:p>
            </p:txBody>
          </p:sp>
        </mc:Fallback>
      </mc:AlternateContent>
      <p:sp>
        <p:nvSpPr>
          <p:cNvPr id="10" name="TextBox 9"/>
          <p:cNvSpPr txBox="1"/>
          <p:nvPr/>
        </p:nvSpPr>
        <p:spPr>
          <a:xfrm>
            <a:off x="5802843" y="5540768"/>
            <a:ext cx="58282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and</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7787285" y="5540768"/>
                <a:ext cx="22840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e>
                        <m:sup>
                          <m:r>
                            <a:rPr lang="en-GB" b="0" i="0">
                              <a:latin typeface="Cambria Math" panose="02040503050406030204" pitchFamily="18" charset="0"/>
                            </a:rPr>
                            <m:t>2</m:t>
                          </m:r>
                        </m:sup>
                      </m:sSup>
                      <m:r>
                        <a:rPr lang="en-GB" b="0" i="1" smtClean="0">
                          <a:latin typeface="Cambria Math" panose="02040503050406030204" pitchFamily="18" charset="0"/>
                        </a:rPr>
                        <m:t>+12</m:t>
                      </m:r>
                      <m:r>
                        <a:rPr lang="en-GB" b="0" i="1" smtClean="0">
                          <a:latin typeface="Cambria Math" panose="02040503050406030204" pitchFamily="18" charset="0"/>
                        </a:rPr>
                        <m:t>𝑥</m:t>
                      </m:r>
                      <m:r>
                        <a:rPr lang="en-GB" b="0" i="1" smtClean="0">
                          <a:latin typeface="Cambria Math" panose="02040503050406030204" pitchFamily="18" charset="0"/>
                        </a:rPr>
                        <m:t>−36</m:t>
                      </m:r>
                    </m:oMath>
                  </m:oMathPara>
                </a14:m>
                <a:endParaRPr lang="en-GB" dirty="0"/>
              </a:p>
            </p:txBody>
          </p:sp>
        </mc:Choice>
        <mc:Fallback xmlns="">
          <p:sp>
            <p:nvSpPr>
              <p:cNvPr id="11" name="Rectangle 10"/>
              <p:cNvSpPr>
                <a:spLocks noRot="1" noChangeAspect="1" noMove="1" noResize="1" noEditPoints="1" noAdjustHandles="1" noChangeArrowheads="1" noChangeShapeType="1" noTextEdit="1"/>
              </p:cNvSpPr>
              <p:nvPr/>
            </p:nvSpPr>
            <p:spPr>
              <a:xfrm>
                <a:off x="7787285" y="5540768"/>
                <a:ext cx="2284087" cy="369332"/>
              </a:xfrm>
              <a:prstGeom prst="rect">
                <a:avLst/>
              </a:prstGeom>
              <a:blipFill>
                <a:blip r:embed="rId8"/>
                <a:stretch>
                  <a:fillRect b="-4918"/>
                </a:stretch>
              </a:blipFill>
            </p:spPr>
            <p:txBody>
              <a:bodyPr/>
              <a:lstStyle/>
              <a:p>
                <a:r>
                  <a:rPr lang="en-GB">
                    <a:noFill/>
                  </a:rPr>
                  <a:t> </a:t>
                </a:r>
              </a:p>
            </p:txBody>
          </p:sp>
        </mc:Fallback>
      </mc:AlternateContent>
      <p:sp>
        <p:nvSpPr>
          <p:cNvPr id="12" name="TextBox 11"/>
          <p:cNvSpPr txBox="1"/>
          <p:nvPr/>
        </p:nvSpPr>
        <p:spPr>
          <a:xfrm>
            <a:off x="331787" y="6026542"/>
            <a:ext cx="1152493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can you find the equations of the other parabolas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9" name="TextBox 8"/>
          <p:cNvSpPr txBox="1"/>
          <p:nvPr/>
        </p:nvSpPr>
        <p:spPr>
          <a:xfrm>
            <a:off x="445838" y="6518324"/>
            <a:ext cx="11410881" cy="461665"/>
          </a:xfrm>
          <a:prstGeom prst="rect">
            <a:avLst/>
          </a:prstGeom>
          <a:noFill/>
        </p:spPr>
        <p:txBody>
          <a:bodyPr wrap="none" rtlCol="0">
            <a:spAutoFit/>
          </a:bodyPr>
          <a:lstStyle/>
          <a:p>
            <a:r>
              <a:rPr lang="en-US" sz="1200" dirty="0" smtClean="0"/>
              <a:t>This </a:t>
            </a:r>
            <a:r>
              <a:rPr lang="en-US" sz="1200" dirty="0" smtClean="0">
                <a:hlinkClick r:id="rId9"/>
              </a:rPr>
              <a:t>Underground Mathematics </a:t>
            </a:r>
            <a:r>
              <a:rPr lang="en-US" sz="1200" dirty="0" smtClean="0"/>
              <a:t>problem is based </a:t>
            </a:r>
            <a:r>
              <a:rPr lang="en-US" sz="1200" dirty="0"/>
              <a:t>on this </a:t>
            </a:r>
            <a:r>
              <a:rPr lang="en-US" sz="1200" dirty="0">
                <a:hlinkClick r:id="rId10"/>
              </a:rPr>
              <a:t>NRICH resource</a:t>
            </a:r>
            <a:r>
              <a:rPr lang="en-US" sz="1200" dirty="0"/>
              <a:t>, used with permission. The NRICH resource remains Copyright University of Cambridge, </a:t>
            </a:r>
            <a:r>
              <a:rPr lang="en-US" sz="1200" dirty="0">
                <a:hlinkClick r:id="rId11"/>
              </a:rPr>
              <a:t>All rights reserved</a:t>
            </a:r>
            <a:r>
              <a:rPr lang="en-US" sz="1200" dirty="0"/>
              <a:t>.</a:t>
            </a:r>
          </a:p>
          <a:p>
            <a:endParaRPr lang="en-US" sz="1200" dirty="0"/>
          </a:p>
        </p:txBody>
      </p:sp>
    </p:spTree>
    <p:extLst>
      <p:ext uri="{BB962C8B-B14F-4D97-AF65-F5344CB8AC3E}">
        <p14:creationId xmlns:p14="http://schemas.microsoft.com/office/powerpoint/2010/main" val="1691334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Which parabola?</a:t>
            </a:r>
            <a:endParaRPr lang="en-GB" dirty="0"/>
          </a:p>
        </p:txBody>
      </p:sp>
      <p:pic>
        <p:nvPicPr>
          <p:cNvPr id="1027" name="Picture 3" descr="12 parabol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 y="1028700"/>
            <a:ext cx="6798212" cy="3990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nvPr>
        </p:nvGraphicFramePr>
        <p:xfrm>
          <a:off x="6595207" y="3479800"/>
          <a:ext cx="914400" cy="198438"/>
        </p:xfrm>
        <a:graphic>
          <a:graphicData uri="http://schemas.openxmlformats.org/presentationml/2006/ole">
            <mc:AlternateContent xmlns:mc="http://schemas.openxmlformats.org/markup-compatibility/2006">
              <mc:Choice xmlns:v="urn:schemas-microsoft-com:vml" Requires="v">
                <p:oleObj spid="_x0000_s2051" name="Equation" r:id="rId5" imgW="914400" imgH="198720" progId="Equation.DSMT4">
                  <p:embed/>
                </p:oleObj>
              </mc:Choice>
              <mc:Fallback>
                <p:oleObj name="Equation" r:id="rId5" imgW="914400" imgH="198720" progId="Equation.DSMT4">
                  <p:embed/>
                  <p:pic>
                    <p:nvPicPr>
                      <p:cNvPr id="7" name="Object 6"/>
                      <p:cNvPicPr/>
                      <p:nvPr/>
                    </p:nvPicPr>
                    <p:blipFill>
                      <a:blip r:embed="rId6"/>
                      <a:stretch>
                        <a:fillRect/>
                      </a:stretch>
                    </p:blipFill>
                    <p:spPr>
                      <a:xfrm>
                        <a:off x="6595207" y="3479800"/>
                        <a:ext cx="914400" cy="198438"/>
                      </a:xfrm>
                      <a:prstGeom prst="rect">
                        <a:avLst/>
                      </a:prstGeom>
                    </p:spPr>
                  </p:pic>
                </p:oleObj>
              </mc:Fallback>
            </mc:AlternateContent>
          </a:graphicData>
        </a:graphic>
      </p:graphicFrame>
      <p:sp>
        <p:nvSpPr>
          <p:cNvPr id="9" name="TextBox 8"/>
          <p:cNvSpPr txBox="1"/>
          <p:nvPr/>
        </p:nvSpPr>
        <p:spPr>
          <a:xfrm>
            <a:off x="445838" y="6518324"/>
            <a:ext cx="11410881" cy="461665"/>
          </a:xfrm>
          <a:prstGeom prst="rect">
            <a:avLst/>
          </a:prstGeom>
          <a:noFill/>
        </p:spPr>
        <p:txBody>
          <a:bodyPr wrap="none" rtlCol="0">
            <a:spAutoFit/>
          </a:bodyPr>
          <a:lstStyle/>
          <a:p>
            <a:r>
              <a:rPr lang="en-US" sz="1200" dirty="0" smtClean="0"/>
              <a:t>This </a:t>
            </a:r>
            <a:r>
              <a:rPr lang="en-US" sz="1200" dirty="0" smtClean="0">
                <a:hlinkClick r:id="rId7"/>
              </a:rPr>
              <a:t>Underground Mathematics </a:t>
            </a:r>
            <a:r>
              <a:rPr lang="en-US" sz="1200" dirty="0" smtClean="0"/>
              <a:t>problem is based </a:t>
            </a:r>
            <a:r>
              <a:rPr lang="en-US" sz="1200" dirty="0"/>
              <a:t>on this </a:t>
            </a:r>
            <a:r>
              <a:rPr lang="en-US" sz="1200" dirty="0">
                <a:hlinkClick r:id="rId8"/>
              </a:rPr>
              <a:t>NRICH resource</a:t>
            </a:r>
            <a:r>
              <a:rPr lang="en-US" sz="1200" dirty="0"/>
              <a:t>, used with permission. The NRICH resource remains Copyright University of Cambridge, </a:t>
            </a:r>
            <a:r>
              <a:rPr lang="en-US" sz="1200" dirty="0">
                <a:hlinkClick r:id="rId9"/>
              </a:rPr>
              <a:t>All rights reserved</a:t>
            </a:r>
            <a:r>
              <a:rPr lang="en-US" sz="1200" dirty="0"/>
              <a:t>.</a:t>
            </a:r>
          </a:p>
          <a:p>
            <a:endParaRPr lang="en-US" sz="1200" dirty="0"/>
          </a:p>
        </p:txBody>
      </p:sp>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691031158"/>
                  </p:ext>
                </p:extLst>
              </p:nvPr>
            </p:nvGraphicFramePr>
            <p:xfrm>
              <a:off x="6950581" y="980162"/>
              <a:ext cx="5048577" cy="5455486"/>
            </p:xfrm>
            <a:graphic>
              <a:graphicData uri="http://schemas.openxmlformats.org/drawingml/2006/table">
                <a:tbl>
                  <a:tblPr/>
                  <a:tblGrid>
                    <a:gridCol w="1103654">
                      <a:extLst>
                        <a:ext uri="{9D8B030D-6E8A-4147-A177-3AD203B41FA5}">
                          <a16:colId xmlns:a16="http://schemas.microsoft.com/office/drawing/2014/main" val="104775909"/>
                        </a:ext>
                      </a:extLst>
                    </a:gridCol>
                    <a:gridCol w="3944923">
                      <a:extLst>
                        <a:ext uri="{9D8B030D-6E8A-4147-A177-3AD203B41FA5}">
                          <a16:colId xmlns:a16="http://schemas.microsoft.com/office/drawing/2014/main" val="3579927215"/>
                        </a:ext>
                      </a:extLst>
                    </a:gridCol>
                  </a:tblGrid>
                  <a:tr h="334718">
                    <a:tc>
                      <a:txBody>
                        <a:bodyPr/>
                        <a:lstStyle/>
                        <a:p>
                          <a:pPr algn="ctr" fontAlgn="ctr"/>
                          <a:r>
                            <a:rPr lang="en-GB" sz="1600" b="1" dirty="0">
                              <a:solidFill>
                                <a:srgbClr val="222222"/>
                              </a:solidFill>
                              <a:effectLst/>
                              <a:latin typeface="Arial" panose="020B0604020202020204" pitchFamily="34" charset="0"/>
                              <a:cs typeface="Arial" panose="020B0604020202020204" pitchFamily="34" charset="0"/>
                            </a:rPr>
                            <a:t>Parabola</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en-GB" sz="1600" b="1">
                              <a:solidFill>
                                <a:srgbClr val="222222"/>
                              </a:solidFill>
                              <a:effectLst/>
                              <a:latin typeface="Arial" panose="020B0604020202020204" pitchFamily="34" charset="0"/>
                              <a:cs typeface="Arial" panose="020B0604020202020204" pitchFamily="34" charset="0"/>
                            </a:rPr>
                            <a:t>Equation</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436478791"/>
                      </a:ext>
                    </a:extLst>
                  </a:tr>
                  <a:tr h="334718">
                    <a:tc>
                      <a:txBody>
                        <a:bodyPr/>
                        <a:lstStyle/>
                        <a:p>
                          <a:pPr algn="ctr" fontAlgn="ctr"/>
                          <a:r>
                            <a:rPr lang="en-GB" sz="2000" b="1" dirty="0">
                              <a:solidFill>
                                <a:srgbClr val="FF0000"/>
                              </a:solidFill>
                              <a:effectLst/>
                              <a:latin typeface="Arial" panose="020B0604020202020204" pitchFamily="34" charset="0"/>
                              <a:cs typeface="Arial" panose="020B0604020202020204" pitchFamily="34" charset="0"/>
                            </a:rPr>
                            <a:t>A</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r>
                                  <a:rPr lang="en-GB" sz="2000" b="0" i="1" smtClean="0">
                                    <a:effectLst/>
                                    <a:latin typeface="Cambria Math" panose="02040503050406030204" pitchFamily="18" charset="0"/>
                                  </a:rPr>
                                  <m:t>𝑦</m:t>
                                </m:r>
                                <m:r>
                                  <a:rPr lang="en-GB" sz="2000" b="0" i="1" smtClean="0">
                                    <a:effectLst/>
                                    <a:latin typeface="Cambria Math" panose="02040503050406030204" pitchFamily="18" charset="0"/>
                                  </a:rPr>
                                  <m:t>=</m:t>
                                </m:r>
                                <m:sSup>
                                  <m:sSupPr>
                                    <m:ctrlPr>
                                      <a:rPr lang="en-GB" sz="2000" b="0" i="1" smtClean="0">
                                        <a:effectLst/>
                                        <a:latin typeface="Cambria Math" panose="02040503050406030204" pitchFamily="18" charset="0"/>
                                      </a:rPr>
                                    </m:ctrlPr>
                                  </m:sSupPr>
                                  <m:e>
                                    <m:r>
                                      <a:rPr lang="en-GB" sz="2000" b="0" i="1" smtClean="0">
                                        <a:effectLst/>
                                        <a:latin typeface="Cambria Math" panose="02040503050406030204" pitchFamily="18" charset="0"/>
                                      </a:rPr>
                                      <m:t>𝑥</m:t>
                                    </m:r>
                                  </m:e>
                                  <m:sup>
                                    <m:r>
                                      <a:rPr lang="en-GB" sz="2000" b="0" i="1" smtClean="0">
                                        <a:effectLst/>
                                        <a:latin typeface="Cambria Math" panose="02040503050406030204" pitchFamily="18" charset="0"/>
                                      </a:rPr>
                                      <m:t>2</m:t>
                                    </m:r>
                                  </m:sup>
                                </m:sSup>
                                <m:r>
                                  <a:rPr lang="en-GB" sz="2000" b="0" i="1" smtClean="0">
                                    <a:effectLst/>
                                    <a:latin typeface="Cambria Math" panose="02040503050406030204" pitchFamily="18" charset="0"/>
                                  </a:rPr>
                                  <m:t>+12</m:t>
                                </m:r>
                                <m:r>
                                  <a:rPr lang="en-GB" sz="2000" b="0" i="1" smtClean="0">
                                    <a:effectLst/>
                                    <a:latin typeface="Cambria Math" panose="02040503050406030204" pitchFamily="18" charset="0"/>
                                  </a:rPr>
                                  <m:t>𝑥</m:t>
                                </m:r>
                                <m:r>
                                  <a:rPr lang="en-GB" sz="2000" b="0" i="1" smtClean="0">
                                    <a:effectLst/>
                                    <a:latin typeface="Cambria Math" panose="02040503050406030204" pitchFamily="18" charset="0"/>
                                  </a:rPr>
                                  <m:t>+36</m:t>
                                </m:r>
                              </m:oMath>
                            </m:oMathPara>
                          </a14:m>
                          <a:endParaRPr lang="en-GB" sz="2000" dirty="0">
                            <a:effectLst/>
                            <a:latin typeface="Arial" panose="020B0604020202020204" pitchFamily="34" charset="0"/>
                            <a:cs typeface="Arial" panose="020B0604020202020204" pitchFamily="34" charset="0"/>
                          </a:endParaRP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4005064242"/>
                      </a:ext>
                    </a:extLst>
                  </a:tr>
                  <a:tr h="334718">
                    <a:tc>
                      <a:txBody>
                        <a:bodyPr/>
                        <a:lstStyle/>
                        <a:p>
                          <a:pPr algn="ctr" fontAlgn="ctr"/>
                          <a:r>
                            <a:rPr lang="en-GB" sz="2000" b="1" dirty="0">
                              <a:solidFill>
                                <a:srgbClr val="FF7F2B"/>
                              </a:solidFill>
                              <a:effectLst/>
                              <a:latin typeface="Arial" panose="020B0604020202020204" pitchFamily="34" charset="0"/>
                              <a:cs typeface="Arial" panose="020B0604020202020204" pitchFamily="34" charset="0"/>
                            </a:rPr>
                            <a:t>B</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r>
                                  <a:rPr lang="en-GB" sz="2000" b="0" i="1" smtClean="0">
                                    <a:effectLst/>
                                    <a:latin typeface="Cambria Math" panose="02040503050406030204" pitchFamily="18" charset="0"/>
                                    <a:cs typeface="Arial" panose="020B0604020202020204" pitchFamily="34" charset="0"/>
                                  </a:rPr>
                                  <m:t>𝑦</m:t>
                                </m:r>
                                <m:r>
                                  <a:rPr lang="en-GB" sz="2000" b="0" i="1" smtClean="0">
                                    <a:effectLst/>
                                    <a:latin typeface="Cambria Math" panose="02040503050406030204" pitchFamily="18" charset="0"/>
                                    <a:cs typeface="Arial" panose="020B0604020202020204" pitchFamily="34" charset="0"/>
                                  </a:rPr>
                                  <m:t>=−</m:t>
                                </m:r>
                                <m:sSup>
                                  <m:sSupPr>
                                    <m:ctrlPr>
                                      <a:rPr lang="en-GB" sz="2000" b="0" i="1" smtClean="0">
                                        <a:effectLst/>
                                        <a:latin typeface="Cambria Math" panose="02040503050406030204" pitchFamily="18" charset="0"/>
                                        <a:cs typeface="Arial" panose="020B0604020202020204" pitchFamily="34" charset="0"/>
                                      </a:rPr>
                                    </m:ctrlPr>
                                  </m:sSupPr>
                                  <m:e>
                                    <m:r>
                                      <a:rPr lang="en-GB" sz="2000" b="0" i="1" smtClean="0">
                                        <a:effectLst/>
                                        <a:latin typeface="Cambria Math" panose="02040503050406030204" pitchFamily="18" charset="0"/>
                                        <a:cs typeface="Arial" panose="020B0604020202020204" pitchFamily="34" charset="0"/>
                                      </a:rPr>
                                      <m:t>𝑥</m:t>
                                    </m:r>
                                  </m:e>
                                  <m:sup>
                                    <m:r>
                                      <a:rPr lang="en-GB" sz="2000" b="0" i="1" smtClean="0">
                                        <a:effectLst/>
                                        <a:latin typeface="Cambria Math" panose="02040503050406030204" pitchFamily="18" charset="0"/>
                                        <a:cs typeface="Arial" panose="020B0604020202020204" pitchFamily="34" charset="0"/>
                                      </a:rPr>
                                      <m:t>2</m:t>
                                    </m:r>
                                  </m:sup>
                                </m:sSup>
                                <m:r>
                                  <a:rPr lang="en-GB" sz="2000" b="0" i="1" smtClean="0">
                                    <a:effectLst/>
                                    <a:latin typeface="Cambria Math" panose="02040503050406030204" pitchFamily="18" charset="0"/>
                                    <a:cs typeface="Arial" panose="020B0604020202020204" pitchFamily="34" charset="0"/>
                                  </a:rPr>
                                  <m:t>−12</m:t>
                                </m:r>
                                <m:r>
                                  <a:rPr lang="en-GB" sz="2000" b="0" i="1" smtClean="0">
                                    <a:effectLst/>
                                    <a:latin typeface="Cambria Math" panose="02040503050406030204" pitchFamily="18" charset="0"/>
                                    <a:cs typeface="Arial" panose="020B0604020202020204" pitchFamily="34" charset="0"/>
                                  </a:rPr>
                                  <m:t>𝑥</m:t>
                                </m:r>
                                <m:r>
                                  <a:rPr lang="en-GB" sz="2000" b="0" i="1" smtClean="0">
                                    <a:effectLst/>
                                    <a:latin typeface="Cambria Math" panose="02040503050406030204" pitchFamily="18" charset="0"/>
                                    <a:cs typeface="Arial" panose="020B0604020202020204" pitchFamily="34" charset="0"/>
                                  </a:rPr>
                                  <m:t>−27</m:t>
                                </m:r>
                              </m:oMath>
                            </m:oMathPara>
                          </a14:m>
                          <a:endParaRPr lang="en-GB" sz="2000" b="0" dirty="0" smtClean="0">
                            <a:effectLst/>
                            <a:latin typeface="Arial" panose="020B0604020202020204" pitchFamily="34" charset="0"/>
                            <a:cs typeface="Arial" panose="020B0604020202020204" pitchFamily="34" charset="0"/>
                          </a:endParaRP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257938125"/>
                      </a:ext>
                    </a:extLst>
                  </a:tr>
                  <a:tr h="334718">
                    <a:tc>
                      <a:txBody>
                        <a:bodyPr/>
                        <a:lstStyle/>
                        <a:p>
                          <a:pPr algn="ctr" fontAlgn="ctr"/>
                          <a:r>
                            <a:rPr lang="en-GB" sz="2000" b="1" dirty="0">
                              <a:solidFill>
                                <a:srgbClr val="0000FF"/>
                              </a:solidFill>
                              <a:effectLst/>
                              <a:latin typeface="Arial" panose="020B0604020202020204" pitchFamily="34" charset="0"/>
                              <a:cs typeface="Arial" panose="020B0604020202020204" pitchFamily="34" charset="0"/>
                            </a:rPr>
                            <a:t>C</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r>
                                  <a:rPr lang="en-GB" sz="2000" b="0" i="1" smtClean="0">
                                    <a:effectLst/>
                                    <a:latin typeface="Cambria Math" panose="02040503050406030204" pitchFamily="18" charset="0"/>
                                    <a:cs typeface="Arial" panose="020B0604020202020204" pitchFamily="34" charset="0"/>
                                  </a:rPr>
                                  <m:t>𝑦</m:t>
                                </m:r>
                                <m:r>
                                  <a:rPr lang="en-GB" sz="2000" b="0" i="1" smtClean="0">
                                    <a:effectLst/>
                                    <a:latin typeface="Cambria Math" panose="02040503050406030204" pitchFamily="18" charset="0"/>
                                    <a:cs typeface="Arial" panose="020B0604020202020204" pitchFamily="34" charset="0"/>
                                  </a:rPr>
                                  <m:t>=−</m:t>
                                </m:r>
                                <m:sSup>
                                  <m:sSupPr>
                                    <m:ctrlPr>
                                      <a:rPr lang="en-GB" sz="2000" b="0" i="1" smtClean="0">
                                        <a:effectLst/>
                                        <a:latin typeface="Cambria Math" panose="02040503050406030204" pitchFamily="18" charset="0"/>
                                        <a:cs typeface="Arial" panose="020B0604020202020204" pitchFamily="34" charset="0"/>
                                      </a:rPr>
                                    </m:ctrlPr>
                                  </m:sSupPr>
                                  <m:e>
                                    <m:r>
                                      <a:rPr lang="en-GB" sz="2000" b="0" i="1" smtClean="0">
                                        <a:effectLst/>
                                        <a:latin typeface="Cambria Math" panose="02040503050406030204" pitchFamily="18" charset="0"/>
                                        <a:cs typeface="Arial" panose="020B0604020202020204" pitchFamily="34" charset="0"/>
                                      </a:rPr>
                                      <m:t>𝑥</m:t>
                                    </m:r>
                                  </m:e>
                                  <m:sup>
                                    <m:r>
                                      <a:rPr lang="en-GB" sz="2000" b="0" i="1" smtClean="0">
                                        <a:effectLst/>
                                        <a:latin typeface="Cambria Math" panose="02040503050406030204" pitchFamily="18" charset="0"/>
                                        <a:cs typeface="Arial" panose="020B0604020202020204" pitchFamily="34" charset="0"/>
                                      </a:rPr>
                                      <m:t>2</m:t>
                                    </m:r>
                                  </m:sup>
                                </m:sSup>
                                <m:r>
                                  <a:rPr lang="en-GB" sz="2000" b="0" i="1" smtClean="0">
                                    <a:effectLst/>
                                    <a:latin typeface="Cambria Math" panose="02040503050406030204" pitchFamily="18" charset="0"/>
                                    <a:cs typeface="Arial" panose="020B0604020202020204" pitchFamily="34" charset="0"/>
                                  </a:rPr>
                                  <m:t>−12</m:t>
                                </m:r>
                                <m:r>
                                  <a:rPr lang="en-GB" sz="2000" b="0" i="1" smtClean="0">
                                    <a:effectLst/>
                                    <a:latin typeface="Cambria Math" panose="02040503050406030204" pitchFamily="18" charset="0"/>
                                    <a:cs typeface="Arial" panose="020B0604020202020204" pitchFamily="34" charset="0"/>
                                  </a:rPr>
                                  <m:t>𝑥</m:t>
                                </m:r>
                                <m:r>
                                  <a:rPr lang="en-GB" sz="2000" b="0" i="1" smtClean="0">
                                    <a:effectLst/>
                                    <a:latin typeface="Cambria Math" panose="02040503050406030204" pitchFamily="18" charset="0"/>
                                    <a:cs typeface="Arial" panose="020B0604020202020204" pitchFamily="34" charset="0"/>
                                  </a:rPr>
                                  <m:t>−36</m:t>
                                </m:r>
                              </m:oMath>
                            </m:oMathPara>
                          </a14:m>
                          <a:endParaRPr lang="es-ES" sz="2000" dirty="0">
                            <a:effectLst/>
                            <a:latin typeface="Arial" panose="020B0604020202020204" pitchFamily="34" charset="0"/>
                            <a:cs typeface="Arial" panose="020B0604020202020204" pitchFamily="34" charset="0"/>
                          </a:endParaRP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2575198826"/>
                      </a:ext>
                    </a:extLst>
                  </a:tr>
                  <a:tr h="334718">
                    <a:tc>
                      <a:txBody>
                        <a:bodyPr/>
                        <a:lstStyle/>
                        <a:p>
                          <a:pPr algn="ctr" fontAlgn="ctr"/>
                          <a:r>
                            <a:rPr lang="en-GB" sz="2000" b="1" dirty="0">
                              <a:solidFill>
                                <a:srgbClr val="99DA6E"/>
                              </a:solidFill>
                              <a:effectLst/>
                              <a:latin typeface="Arial" panose="020B0604020202020204" pitchFamily="34" charset="0"/>
                              <a:cs typeface="Arial" panose="020B0604020202020204" pitchFamily="34" charset="0"/>
                            </a:rPr>
                            <a:t>D</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r>
                                  <a:rPr lang="en-GB" sz="2000" b="0" i="1" smtClean="0">
                                    <a:effectLst/>
                                    <a:latin typeface="Cambria Math" panose="02040503050406030204" pitchFamily="18" charset="0"/>
                                    <a:cs typeface="Arial" panose="020B0604020202020204" pitchFamily="34" charset="0"/>
                                  </a:rPr>
                                  <m:t>𝑦</m:t>
                                </m:r>
                                <m:r>
                                  <a:rPr lang="en-GB" sz="2000" b="0" i="1" smtClean="0">
                                    <a:effectLst/>
                                    <a:latin typeface="Cambria Math" panose="02040503050406030204" pitchFamily="18" charset="0"/>
                                    <a:cs typeface="Arial" panose="020B0604020202020204" pitchFamily="34" charset="0"/>
                                  </a:rPr>
                                  <m:t>=</m:t>
                                </m:r>
                                <m:sSup>
                                  <m:sSupPr>
                                    <m:ctrlPr>
                                      <a:rPr lang="en-GB" sz="2000" b="0" i="1" smtClean="0">
                                        <a:effectLst/>
                                        <a:latin typeface="Cambria Math" panose="02040503050406030204" pitchFamily="18" charset="0"/>
                                        <a:cs typeface="Arial" panose="020B0604020202020204" pitchFamily="34" charset="0"/>
                                      </a:rPr>
                                    </m:ctrlPr>
                                  </m:sSupPr>
                                  <m:e>
                                    <m:r>
                                      <a:rPr lang="en-GB" sz="2000" b="0" i="1" smtClean="0">
                                        <a:effectLst/>
                                        <a:latin typeface="Cambria Math" panose="02040503050406030204" pitchFamily="18" charset="0"/>
                                        <a:cs typeface="Arial" panose="020B0604020202020204" pitchFamily="34" charset="0"/>
                                      </a:rPr>
                                      <m:t>𝑥</m:t>
                                    </m:r>
                                  </m:e>
                                  <m:sup>
                                    <m:r>
                                      <a:rPr lang="en-GB" sz="2000" b="0" i="1" smtClean="0">
                                        <a:effectLst/>
                                        <a:latin typeface="Cambria Math" panose="02040503050406030204" pitchFamily="18" charset="0"/>
                                        <a:cs typeface="Arial" panose="020B0604020202020204" pitchFamily="34" charset="0"/>
                                      </a:rPr>
                                      <m:t>2</m:t>
                                    </m:r>
                                  </m:sup>
                                </m:sSup>
                                <m:r>
                                  <a:rPr lang="en-GB" sz="2000" b="0" i="1" smtClean="0">
                                    <a:effectLst/>
                                    <a:latin typeface="Cambria Math" panose="02040503050406030204" pitchFamily="18" charset="0"/>
                                    <a:cs typeface="Arial" panose="020B0604020202020204" pitchFamily="34" charset="0"/>
                                  </a:rPr>
                                  <m:t>+12</m:t>
                                </m:r>
                                <m:r>
                                  <a:rPr lang="en-GB" sz="2000" b="0" i="1" smtClean="0">
                                    <a:effectLst/>
                                    <a:latin typeface="Cambria Math" panose="02040503050406030204" pitchFamily="18" charset="0"/>
                                    <a:cs typeface="Arial" panose="020B0604020202020204" pitchFamily="34" charset="0"/>
                                  </a:rPr>
                                  <m:t>𝑥</m:t>
                                </m:r>
                                <m:r>
                                  <a:rPr lang="en-GB" sz="2000" b="0" i="1" smtClean="0">
                                    <a:effectLst/>
                                    <a:latin typeface="Cambria Math" panose="02040503050406030204" pitchFamily="18" charset="0"/>
                                    <a:cs typeface="Arial" panose="020B0604020202020204" pitchFamily="34" charset="0"/>
                                  </a:rPr>
                                  <m:t>+27</m:t>
                                </m:r>
                              </m:oMath>
                            </m:oMathPara>
                          </a14:m>
                          <a:endParaRPr lang="en-GB" sz="2000" dirty="0">
                            <a:effectLst/>
                            <a:latin typeface="Arial" panose="020B0604020202020204" pitchFamily="34" charset="0"/>
                            <a:cs typeface="Arial" panose="020B0604020202020204" pitchFamily="34" charset="0"/>
                          </a:endParaRP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2053987587"/>
                      </a:ext>
                    </a:extLst>
                  </a:tr>
                  <a:tr h="334718">
                    <a:tc>
                      <a:txBody>
                        <a:bodyPr/>
                        <a:lstStyle/>
                        <a:p>
                          <a:pPr algn="ctr" fontAlgn="ctr"/>
                          <a:r>
                            <a:rPr lang="en-GB" sz="2000" b="1" dirty="0">
                              <a:solidFill>
                                <a:srgbClr val="000000"/>
                              </a:solidFill>
                              <a:effectLst/>
                              <a:latin typeface="Arial" panose="020B0604020202020204" pitchFamily="34" charset="0"/>
                              <a:cs typeface="Arial" panose="020B0604020202020204" pitchFamily="34" charset="0"/>
                            </a:rPr>
                            <a:t>E</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r>
                                  <a:rPr lang="en-GB" sz="2000" b="0" i="1" smtClean="0">
                                    <a:effectLst/>
                                    <a:latin typeface="Cambria Math" panose="02040503050406030204" pitchFamily="18" charset="0"/>
                                    <a:cs typeface="Arial" panose="020B0604020202020204" pitchFamily="34" charset="0"/>
                                  </a:rPr>
                                  <m:t>𝑦</m:t>
                                </m:r>
                                <m:r>
                                  <a:rPr lang="en-GB" sz="2000" b="0" i="1" smtClean="0">
                                    <a:effectLst/>
                                    <a:latin typeface="Cambria Math" panose="02040503050406030204" pitchFamily="18" charset="0"/>
                                    <a:cs typeface="Arial" panose="020B0604020202020204" pitchFamily="34" charset="0"/>
                                  </a:rPr>
                                  <m:t>=−</m:t>
                                </m:r>
                                <m:sSup>
                                  <m:sSupPr>
                                    <m:ctrlPr>
                                      <a:rPr lang="en-GB" sz="2000" b="0" i="1" smtClean="0">
                                        <a:effectLst/>
                                        <a:latin typeface="Cambria Math" panose="02040503050406030204" pitchFamily="18" charset="0"/>
                                        <a:cs typeface="Arial" panose="020B0604020202020204" pitchFamily="34" charset="0"/>
                                      </a:rPr>
                                    </m:ctrlPr>
                                  </m:sSupPr>
                                  <m:e>
                                    <m:r>
                                      <a:rPr lang="en-GB" sz="2000" b="0" i="1" smtClean="0">
                                        <a:effectLst/>
                                        <a:latin typeface="Cambria Math" panose="02040503050406030204" pitchFamily="18" charset="0"/>
                                        <a:cs typeface="Arial" panose="020B0604020202020204" pitchFamily="34" charset="0"/>
                                      </a:rPr>
                                      <m:t>𝑥</m:t>
                                    </m:r>
                                  </m:e>
                                  <m:sup>
                                    <m:r>
                                      <a:rPr lang="en-GB" sz="2000" b="0" i="1" smtClean="0">
                                        <a:effectLst/>
                                        <a:latin typeface="Cambria Math" panose="02040503050406030204" pitchFamily="18" charset="0"/>
                                        <a:cs typeface="Arial" panose="020B0604020202020204" pitchFamily="34" charset="0"/>
                                      </a:rPr>
                                      <m:t>2</m:t>
                                    </m:r>
                                  </m:sup>
                                </m:sSup>
                                <m:r>
                                  <a:rPr lang="en-GB" sz="2000" b="0" i="1" smtClean="0">
                                    <a:effectLst/>
                                    <a:latin typeface="Cambria Math" panose="02040503050406030204" pitchFamily="18" charset="0"/>
                                    <a:cs typeface="Arial" panose="020B0604020202020204" pitchFamily="34" charset="0"/>
                                  </a:rPr>
                                  <m:t>+9</m:t>
                                </m:r>
                              </m:oMath>
                            </m:oMathPara>
                          </a14:m>
                          <a:endParaRPr lang="en-GB" sz="2000" dirty="0">
                            <a:effectLst/>
                            <a:latin typeface="Arial" panose="020B0604020202020204" pitchFamily="34" charset="0"/>
                            <a:cs typeface="Arial" panose="020B0604020202020204" pitchFamily="34" charset="0"/>
                          </a:endParaRP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837302012"/>
                      </a:ext>
                    </a:extLst>
                  </a:tr>
                  <a:tr h="334718">
                    <a:tc>
                      <a:txBody>
                        <a:bodyPr/>
                        <a:lstStyle/>
                        <a:p>
                          <a:pPr algn="ctr" fontAlgn="ctr"/>
                          <a:r>
                            <a:rPr lang="en-GB" sz="2000" b="1" dirty="0">
                              <a:solidFill>
                                <a:srgbClr val="800180"/>
                              </a:solidFill>
                              <a:effectLst/>
                              <a:latin typeface="Arial" panose="020B0604020202020204" pitchFamily="34" charset="0"/>
                              <a:cs typeface="Arial" panose="020B0604020202020204" pitchFamily="34" charset="0"/>
                            </a:rPr>
                            <a:t>F</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r>
                                  <a:rPr lang="en-GB" sz="2000" b="0" i="1" smtClean="0">
                                    <a:effectLst/>
                                    <a:latin typeface="Cambria Math" panose="02040503050406030204" pitchFamily="18" charset="0"/>
                                    <a:cs typeface="Arial" panose="020B0604020202020204" pitchFamily="34" charset="0"/>
                                  </a:rPr>
                                  <m:t>𝑦</m:t>
                                </m:r>
                                <m:r>
                                  <a:rPr lang="en-GB" sz="2000" b="0" i="1" smtClean="0">
                                    <a:effectLst/>
                                    <a:latin typeface="Cambria Math" panose="02040503050406030204" pitchFamily="18" charset="0"/>
                                    <a:cs typeface="Arial" panose="020B0604020202020204" pitchFamily="34" charset="0"/>
                                  </a:rPr>
                                  <m:t>=</m:t>
                                </m:r>
                                <m:sSup>
                                  <m:sSupPr>
                                    <m:ctrlPr>
                                      <a:rPr lang="en-GB" sz="2000" b="0" i="1" smtClean="0">
                                        <a:effectLst/>
                                        <a:latin typeface="Cambria Math" panose="02040503050406030204" pitchFamily="18" charset="0"/>
                                        <a:cs typeface="Arial" panose="020B0604020202020204" pitchFamily="34" charset="0"/>
                                      </a:rPr>
                                    </m:ctrlPr>
                                  </m:sSupPr>
                                  <m:e>
                                    <m:r>
                                      <a:rPr lang="en-GB" sz="2000" b="0" i="1" smtClean="0">
                                        <a:effectLst/>
                                        <a:latin typeface="Cambria Math" panose="02040503050406030204" pitchFamily="18" charset="0"/>
                                        <a:cs typeface="Arial" panose="020B0604020202020204" pitchFamily="34" charset="0"/>
                                      </a:rPr>
                                      <m:t>𝑥</m:t>
                                    </m:r>
                                  </m:e>
                                  <m:sup>
                                    <m:r>
                                      <a:rPr lang="en-GB" sz="2000" b="0" i="1" smtClean="0">
                                        <a:effectLst/>
                                        <a:latin typeface="Cambria Math" panose="02040503050406030204" pitchFamily="18" charset="0"/>
                                        <a:cs typeface="Arial" panose="020B0604020202020204" pitchFamily="34" charset="0"/>
                                      </a:rPr>
                                      <m:t>2</m:t>
                                    </m:r>
                                  </m:sup>
                                </m:sSup>
                              </m:oMath>
                            </m:oMathPara>
                          </a14:m>
                          <a:endParaRPr lang="en-GB" sz="2000" dirty="0">
                            <a:effectLst/>
                            <a:latin typeface="Arial" panose="020B0604020202020204" pitchFamily="34" charset="0"/>
                            <a:cs typeface="Arial" panose="020B0604020202020204" pitchFamily="34" charset="0"/>
                          </a:endParaRP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4014616216"/>
                      </a:ext>
                    </a:extLst>
                  </a:tr>
                  <a:tr h="334718">
                    <a:tc>
                      <a:txBody>
                        <a:bodyPr/>
                        <a:lstStyle/>
                        <a:p>
                          <a:pPr algn="ctr" fontAlgn="ctr"/>
                          <a:r>
                            <a:rPr lang="en-GB" sz="2000" b="1" dirty="0">
                              <a:solidFill>
                                <a:srgbClr val="010101"/>
                              </a:solidFill>
                              <a:effectLst/>
                              <a:latin typeface="Arial" panose="020B0604020202020204" pitchFamily="34" charset="0"/>
                              <a:cs typeface="Arial" panose="020B0604020202020204" pitchFamily="34" charset="0"/>
                            </a:rPr>
                            <a:t>G</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r>
                                  <a:rPr lang="en-GB" sz="2000" b="0" i="1" smtClean="0">
                                    <a:effectLst/>
                                    <a:latin typeface="Cambria Math" panose="02040503050406030204" pitchFamily="18" charset="0"/>
                                    <a:cs typeface="Arial" panose="020B0604020202020204" pitchFamily="34" charset="0"/>
                                  </a:rPr>
                                  <m:t>𝑦</m:t>
                                </m:r>
                                <m:r>
                                  <a:rPr lang="en-GB" sz="2000" b="0" i="1" smtClean="0">
                                    <a:effectLst/>
                                    <a:latin typeface="Cambria Math" panose="02040503050406030204" pitchFamily="18" charset="0"/>
                                    <a:cs typeface="Arial" panose="020B0604020202020204" pitchFamily="34" charset="0"/>
                                  </a:rPr>
                                  <m:t>=−</m:t>
                                </m:r>
                                <m:sSup>
                                  <m:sSupPr>
                                    <m:ctrlPr>
                                      <a:rPr lang="en-GB" sz="2000" b="0" i="1" smtClean="0">
                                        <a:effectLst/>
                                        <a:latin typeface="Cambria Math" panose="02040503050406030204" pitchFamily="18" charset="0"/>
                                        <a:cs typeface="Arial" panose="020B0604020202020204" pitchFamily="34" charset="0"/>
                                      </a:rPr>
                                    </m:ctrlPr>
                                  </m:sSupPr>
                                  <m:e>
                                    <m:r>
                                      <a:rPr lang="en-GB" sz="2000" b="0" i="1" smtClean="0">
                                        <a:effectLst/>
                                        <a:latin typeface="Cambria Math" panose="02040503050406030204" pitchFamily="18" charset="0"/>
                                        <a:cs typeface="Arial" panose="020B0604020202020204" pitchFamily="34" charset="0"/>
                                      </a:rPr>
                                      <m:t>𝑥</m:t>
                                    </m:r>
                                  </m:e>
                                  <m:sup>
                                    <m:r>
                                      <a:rPr lang="en-GB" sz="2000" b="0" i="1" smtClean="0">
                                        <a:effectLst/>
                                        <a:latin typeface="Cambria Math" panose="02040503050406030204" pitchFamily="18" charset="0"/>
                                        <a:cs typeface="Arial" panose="020B0604020202020204" pitchFamily="34" charset="0"/>
                                      </a:rPr>
                                      <m:t>2</m:t>
                                    </m:r>
                                  </m:sup>
                                </m:sSup>
                              </m:oMath>
                            </m:oMathPara>
                          </a14:m>
                          <a:endParaRPr lang="en-GB" sz="2000" dirty="0">
                            <a:effectLst/>
                            <a:latin typeface="Arial" panose="020B0604020202020204" pitchFamily="34" charset="0"/>
                            <a:cs typeface="Arial" panose="020B0604020202020204" pitchFamily="34" charset="0"/>
                          </a:endParaRP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4097941590"/>
                      </a:ext>
                    </a:extLst>
                  </a:tr>
                  <a:tr h="334718">
                    <a:tc>
                      <a:txBody>
                        <a:bodyPr/>
                        <a:lstStyle/>
                        <a:p>
                          <a:pPr algn="ctr" fontAlgn="ctr"/>
                          <a:r>
                            <a:rPr lang="en-GB" sz="2000" b="1" dirty="0">
                              <a:solidFill>
                                <a:srgbClr val="800180"/>
                              </a:solidFill>
                              <a:effectLst/>
                              <a:latin typeface="Arial" panose="020B0604020202020204" pitchFamily="34" charset="0"/>
                              <a:cs typeface="Arial" panose="020B0604020202020204" pitchFamily="34" charset="0"/>
                            </a:rPr>
                            <a:t>H</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r>
                                  <a:rPr lang="en-GB" sz="2000" b="0" i="1" smtClean="0">
                                    <a:effectLst/>
                                    <a:latin typeface="Cambria Math" panose="02040503050406030204" pitchFamily="18" charset="0"/>
                                    <a:cs typeface="Arial" panose="020B0604020202020204" pitchFamily="34" charset="0"/>
                                  </a:rPr>
                                  <m:t>𝑦</m:t>
                                </m:r>
                                <m:r>
                                  <a:rPr lang="en-GB" sz="2000" b="0" i="1" smtClean="0">
                                    <a:effectLst/>
                                    <a:latin typeface="Cambria Math" panose="02040503050406030204" pitchFamily="18" charset="0"/>
                                    <a:cs typeface="Arial" panose="020B0604020202020204" pitchFamily="34" charset="0"/>
                                  </a:rPr>
                                  <m:t>=</m:t>
                                </m:r>
                                <m:sSup>
                                  <m:sSupPr>
                                    <m:ctrlPr>
                                      <a:rPr lang="en-GB" sz="2000" b="0" i="1" smtClean="0">
                                        <a:effectLst/>
                                        <a:latin typeface="Cambria Math" panose="02040503050406030204" pitchFamily="18" charset="0"/>
                                        <a:cs typeface="Arial" panose="020B0604020202020204" pitchFamily="34" charset="0"/>
                                      </a:rPr>
                                    </m:ctrlPr>
                                  </m:sSupPr>
                                  <m:e>
                                    <m:r>
                                      <a:rPr lang="en-GB" sz="2000" b="0" i="1" smtClean="0">
                                        <a:effectLst/>
                                        <a:latin typeface="Cambria Math" panose="02040503050406030204" pitchFamily="18" charset="0"/>
                                        <a:cs typeface="Arial" panose="020B0604020202020204" pitchFamily="34" charset="0"/>
                                      </a:rPr>
                                      <m:t>𝑥</m:t>
                                    </m:r>
                                  </m:e>
                                  <m:sup>
                                    <m:r>
                                      <a:rPr lang="en-GB" sz="2000" b="0" i="1" smtClean="0">
                                        <a:effectLst/>
                                        <a:latin typeface="Cambria Math" panose="02040503050406030204" pitchFamily="18" charset="0"/>
                                        <a:cs typeface="Arial" panose="020B0604020202020204" pitchFamily="34" charset="0"/>
                                      </a:rPr>
                                      <m:t>2</m:t>
                                    </m:r>
                                  </m:sup>
                                </m:sSup>
                                <m:r>
                                  <a:rPr lang="en-GB" sz="2000" b="0" i="1" smtClean="0">
                                    <a:effectLst/>
                                    <a:latin typeface="Cambria Math" panose="02040503050406030204" pitchFamily="18" charset="0"/>
                                    <a:cs typeface="Arial" panose="020B0604020202020204" pitchFamily="34" charset="0"/>
                                  </a:rPr>
                                  <m:t>−9</m:t>
                                </m:r>
                              </m:oMath>
                            </m:oMathPara>
                          </a14:m>
                          <a:endParaRPr lang="en-GB" sz="2000" b="0" dirty="0" smtClean="0">
                            <a:effectLst/>
                            <a:latin typeface="Arial" panose="020B0604020202020204" pitchFamily="34" charset="0"/>
                            <a:cs typeface="Arial" panose="020B0604020202020204" pitchFamily="34" charset="0"/>
                          </a:endParaRP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2759212682"/>
                      </a:ext>
                    </a:extLst>
                  </a:tr>
                  <a:tr h="334718">
                    <a:tc>
                      <a:txBody>
                        <a:bodyPr/>
                        <a:lstStyle/>
                        <a:p>
                          <a:pPr algn="ctr" fontAlgn="ctr"/>
                          <a:r>
                            <a:rPr lang="en-GB" sz="2000" b="1" dirty="0">
                              <a:solidFill>
                                <a:srgbClr val="9ED976"/>
                              </a:solidFill>
                              <a:effectLst/>
                              <a:latin typeface="Arial" panose="020B0604020202020204" pitchFamily="34" charset="0"/>
                              <a:cs typeface="Arial" panose="020B0604020202020204" pitchFamily="34" charset="0"/>
                            </a:rPr>
                            <a:t>I</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r>
                                  <a:rPr lang="en-GB" sz="2000" b="0" i="1" smtClean="0">
                                    <a:effectLst/>
                                    <a:latin typeface="Cambria Math" panose="02040503050406030204" pitchFamily="18" charset="0"/>
                                    <a:cs typeface="Arial" panose="020B0604020202020204" pitchFamily="34" charset="0"/>
                                  </a:rPr>
                                  <m:t>𝑦</m:t>
                                </m:r>
                                <m:r>
                                  <a:rPr lang="en-GB" sz="2000" b="0" i="1" smtClean="0">
                                    <a:effectLst/>
                                    <a:latin typeface="Cambria Math" panose="02040503050406030204" pitchFamily="18" charset="0"/>
                                    <a:cs typeface="Arial" panose="020B0604020202020204" pitchFamily="34" charset="0"/>
                                  </a:rPr>
                                  <m:t>=−</m:t>
                                </m:r>
                                <m:sSup>
                                  <m:sSupPr>
                                    <m:ctrlPr>
                                      <a:rPr lang="en-GB" sz="2000" b="0" i="1" smtClean="0">
                                        <a:effectLst/>
                                        <a:latin typeface="Cambria Math" panose="02040503050406030204" pitchFamily="18" charset="0"/>
                                        <a:cs typeface="Arial" panose="020B0604020202020204" pitchFamily="34" charset="0"/>
                                      </a:rPr>
                                    </m:ctrlPr>
                                  </m:sSupPr>
                                  <m:e>
                                    <m:r>
                                      <a:rPr lang="en-GB" sz="2000" b="0" i="1" smtClean="0">
                                        <a:effectLst/>
                                        <a:latin typeface="Cambria Math" panose="02040503050406030204" pitchFamily="18" charset="0"/>
                                        <a:cs typeface="Arial" panose="020B0604020202020204" pitchFamily="34" charset="0"/>
                                      </a:rPr>
                                      <m:t>𝑥</m:t>
                                    </m:r>
                                  </m:e>
                                  <m:sup>
                                    <m:r>
                                      <a:rPr lang="en-GB" sz="2000" b="0" i="1" smtClean="0">
                                        <a:effectLst/>
                                        <a:latin typeface="Cambria Math" panose="02040503050406030204" pitchFamily="18" charset="0"/>
                                        <a:cs typeface="Arial" panose="020B0604020202020204" pitchFamily="34" charset="0"/>
                                      </a:rPr>
                                      <m:t>2</m:t>
                                    </m:r>
                                  </m:sup>
                                </m:sSup>
                                <m:r>
                                  <a:rPr lang="en-GB" sz="2000" b="0" i="1" smtClean="0">
                                    <a:effectLst/>
                                    <a:latin typeface="Cambria Math" panose="02040503050406030204" pitchFamily="18" charset="0"/>
                                    <a:cs typeface="Arial" panose="020B0604020202020204" pitchFamily="34" charset="0"/>
                                  </a:rPr>
                                  <m:t>+12</m:t>
                                </m:r>
                                <m:r>
                                  <a:rPr lang="en-GB" sz="2000" b="0" i="1" smtClean="0">
                                    <a:effectLst/>
                                    <a:latin typeface="Cambria Math" panose="02040503050406030204" pitchFamily="18" charset="0"/>
                                    <a:cs typeface="Arial" panose="020B0604020202020204" pitchFamily="34" charset="0"/>
                                  </a:rPr>
                                  <m:t>𝑥</m:t>
                                </m:r>
                                <m:r>
                                  <a:rPr lang="en-GB" sz="2000" b="0" i="1" smtClean="0">
                                    <a:effectLst/>
                                    <a:latin typeface="Cambria Math" panose="02040503050406030204" pitchFamily="18" charset="0"/>
                                    <a:cs typeface="Arial" panose="020B0604020202020204" pitchFamily="34" charset="0"/>
                                  </a:rPr>
                                  <m:t>−27</m:t>
                                </m:r>
                              </m:oMath>
                            </m:oMathPara>
                          </a14:m>
                          <a:endParaRPr lang="es-ES" sz="2000" dirty="0">
                            <a:effectLst/>
                            <a:latin typeface="Arial" panose="020B0604020202020204" pitchFamily="34" charset="0"/>
                            <a:cs typeface="Arial" panose="020B0604020202020204" pitchFamily="34" charset="0"/>
                          </a:endParaRP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4142624813"/>
                      </a:ext>
                    </a:extLst>
                  </a:tr>
                  <a:tr h="334718">
                    <a:tc>
                      <a:txBody>
                        <a:bodyPr/>
                        <a:lstStyle/>
                        <a:p>
                          <a:pPr algn="ctr" fontAlgn="ctr"/>
                          <a:r>
                            <a:rPr lang="en-GB" sz="2000" b="1" dirty="0">
                              <a:solidFill>
                                <a:srgbClr val="0000FF"/>
                              </a:solidFill>
                              <a:effectLst/>
                              <a:latin typeface="Arial" panose="020B0604020202020204" pitchFamily="34" charset="0"/>
                              <a:cs typeface="Arial" panose="020B0604020202020204" pitchFamily="34" charset="0"/>
                            </a:rPr>
                            <a:t>J</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r>
                                  <a:rPr lang="en-GB" sz="2000" b="0" i="1" smtClean="0">
                                    <a:effectLst/>
                                    <a:latin typeface="Cambria Math" panose="02040503050406030204" pitchFamily="18" charset="0"/>
                                    <a:cs typeface="Arial" panose="020B0604020202020204" pitchFamily="34" charset="0"/>
                                  </a:rPr>
                                  <m:t>𝑦</m:t>
                                </m:r>
                                <m:r>
                                  <a:rPr lang="en-GB" sz="2000" b="0" i="1" smtClean="0">
                                    <a:effectLst/>
                                    <a:latin typeface="Cambria Math" panose="02040503050406030204" pitchFamily="18" charset="0"/>
                                    <a:cs typeface="Arial" panose="020B0604020202020204" pitchFamily="34" charset="0"/>
                                  </a:rPr>
                                  <m:t>=</m:t>
                                </m:r>
                                <m:sSup>
                                  <m:sSupPr>
                                    <m:ctrlPr>
                                      <a:rPr lang="en-GB" sz="2000" b="0" i="1" smtClean="0">
                                        <a:effectLst/>
                                        <a:latin typeface="Cambria Math" panose="02040503050406030204" pitchFamily="18" charset="0"/>
                                        <a:cs typeface="Arial" panose="020B0604020202020204" pitchFamily="34" charset="0"/>
                                      </a:rPr>
                                    </m:ctrlPr>
                                  </m:sSupPr>
                                  <m:e>
                                    <m:r>
                                      <a:rPr lang="en-GB" sz="2000" b="0" i="1" smtClean="0">
                                        <a:effectLst/>
                                        <a:latin typeface="Cambria Math" panose="02040503050406030204" pitchFamily="18" charset="0"/>
                                        <a:cs typeface="Arial" panose="020B0604020202020204" pitchFamily="34" charset="0"/>
                                      </a:rPr>
                                      <m:t>𝑥</m:t>
                                    </m:r>
                                  </m:e>
                                  <m:sup>
                                    <m:r>
                                      <a:rPr lang="en-GB" sz="2000" b="0" i="1" smtClean="0">
                                        <a:effectLst/>
                                        <a:latin typeface="Cambria Math" panose="02040503050406030204" pitchFamily="18" charset="0"/>
                                        <a:cs typeface="Arial" panose="020B0604020202020204" pitchFamily="34" charset="0"/>
                                      </a:rPr>
                                      <m:t>2</m:t>
                                    </m:r>
                                  </m:sup>
                                </m:sSup>
                                <m:r>
                                  <a:rPr lang="en-GB" sz="2000" b="0" i="1" smtClean="0">
                                    <a:effectLst/>
                                    <a:latin typeface="Cambria Math" panose="02040503050406030204" pitchFamily="18" charset="0"/>
                                    <a:cs typeface="Arial" panose="020B0604020202020204" pitchFamily="34" charset="0"/>
                                  </a:rPr>
                                  <m:t>−12</m:t>
                                </m:r>
                                <m:r>
                                  <a:rPr lang="en-GB" sz="2000" b="0" i="1" smtClean="0">
                                    <a:effectLst/>
                                    <a:latin typeface="Cambria Math" panose="02040503050406030204" pitchFamily="18" charset="0"/>
                                    <a:cs typeface="Arial" panose="020B0604020202020204" pitchFamily="34" charset="0"/>
                                  </a:rPr>
                                  <m:t>𝑥</m:t>
                                </m:r>
                                <m:r>
                                  <a:rPr lang="en-GB" sz="2000" b="0" i="1" smtClean="0">
                                    <a:effectLst/>
                                    <a:latin typeface="Cambria Math" panose="02040503050406030204" pitchFamily="18" charset="0"/>
                                    <a:cs typeface="Arial" panose="020B0604020202020204" pitchFamily="34" charset="0"/>
                                  </a:rPr>
                                  <m:t>+36</m:t>
                                </m:r>
                              </m:oMath>
                            </m:oMathPara>
                          </a14:m>
                          <a:endParaRPr lang="en-GB" sz="2000" dirty="0">
                            <a:effectLst/>
                            <a:latin typeface="Arial" panose="020B0604020202020204" pitchFamily="34" charset="0"/>
                            <a:cs typeface="Arial" panose="020B0604020202020204" pitchFamily="34" charset="0"/>
                          </a:endParaRP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875382214"/>
                      </a:ext>
                    </a:extLst>
                  </a:tr>
                  <a:tr h="334718">
                    <a:tc>
                      <a:txBody>
                        <a:bodyPr/>
                        <a:lstStyle/>
                        <a:p>
                          <a:pPr algn="ctr" fontAlgn="ctr"/>
                          <a:r>
                            <a:rPr lang="en-GB" sz="2000" b="1" dirty="0">
                              <a:solidFill>
                                <a:srgbClr val="FF0C0C"/>
                              </a:solidFill>
                              <a:effectLst/>
                              <a:latin typeface="Arial" panose="020B0604020202020204" pitchFamily="34" charset="0"/>
                              <a:cs typeface="Arial" panose="020B0604020202020204" pitchFamily="34" charset="0"/>
                            </a:rPr>
                            <a:t>K</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r>
                                  <a:rPr lang="en-GB" sz="2000" b="0" i="1" smtClean="0">
                                    <a:effectLst/>
                                    <a:latin typeface="Cambria Math" panose="02040503050406030204" pitchFamily="18" charset="0"/>
                                    <a:cs typeface="Arial" panose="020B0604020202020204" pitchFamily="34" charset="0"/>
                                  </a:rPr>
                                  <m:t>𝑦</m:t>
                                </m:r>
                                <m:r>
                                  <a:rPr lang="en-GB" sz="2000" b="0" i="1" smtClean="0">
                                    <a:effectLst/>
                                    <a:latin typeface="Cambria Math" panose="02040503050406030204" pitchFamily="18" charset="0"/>
                                    <a:cs typeface="Arial" panose="020B0604020202020204" pitchFamily="34" charset="0"/>
                                  </a:rPr>
                                  <m:t>=−</m:t>
                                </m:r>
                                <m:sSup>
                                  <m:sSupPr>
                                    <m:ctrlPr>
                                      <a:rPr lang="en-GB" sz="2000" b="0" i="1" smtClean="0">
                                        <a:effectLst/>
                                        <a:latin typeface="Cambria Math" panose="02040503050406030204" pitchFamily="18" charset="0"/>
                                        <a:cs typeface="Arial" panose="020B0604020202020204" pitchFamily="34" charset="0"/>
                                      </a:rPr>
                                    </m:ctrlPr>
                                  </m:sSupPr>
                                  <m:e>
                                    <m:r>
                                      <a:rPr lang="en-GB" sz="2000" b="0" i="1" smtClean="0">
                                        <a:effectLst/>
                                        <a:latin typeface="Cambria Math" panose="02040503050406030204" pitchFamily="18" charset="0"/>
                                        <a:cs typeface="Arial" panose="020B0604020202020204" pitchFamily="34" charset="0"/>
                                      </a:rPr>
                                      <m:t>𝑥</m:t>
                                    </m:r>
                                  </m:e>
                                  <m:sup>
                                    <m:r>
                                      <a:rPr lang="en-GB" sz="2000" b="0" i="1" smtClean="0">
                                        <a:effectLst/>
                                        <a:latin typeface="Cambria Math" panose="02040503050406030204" pitchFamily="18" charset="0"/>
                                        <a:cs typeface="Arial" panose="020B0604020202020204" pitchFamily="34" charset="0"/>
                                      </a:rPr>
                                      <m:t>2</m:t>
                                    </m:r>
                                  </m:sup>
                                </m:sSup>
                                <m:r>
                                  <a:rPr lang="en-GB" sz="2000" b="0" i="1" smtClean="0">
                                    <a:effectLst/>
                                    <a:latin typeface="Cambria Math" panose="02040503050406030204" pitchFamily="18" charset="0"/>
                                    <a:cs typeface="Arial" panose="020B0604020202020204" pitchFamily="34" charset="0"/>
                                  </a:rPr>
                                  <m:t>+12</m:t>
                                </m:r>
                                <m:r>
                                  <a:rPr lang="en-GB" sz="2000" b="0" i="1" smtClean="0">
                                    <a:effectLst/>
                                    <a:latin typeface="Cambria Math" panose="02040503050406030204" pitchFamily="18" charset="0"/>
                                    <a:cs typeface="Arial" panose="020B0604020202020204" pitchFamily="34" charset="0"/>
                                  </a:rPr>
                                  <m:t>𝑥</m:t>
                                </m:r>
                                <m:r>
                                  <a:rPr lang="en-GB" sz="2000" b="0" i="1" smtClean="0">
                                    <a:effectLst/>
                                    <a:latin typeface="Cambria Math" panose="02040503050406030204" pitchFamily="18" charset="0"/>
                                    <a:cs typeface="Arial" panose="020B0604020202020204" pitchFamily="34" charset="0"/>
                                  </a:rPr>
                                  <m:t>−36</m:t>
                                </m:r>
                              </m:oMath>
                            </m:oMathPara>
                          </a14:m>
                          <a:endParaRPr lang="es-ES" sz="2000" dirty="0">
                            <a:effectLst/>
                            <a:latin typeface="Arial" panose="020B0604020202020204" pitchFamily="34" charset="0"/>
                            <a:cs typeface="Arial" panose="020B0604020202020204" pitchFamily="34" charset="0"/>
                          </a:endParaRP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241701922"/>
                      </a:ext>
                    </a:extLst>
                  </a:tr>
                  <a:tr h="334718">
                    <a:tc>
                      <a:txBody>
                        <a:bodyPr/>
                        <a:lstStyle/>
                        <a:p>
                          <a:pPr algn="ctr" fontAlgn="ctr"/>
                          <a:r>
                            <a:rPr lang="en-GB" sz="2000" b="1" dirty="0">
                              <a:solidFill>
                                <a:srgbClr val="FF842C"/>
                              </a:solidFill>
                              <a:effectLst/>
                              <a:latin typeface="Arial" panose="020B0604020202020204" pitchFamily="34" charset="0"/>
                              <a:cs typeface="Arial" panose="020B0604020202020204" pitchFamily="34" charset="0"/>
                            </a:rPr>
                            <a:t>L</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r>
                                  <a:rPr lang="en-GB" sz="2000" b="0" i="1" smtClean="0">
                                    <a:effectLst/>
                                    <a:latin typeface="Cambria Math" panose="02040503050406030204" pitchFamily="18" charset="0"/>
                                    <a:cs typeface="Arial" panose="020B0604020202020204" pitchFamily="34" charset="0"/>
                                  </a:rPr>
                                  <m:t>𝑦</m:t>
                                </m:r>
                                <m:r>
                                  <a:rPr lang="en-GB" sz="2000" b="0" i="1" smtClean="0">
                                    <a:effectLst/>
                                    <a:latin typeface="Cambria Math" panose="02040503050406030204" pitchFamily="18" charset="0"/>
                                    <a:cs typeface="Arial" panose="020B0604020202020204" pitchFamily="34" charset="0"/>
                                  </a:rPr>
                                  <m:t>=</m:t>
                                </m:r>
                                <m:sSup>
                                  <m:sSupPr>
                                    <m:ctrlPr>
                                      <a:rPr lang="en-GB" sz="2000" b="0" i="1" smtClean="0">
                                        <a:effectLst/>
                                        <a:latin typeface="Cambria Math" panose="02040503050406030204" pitchFamily="18" charset="0"/>
                                        <a:cs typeface="Arial" panose="020B0604020202020204" pitchFamily="34" charset="0"/>
                                      </a:rPr>
                                    </m:ctrlPr>
                                  </m:sSupPr>
                                  <m:e>
                                    <m:r>
                                      <a:rPr lang="en-GB" sz="2000" b="0" i="1" smtClean="0">
                                        <a:effectLst/>
                                        <a:latin typeface="Cambria Math" panose="02040503050406030204" pitchFamily="18" charset="0"/>
                                        <a:cs typeface="Arial" panose="020B0604020202020204" pitchFamily="34" charset="0"/>
                                      </a:rPr>
                                      <m:t>𝑥</m:t>
                                    </m:r>
                                  </m:e>
                                  <m:sup>
                                    <m:r>
                                      <a:rPr lang="en-GB" sz="2000" b="0" i="1" smtClean="0">
                                        <a:effectLst/>
                                        <a:latin typeface="Cambria Math" panose="02040503050406030204" pitchFamily="18" charset="0"/>
                                        <a:cs typeface="Arial" panose="020B0604020202020204" pitchFamily="34" charset="0"/>
                                      </a:rPr>
                                      <m:t>2</m:t>
                                    </m:r>
                                  </m:sup>
                                </m:sSup>
                                <m:r>
                                  <a:rPr lang="en-GB" sz="2000" b="0" i="1" smtClean="0">
                                    <a:effectLst/>
                                    <a:latin typeface="Cambria Math" panose="02040503050406030204" pitchFamily="18" charset="0"/>
                                    <a:cs typeface="Arial" panose="020B0604020202020204" pitchFamily="34" charset="0"/>
                                  </a:rPr>
                                  <m:t>−12</m:t>
                                </m:r>
                                <m:r>
                                  <a:rPr lang="en-GB" sz="2000" b="0" i="1" smtClean="0">
                                    <a:effectLst/>
                                    <a:latin typeface="Cambria Math" panose="02040503050406030204" pitchFamily="18" charset="0"/>
                                    <a:cs typeface="Arial" panose="020B0604020202020204" pitchFamily="34" charset="0"/>
                                  </a:rPr>
                                  <m:t>𝑥</m:t>
                                </m:r>
                                <m:r>
                                  <a:rPr lang="en-GB" sz="2000" b="0" i="1" smtClean="0">
                                    <a:effectLst/>
                                    <a:latin typeface="Cambria Math" panose="02040503050406030204" pitchFamily="18" charset="0"/>
                                    <a:cs typeface="Arial" panose="020B0604020202020204" pitchFamily="34" charset="0"/>
                                  </a:rPr>
                                  <m:t>+27</m:t>
                                </m:r>
                              </m:oMath>
                            </m:oMathPara>
                          </a14:m>
                          <a:endParaRPr lang="en-GB" sz="2000" dirty="0">
                            <a:effectLst/>
                            <a:latin typeface="Arial" panose="020B0604020202020204" pitchFamily="34" charset="0"/>
                            <a:cs typeface="Arial" panose="020B0604020202020204" pitchFamily="34" charset="0"/>
                          </a:endParaRP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146285420"/>
                      </a:ext>
                    </a:extLst>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691031158"/>
                  </p:ext>
                </p:extLst>
              </p:nvPr>
            </p:nvGraphicFramePr>
            <p:xfrm>
              <a:off x="6950581" y="980162"/>
              <a:ext cx="5048577" cy="5455486"/>
            </p:xfrm>
            <a:graphic>
              <a:graphicData uri="http://schemas.openxmlformats.org/drawingml/2006/table">
                <a:tbl>
                  <a:tblPr/>
                  <a:tblGrid>
                    <a:gridCol w="1103654">
                      <a:extLst>
                        <a:ext uri="{9D8B030D-6E8A-4147-A177-3AD203B41FA5}">
                          <a16:colId xmlns:a16="http://schemas.microsoft.com/office/drawing/2014/main" val="104775909"/>
                        </a:ext>
                      </a:extLst>
                    </a:gridCol>
                    <a:gridCol w="3944923">
                      <a:extLst>
                        <a:ext uri="{9D8B030D-6E8A-4147-A177-3AD203B41FA5}">
                          <a16:colId xmlns:a16="http://schemas.microsoft.com/office/drawing/2014/main" val="3579927215"/>
                        </a:ext>
                      </a:extLst>
                    </a:gridCol>
                  </a:tblGrid>
                  <a:tr h="363382">
                    <a:tc>
                      <a:txBody>
                        <a:bodyPr/>
                        <a:lstStyle/>
                        <a:p>
                          <a:pPr algn="ctr" fontAlgn="ctr"/>
                          <a:r>
                            <a:rPr lang="en-GB" sz="1600" b="1" dirty="0">
                              <a:solidFill>
                                <a:srgbClr val="222222"/>
                              </a:solidFill>
                              <a:effectLst/>
                              <a:latin typeface="Arial" panose="020B0604020202020204" pitchFamily="34" charset="0"/>
                              <a:cs typeface="Arial" panose="020B0604020202020204" pitchFamily="34" charset="0"/>
                            </a:rPr>
                            <a:t>Parabola</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en-GB" sz="1600" b="1">
                              <a:solidFill>
                                <a:srgbClr val="222222"/>
                              </a:solidFill>
                              <a:effectLst/>
                              <a:latin typeface="Arial" panose="020B0604020202020204" pitchFamily="34" charset="0"/>
                              <a:cs typeface="Arial" panose="020B0604020202020204" pitchFamily="34" charset="0"/>
                            </a:rPr>
                            <a:t>Equation</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436478791"/>
                      </a:ext>
                    </a:extLst>
                  </a:tr>
                  <a:tr h="424342">
                    <a:tc>
                      <a:txBody>
                        <a:bodyPr/>
                        <a:lstStyle/>
                        <a:p>
                          <a:pPr algn="ctr" fontAlgn="ctr"/>
                          <a:r>
                            <a:rPr lang="en-GB" sz="2000" b="1" dirty="0">
                              <a:solidFill>
                                <a:srgbClr val="FF0000"/>
                              </a:solidFill>
                              <a:effectLst/>
                              <a:latin typeface="Arial" panose="020B0604020202020204" pitchFamily="34" charset="0"/>
                              <a:cs typeface="Arial" panose="020B0604020202020204" pitchFamily="34" charset="0"/>
                            </a:rPr>
                            <a:t>A</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endParaRPr lang="en-US"/>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blipFill>
                          <a:blip r:embed="rId10"/>
                          <a:stretch>
                            <a:fillRect l="-28086" t="-88406" r="-154" b="-1131884"/>
                          </a:stretch>
                        </a:blipFill>
                      </a:tcPr>
                    </a:tc>
                    <a:extLst>
                      <a:ext uri="{0D108BD9-81ED-4DB2-BD59-A6C34878D82A}">
                        <a16:rowId xmlns:a16="http://schemas.microsoft.com/office/drawing/2014/main" val="4005064242"/>
                      </a:ext>
                    </a:extLst>
                  </a:tr>
                  <a:tr h="424342">
                    <a:tc>
                      <a:txBody>
                        <a:bodyPr/>
                        <a:lstStyle/>
                        <a:p>
                          <a:pPr algn="ctr" fontAlgn="ctr"/>
                          <a:r>
                            <a:rPr lang="en-GB" sz="2000" b="1" dirty="0">
                              <a:solidFill>
                                <a:srgbClr val="FF7F2B"/>
                              </a:solidFill>
                              <a:effectLst/>
                              <a:latin typeface="Arial" panose="020B0604020202020204" pitchFamily="34" charset="0"/>
                              <a:cs typeface="Arial" panose="020B0604020202020204" pitchFamily="34" charset="0"/>
                            </a:rPr>
                            <a:t>B</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endParaRPr lang="en-US"/>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blipFill>
                          <a:blip r:embed="rId10"/>
                          <a:stretch>
                            <a:fillRect l="-28086" t="-185714" r="-154" b="-1015714"/>
                          </a:stretch>
                        </a:blipFill>
                      </a:tcPr>
                    </a:tc>
                    <a:extLst>
                      <a:ext uri="{0D108BD9-81ED-4DB2-BD59-A6C34878D82A}">
                        <a16:rowId xmlns:a16="http://schemas.microsoft.com/office/drawing/2014/main" val="257938125"/>
                      </a:ext>
                    </a:extLst>
                  </a:tr>
                  <a:tr h="424342">
                    <a:tc>
                      <a:txBody>
                        <a:bodyPr/>
                        <a:lstStyle/>
                        <a:p>
                          <a:pPr algn="ctr" fontAlgn="ctr"/>
                          <a:r>
                            <a:rPr lang="en-GB" sz="2000" b="1" dirty="0">
                              <a:solidFill>
                                <a:srgbClr val="0000FF"/>
                              </a:solidFill>
                              <a:effectLst/>
                              <a:latin typeface="Arial" panose="020B0604020202020204" pitchFamily="34" charset="0"/>
                              <a:cs typeface="Arial" panose="020B0604020202020204" pitchFamily="34" charset="0"/>
                            </a:rPr>
                            <a:t>C</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endParaRPr lang="en-US"/>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blipFill>
                          <a:blip r:embed="rId10"/>
                          <a:stretch>
                            <a:fillRect l="-28086" t="-285714" r="-154" b="-915714"/>
                          </a:stretch>
                        </a:blipFill>
                      </a:tcPr>
                    </a:tc>
                    <a:extLst>
                      <a:ext uri="{0D108BD9-81ED-4DB2-BD59-A6C34878D82A}">
                        <a16:rowId xmlns:a16="http://schemas.microsoft.com/office/drawing/2014/main" val="2575198826"/>
                      </a:ext>
                    </a:extLst>
                  </a:tr>
                  <a:tr h="424342">
                    <a:tc>
                      <a:txBody>
                        <a:bodyPr/>
                        <a:lstStyle/>
                        <a:p>
                          <a:pPr algn="ctr" fontAlgn="ctr"/>
                          <a:r>
                            <a:rPr lang="en-GB" sz="2000" b="1" dirty="0">
                              <a:solidFill>
                                <a:srgbClr val="99DA6E"/>
                              </a:solidFill>
                              <a:effectLst/>
                              <a:latin typeface="Arial" panose="020B0604020202020204" pitchFamily="34" charset="0"/>
                              <a:cs typeface="Arial" panose="020B0604020202020204" pitchFamily="34" charset="0"/>
                            </a:rPr>
                            <a:t>D</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endParaRPr lang="en-US"/>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blipFill>
                          <a:blip r:embed="rId10"/>
                          <a:stretch>
                            <a:fillRect l="-28086" t="-391304" r="-154" b="-828986"/>
                          </a:stretch>
                        </a:blipFill>
                      </a:tcPr>
                    </a:tc>
                    <a:extLst>
                      <a:ext uri="{0D108BD9-81ED-4DB2-BD59-A6C34878D82A}">
                        <a16:rowId xmlns:a16="http://schemas.microsoft.com/office/drawing/2014/main" val="2053987587"/>
                      </a:ext>
                    </a:extLst>
                  </a:tr>
                  <a:tr h="424342">
                    <a:tc>
                      <a:txBody>
                        <a:bodyPr/>
                        <a:lstStyle/>
                        <a:p>
                          <a:pPr algn="ctr" fontAlgn="ctr"/>
                          <a:r>
                            <a:rPr lang="en-GB" sz="2000" b="1" dirty="0">
                              <a:solidFill>
                                <a:srgbClr val="000000"/>
                              </a:solidFill>
                              <a:effectLst/>
                              <a:latin typeface="Arial" panose="020B0604020202020204" pitchFamily="34" charset="0"/>
                              <a:cs typeface="Arial" panose="020B0604020202020204" pitchFamily="34" charset="0"/>
                            </a:rPr>
                            <a:t>E</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endParaRPr lang="en-US"/>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blipFill>
                          <a:blip r:embed="rId10"/>
                          <a:stretch>
                            <a:fillRect l="-28086" t="-484286" r="-154" b="-717143"/>
                          </a:stretch>
                        </a:blipFill>
                      </a:tcPr>
                    </a:tc>
                    <a:extLst>
                      <a:ext uri="{0D108BD9-81ED-4DB2-BD59-A6C34878D82A}">
                        <a16:rowId xmlns:a16="http://schemas.microsoft.com/office/drawing/2014/main" val="3837302012"/>
                      </a:ext>
                    </a:extLst>
                  </a:tr>
                  <a:tr h="424342">
                    <a:tc>
                      <a:txBody>
                        <a:bodyPr/>
                        <a:lstStyle/>
                        <a:p>
                          <a:pPr algn="ctr" fontAlgn="ctr"/>
                          <a:r>
                            <a:rPr lang="en-GB" sz="2000" b="1" dirty="0">
                              <a:solidFill>
                                <a:srgbClr val="800180"/>
                              </a:solidFill>
                              <a:effectLst/>
                              <a:latin typeface="Arial" panose="020B0604020202020204" pitchFamily="34" charset="0"/>
                              <a:cs typeface="Arial" panose="020B0604020202020204" pitchFamily="34" charset="0"/>
                            </a:rPr>
                            <a:t>F</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endParaRPr lang="en-US"/>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blipFill>
                          <a:blip r:embed="rId10"/>
                          <a:stretch>
                            <a:fillRect l="-28086" t="-584286" r="-154" b="-617143"/>
                          </a:stretch>
                        </a:blipFill>
                      </a:tcPr>
                    </a:tc>
                    <a:extLst>
                      <a:ext uri="{0D108BD9-81ED-4DB2-BD59-A6C34878D82A}">
                        <a16:rowId xmlns:a16="http://schemas.microsoft.com/office/drawing/2014/main" val="4014616216"/>
                      </a:ext>
                    </a:extLst>
                  </a:tr>
                  <a:tr h="424342">
                    <a:tc>
                      <a:txBody>
                        <a:bodyPr/>
                        <a:lstStyle/>
                        <a:p>
                          <a:pPr algn="ctr" fontAlgn="ctr"/>
                          <a:r>
                            <a:rPr lang="en-GB" sz="2000" b="1" dirty="0">
                              <a:solidFill>
                                <a:srgbClr val="010101"/>
                              </a:solidFill>
                              <a:effectLst/>
                              <a:latin typeface="Arial" panose="020B0604020202020204" pitchFamily="34" charset="0"/>
                              <a:cs typeface="Arial" panose="020B0604020202020204" pitchFamily="34" charset="0"/>
                            </a:rPr>
                            <a:t>G</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endParaRPr lang="en-US"/>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blipFill>
                          <a:blip r:embed="rId10"/>
                          <a:stretch>
                            <a:fillRect l="-28086" t="-684286" r="-154" b="-517143"/>
                          </a:stretch>
                        </a:blipFill>
                      </a:tcPr>
                    </a:tc>
                    <a:extLst>
                      <a:ext uri="{0D108BD9-81ED-4DB2-BD59-A6C34878D82A}">
                        <a16:rowId xmlns:a16="http://schemas.microsoft.com/office/drawing/2014/main" val="4097941590"/>
                      </a:ext>
                    </a:extLst>
                  </a:tr>
                  <a:tr h="424342">
                    <a:tc>
                      <a:txBody>
                        <a:bodyPr/>
                        <a:lstStyle/>
                        <a:p>
                          <a:pPr algn="ctr" fontAlgn="ctr"/>
                          <a:r>
                            <a:rPr lang="en-GB" sz="2000" b="1" dirty="0">
                              <a:solidFill>
                                <a:srgbClr val="800180"/>
                              </a:solidFill>
                              <a:effectLst/>
                              <a:latin typeface="Arial" panose="020B0604020202020204" pitchFamily="34" charset="0"/>
                              <a:cs typeface="Arial" panose="020B0604020202020204" pitchFamily="34" charset="0"/>
                            </a:rPr>
                            <a:t>H</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endParaRPr lang="en-US"/>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blipFill>
                          <a:blip r:embed="rId10"/>
                          <a:stretch>
                            <a:fillRect l="-28086" t="-795652" r="-154" b="-424638"/>
                          </a:stretch>
                        </a:blipFill>
                      </a:tcPr>
                    </a:tc>
                    <a:extLst>
                      <a:ext uri="{0D108BD9-81ED-4DB2-BD59-A6C34878D82A}">
                        <a16:rowId xmlns:a16="http://schemas.microsoft.com/office/drawing/2014/main" val="2759212682"/>
                      </a:ext>
                    </a:extLst>
                  </a:tr>
                  <a:tr h="424342">
                    <a:tc>
                      <a:txBody>
                        <a:bodyPr/>
                        <a:lstStyle/>
                        <a:p>
                          <a:pPr algn="ctr" fontAlgn="ctr"/>
                          <a:r>
                            <a:rPr lang="en-GB" sz="2000" b="1" dirty="0">
                              <a:solidFill>
                                <a:srgbClr val="9ED976"/>
                              </a:solidFill>
                              <a:effectLst/>
                              <a:latin typeface="Arial" panose="020B0604020202020204" pitchFamily="34" charset="0"/>
                              <a:cs typeface="Arial" panose="020B0604020202020204" pitchFamily="34" charset="0"/>
                            </a:rPr>
                            <a:t>I</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endParaRPr lang="en-US"/>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blipFill>
                          <a:blip r:embed="rId10"/>
                          <a:stretch>
                            <a:fillRect l="-28086" t="-882857" r="-154" b="-318571"/>
                          </a:stretch>
                        </a:blipFill>
                      </a:tcPr>
                    </a:tc>
                    <a:extLst>
                      <a:ext uri="{0D108BD9-81ED-4DB2-BD59-A6C34878D82A}">
                        <a16:rowId xmlns:a16="http://schemas.microsoft.com/office/drawing/2014/main" val="4142624813"/>
                      </a:ext>
                    </a:extLst>
                  </a:tr>
                  <a:tr h="424342">
                    <a:tc>
                      <a:txBody>
                        <a:bodyPr/>
                        <a:lstStyle/>
                        <a:p>
                          <a:pPr algn="ctr" fontAlgn="ctr"/>
                          <a:r>
                            <a:rPr lang="en-GB" sz="2000" b="1" dirty="0">
                              <a:solidFill>
                                <a:srgbClr val="0000FF"/>
                              </a:solidFill>
                              <a:effectLst/>
                              <a:latin typeface="Arial" panose="020B0604020202020204" pitchFamily="34" charset="0"/>
                              <a:cs typeface="Arial" panose="020B0604020202020204" pitchFamily="34" charset="0"/>
                            </a:rPr>
                            <a:t>J</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endParaRPr lang="en-US"/>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blipFill>
                          <a:blip r:embed="rId10"/>
                          <a:stretch>
                            <a:fillRect l="-28086" t="-982857" r="-154" b="-218571"/>
                          </a:stretch>
                        </a:blipFill>
                      </a:tcPr>
                    </a:tc>
                    <a:extLst>
                      <a:ext uri="{0D108BD9-81ED-4DB2-BD59-A6C34878D82A}">
                        <a16:rowId xmlns:a16="http://schemas.microsoft.com/office/drawing/2014/main" val="1875382214"/>
                      </a:ext>
                    </a:extLst>
                  </a:tr>
                  <a:tr h="424342">
                    <a:tc>
                      <a:txBody>
                        <a:bodyPr/>
                        <a:lstStyle/>
                        <a:p>
                          <a:pPr algn="ctr" fontAlgn="ctr"/>
                          <a:r>
                            <a:rPr lang="en-GB" sz="2000" b="1" dirty="0">
                              <a:solidFill>
                                <a:srgbClr val="FF0C0C"/>
                              </a:solidFill>
                              <a:effectLst/>
                              <a:latin typeface="Arial" panose="020B0604020202020204" pitchFamily="34" charset="0"/>
                              <a:cs typeface="Arial" panose="020B0604020202020204" pitchFamily="34" charset="0"/>
                            </a:rPr>
                            <a:t>K</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endParaRPr lang="en-US"/>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blipFill>
                          <a:blip r:embed="rId10"/>
                          <a:stretch>
                            <a:fillRect l="-28086" t="-1098551" r="-154" b="-121739"/>
                          </a:stretch>
                        </a:blipFill>
                      </a:tcPr>
                    </a:tc>
                    <a:extLst>
                      <a:ext uri="{0D108BD9-81ED-4DB2-BD59-A6C34878D82A}">
                        <a16:rowId xmlns:a16="http://schemas.microsoft.com/office/drawing/2014/main" val="241701922"/>
                      </a:ext>
                    </a:extLst>
                  </a:tr>
                  <a:tr h="424342">
                    <a:tc>
                      <a:txBody>
                        <a:bodyPr/>
                        <a:lstStyle/>
                        <a:p>
                          <a:pPr algn="ctr" fontAlgn="ctr"/>
                          <a:r>
                            <a:rPr lang="en-GB" sz="2000" b="1" dirty="0">
                              <a:solidFill>
                                <a:srgbClr val="FF842C"/>
                              </a:solidFill>
                              <a:effectLst/>
                              <a:latin typeface="Arial" panose="020B0604020202020204" pitchFamily="34" charset="0"/>
                              <a:cs typeface="Arial" panose="020B0604020202020204" pitchFamily="34" charset="0"/>
                            </a:rPr>
                            <a:t>L</a:t>
                          </a:r>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endParaRPr lang="en-US"/>
                        </a:p>
                      </a:txBody>
                      <a:tcPr marL="59771" marR="59771" marT="59771" marB="5977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blipFill>
                          <a:blip r:embed="rId10"/>
                          <a:stretch>
                            <a:fillRect l="-28086" t="-1181429" r="-154" b="-20000"/>
                          </a:stretch>
                        </a:blipFill>
                      </a:tcPr>
                    </a:tc>
                    <a:extLst>
                      <a:ext uri="{0D108BD9-81ED-4DB2-BD59-A6C34878D82A}">
                        <a16:rowId xmlns:a16="http://schemas.microsoft.com/office/drawing/2014/main" val="3146285420"/>
                      </a:ext>
                    </a:extLst>
                  </a:tr>
                </a:tbl>
              </a:graphicData>
            </a:graphic>
          </p:graphicFrame>
        </mc:Fallback>
      </mc:AlternateContent>
    </p:spTree>
    <p:extLst>
      <p:ext uri="{BB962C8B-B14F-4D97-AF65-F5344CB8AC3E}">
        <p14:creationId xmlns:p14="http://schemas.microsoft.com/office/powerpoint/2010/main" val="3503812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772</TotalTime>
  <Words>257</Words>
  <Application>Microsoft Office PowerPoint</Application>
  <PresentationFormat>Widescreen</PresentationFormat>
  <Paragraphs>60</Paragraphs>
  <Slides>4</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0" baseType="lpstr">
      <vt:lpstr>Arial</vt:lpstr>
      <vt:lpstr>Calibri</vt:lpstr>
      <vt:lpstr>Cambria Math</vt:lpstr>
      <vt:lpstr>Times New Roman</vt:lpstr>
      <vt:lpstr>Office Theme</vt:lpstr>
      <vt:lpstr>Equation</vt:lpstr>
      <vt:lpstr>Lesson slides Topic: 1.1 Quadratics Lesson 3: Sketching quadratic functions </vt:lpstr>
      <vt:lpstr>Starter activity</vt:lpstr>
      <vt:lpstr>Which parabola?</vt:lpstr>
      <vt:lpstr>Which parabola?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David Harrison</cp:lastModifiedBy>
  <cp:revision>99</cp:revision>
  <cp:lastPrinted>2018-01-14T21:28:16Z</cp:lastPrinted>
  <dcterms:created xsi:type="dcterms:W3CDTF">2018-01-14T21:11:47Z</dcterms:created>
  <dcterms:modified xsi:type="dcterms:W3CDTF">2019-01-17T14:13:32Z</dcterms:modified>
</cp:coreProperties>
</file>