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6" r:id="rId2"/>
    <p:sldId id="271" r:id="rId3"/>
    <p:sldId id="287" r:id="rId4"/>
    <p:sldId id="289" r:id="rId5"/>
    <p:sldId id="290" r:id="rId6"/>
    <p:sldId id="292" r:id="rId7"/>
    <p:sldId id="293" r:id="rId8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5756"/>
    <a:srgbClr val="41B6E6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15" autoAdjust="0"/>
    <p:restoredTop sz="70880" autoAdjust="0"/>
  </p:normalViewPr>
  <p:slideViewPr>
    <p:cSldViewPr snapToGrid="0">
      <p:cViewPr varScale="1">
        <p:scale>
          <a:sx n="76" d="100"/>
          <a:sy n="76" d="100"/>
        </p:scale>
        <p:origin x="28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45209-E870-4C06-ADA8-2E12DD0F8A27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6D77DE-9707-4CD6-8C5B-177AE3173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280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Look at this road sign. It tells road users the gradient of the road ahead. 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25% is the same as one quarter.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 you can say this gradient is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‘1 in 4’. 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means you go up 1 unit vertically for every 4 units horizontally.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Let’s look at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this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a diagram.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6D77DE-9707-4CD6-8C5B-177AE31730D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590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car travels 1 unit up for every 4 units along.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gradient is the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change in height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divided by the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horizontal distance travelled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Some people call this </a:t>
            </a:r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rise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over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run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Here, the gradient is the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change in height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which is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divided by the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horizontal distance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which is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That’s 1 divided by 4 or one quarter.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6D77DE-9707-4CD6-8C5B-177AE31730D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964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often need to find the gradient of a straight line on a graph. 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gradient tells you the slope of the line. The larger the gradient, the steeper the slope.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we work with gradients on graphs, instead of saying the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change in height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divided by the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horizontal distance travelled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we usually say the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change in </a:t>
            </a:r>
            <a:r>
              <a:rPr lang="en-GB" sz="1200" b="1" i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divided by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change in </a:t>
            </a:r>
            <a:r>
              <a:rPr lang="en-GB" sz="1200" b="1" i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6D77DE-9707-4CD6-8C5B-177AE31730D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35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this graph, the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change in </a:t>
            </a:r>
            <a:r>
              <a:rPr lang="en-GB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change in </a:t>
            </a:r>
            <a:r>
              <a:rPr lang="en-GB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so the gradient is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divided by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which is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Another way to think of this is that the graph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goes up two units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every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 unit across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so the gradient is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6D77DE-9707-4CD6-8C5B-177AE31730D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9592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 what if the graph slopes in the opposite direction?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still work out the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change in 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divided by the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change in x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but this time the answer is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2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negative symbol shows us the line is sloping the opposite way.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Another way to think of this is that the graph goes </a:t>
            </a:r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down two units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every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 unit across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so the gradient is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−2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6D77DE-9707-4CD6-8C5B-177AE31730D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556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key thing to remember is that the gradient tells you the slope of a line.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work out the gradient by calculating the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change in y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divided by the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change in x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6D77DE-9707-4CD6-8C5B-177AE31730D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188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7E56F-BCD7-4F35-B39B-922950324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B5858C-C0E9-44BE-A16A-04F42C5B6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E67C9-BD9A-4B95-8746-530BFB57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372E1-0684-4E45-ACE9-093F28D5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73BD3-1144-460B-BC81-9618B67C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8E842-E735-40C6-BBFF-1429937E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C1A4E-F197-4FD9-A3FA-836372F9D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EB460-8303-4FDE-97C6-223A59BC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0A111-4796-4ABB-AEFF-6015F774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C8771-1D8D-464D-8A13-927AC707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5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EE0F7-A3B5-4075-BCA4-56084734C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D57F6-6055-40D2-A000-2D6AF953F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E87CD-C7FE-480F-8495-91226FC3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6A2AD-55BA-4CE5-B429-9B1B3521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60E5D-A174-4EA6-B181-FADE943F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2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01111-A629-4909-9716-A0B12236E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65F36-7B94-4EF1-A5FC-B875EC99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1C335-4435-4409-97E1-A230C943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F7D29-E90E-4CC7-A227-B9BA6172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22C0C-4056-45EE-A9C9-E43EF425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4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7B82F-F40A-4943-9222-C4ECCE78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2D0AA-CDB0-4E28-B90C-3164FFD4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B2FA1-DB88-4D4A-8FD9-D5295F299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29A77-54CA-4EEB-8A8B-6858F045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09545-19EF-4C94-84A2-7C935B39B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3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AC6DC-E71C-4EC5-85ED-F6F430FD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EFAAC-930B-461B-AE43-1631B3C44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58036-75BA-4E8B-8529-5FD6488B2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39245-23F2-4690-A1A7-4AEE113A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B07FD-14CD-467E-9A35-FE7C5EF6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C120F-220B-4CD4-B0B7-BE263E5B7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4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CBED4-7412-4664-AE2C-E14F31ED5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48BDA-3744-4426-9FDB-73412014B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B898A-76E6-42F0-A8D2-24FB0D8A2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9089E-697A-4653-ABC3-EB03C0ECB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C0D650-CE78-4193-8B4A-D48EC2051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3E603-A126-4D64-90CB-9BE7346B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53ED42-7F0C-4A93-9ABA-B9DBBA3D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F1F34F-C338-435A-A0D1-B520ABB0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5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C07EE-A18C-4C03-9128-BED204F9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0C9CD4-101E-42E3-B20B-75FAFCA8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56468C-2B85-4E23-8CD7-6230BAFF7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9B6F7F-272A-452D-8AF8-BA984954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CBB2FA-AA82-4F15-B123-112615A7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70FCCA-91FE-4515-A55A-555805BE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E11DC-AA8D-4B43-B16E-8E11BC5F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F68F3-A027-4A07-BCD4-498C1854D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6CCAC-6329-469B-9EF8-11D768DC6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B1E4C-292B-4771-BE1F-E686345BC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74EF1-1DA0-44CA-8922-1F6EED3DB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63785-4E7B-4FB7-B713-15AA7DBB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87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DC9B4-A119-4EF3-A357-E2B5B487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B32B8C-5BF2-45C6-94B5-A43B074B9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221A9-026A-4B0B-9162-19EF94EDD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BE4ED-D3FA-4039-9E87-7B1DCE5B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C41FD-2855-4EF6-B2F3-6A1F3871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3C4DB-832D-473E-9D0D-23F05267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19BB72-2692-4EA6-9A86-26EB3AEA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CCC62-3F5F-4069-B9D2-4524C5EC9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AB464-9A22-4D72-A4C8-256D02D2F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17D82-6EA5-425D-AAA8-BEB400DF1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EC323-3F88-4C58-8F2B-BA578884F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8906" y="1909481"/>
            <a:ext cx="785308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Teaching</a:t>
            </a:r>
            <a:r>
              <a:rPr lang="en-GB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Pack – Straight line graphs</a:t>
            </a:r>
          </a:p>
          <a:p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Lesson 1a: What is gradient?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</a:t>
            </a:r>
            <a:r>
              <a:rPr lang="en-GB" sz="2600" b="1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IGCSE™</a:t>
            </a:r>
            <a:endParaRPr lang="en-GB" sz="2600" b="1" baseline="30000" dirty="0" smtClean="0">
              <a:solidFill>
                <a:srgbClr val="EA5B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Mathematics 0580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Version 1.0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74" y="3033287"/>
            <a:ext cx="3659262" cy="2744862"/>
          </a:xfrm>
          <a:prstGeom prst="rect">
            <a:avLst/>
          </a:prstGeom>
        </p:spPr>
      </p:pic>
      <p:sp>
        <p:nvSpPr>
          <p:cNvPr id="8" name="Footer Placeholder 2"/>
          <p:cNvSpPr>
            <a:spLocks noGrp="1"/>
          </p:cNvSpPr>
          <p:nvPr/>
        </p:nvSpPr>
        <p:spPr>
          <a:xfrm>
            <a:off x="4068097" y="623943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© UCLES 2018</a:t>
            </a:r>
          </a:p>
        </p:txBody>
      </p:sp>
    </p:spTree>
    <p:extLst>
      <p:ext uri="{BB962C8B-B14F-4D97-AF65-F5344CB8AC3E}">
        <p14:creationId xmlns:p14="http://schemas.microsoft.com/office/powerpoint/2010/main" val="418380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is gradient?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162" y="2140153"/>
            <a:ext cx="4096173" cy="358415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84335" y="2140153"/>
            <a:ext cx="58629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This road sign tells road users the gradient of the road ahead.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554941" y="3671047"/>
            <a:ext cx="8216153" cy="1277471"/>
            <a:chOff x="2554941" y="3671047"/>
            <a:chExt cx="8216153" cy="1277471"/>
          </a:xfrm>
        </p:grpSpPr>
        <p:sp>
          <p:nvSpPr>
            <p:cNvPr id="4" name="Oval 3"/>
            <p:cNvSpPr/>
            <p:nvPr/>
          </p:nvSpPr>
          <p:spPr>
            <a:xfrm>
              <a:off x="2554941" y="3671047"/>
              <a:ext cx="1398494" cy="1250576"/>
            </a:xfrm>
            <a:prstGeom prst="ellipse">
              <a:avLst/>
            </a:prstGeom>
            <a:noFill/>
            <a:ln w="38100">
              <a:solidFill>
                <a:srgbClr val="41B6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" name="Straight Connector 6"/>
            <p:cNvCxnSpPr>
              <a:stCxn id="4" idx="6"/>
            </p:cNvCxnSpPr>
            <p:nvPr/>
          </p:nvCxnSpPr>
          <p:spPr>
            <a:xfrm>
              <a:off x="3953435" y="4296335"/>
              <a:ext cx="1896036" cy="0"/>
            </a:xfrm>
            <a:prstGeom prst="line">
              <a:avLst/>
            </a:prstGeom>
            <a:ln w="28575">
              <a:solidFill>
                <a:srgbClr val="41B6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ounded Rectangle 7"/>
            <p:cNvSpPr/>
            <p:nvPr/>
          </p:nvSpPr>
          <p:spPr>
            <a:xfrm>
              <a:off x="5849471" y="3671047"/>
              <a:ext cx="4921623" cy="1277471"/>
            </a:xfrm>
            <a:prstGeom prst="roundRect">
              <a:avLst/>
            </a:prstGeom>
            <a:solidFill>
              <a:srgbClr val="41B6E6"/>
            </a:solidFill>
            <a:ln>
              <a:solidFill>
                <a:srgbClr val="41B6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25% is the same as one quarter ¼. </a:t>
              </a:r>
            </a:p>
            <a:p>
              <a:pPr algn="ctr"/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So you can say this gradient is ‘</a:t>
              </a:r>
              <a:r>
                <a:rPr lang="en-GB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in </a:t>
              </a:r>
              <a:r>
                <a:rPr lang="en-GB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’. This means you go up 1 unit vertically for every 4 units horizontally. </a:t>
              </a:r>
              <a:endParaRPr lang="en-GB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9133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is gradient?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5965" y="2441886"/>
            <a:ext cx="5972175" cy="21621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30306" y="1705722"/>
            <a:ext cx="79784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This car travels 1 unit up for every 4 units along. 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32012" y="5331255"/>
                <a:ext cx="4612341" cy="604076"/>
              </a:xfrm>
              <a:prstGeom prst="rect">
                <a:avLst/>
              </a:prstGeom>
              <a:solidFill>
                <a:srgbClr val="41B6E6"/>
              </a:solidFill>
              <a:ln>
                <a:solidFill>
                  <a:srgbClr val="41B6E6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gradient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height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horizontal</m:t>
                        </m:r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distance</m:t>
                        </m:r>
                      </m:den>
                    </m:f>
                  </m:oMath>
                </a14:m>
                <a:endParaRPr lang="en-GB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012" y="5331255"/>
                <a:ext cx="4612341" cy="604076"/>
              </a:xfrm>
              <a:prstGeom prst="rect">
                <a:avLst/>
              </a:prstGeom>
              <a:blipFill>
                <a:blip r:embed="rId4"/>
                <a:stretch>
                  <a:fillRect b="-3960"/>
                </a:stretch>
              </a:blipFill>
              <a:ln>
                <a:solidFill>
                  <a:srgbClr val="41B6E6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005917" y="5331255"/>
                <a:ext cx="4612341" cy="595804"/>
              </a:xfrm>
              <a:prstGeom prst="rect">
                <a:avLst/>
              </a:prstGeom>
              <a:solidFill>
                <a:srgbClr val="41B6E6"/>
              </a:solidFill>
              <a:ln>
                <a:solidFill>
                  <a:srgbClr val="41B6E6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gradient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rise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run</m:t>
                        </m:r>
                      </m:den>
                    </m:f>
                  </m:oMath>
                </a14:m>
                <a:endParaRPr lang="en-GB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5917" y="5331255"/>
                <a:ext cx="4612341" cy="595804"/>
              </a:xfrm>
              <a:prstGeom prst="rect">
                <a:avLst/>
              </a:prstGeom>
              <a:blipFill>
                <a:blip r:embed="rId5"/>
                <a:stretch>
                  <a:fillRect b="-5051"/>
                </a:stretch>
              </a:blipFill>
              <a:ln>
                <a:solidFill>
                  <a:srgbClr val="41B6E6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748617" y="5417881"/>
            <a:ext cx="753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3926541" y="3321424"/>
            <a:ext cx="5703962" cy="2043952"/>
          </a:xfrm>
          <a:custGeom>
            <a:avLst/>
            <a:gdLst>
              <a:gd name="connsiteX0" fmla="*/ 4585447 w 5703962"/>
              <a:gd name="connsiteY0" fmla="*/ 0 h 2043952"/>
              <a:gd name="connsiteX1" fmla="*/ 5392271 w 5703962"/>
              <a:gd name="connsiteY1" fmla="*/ 1075764 h 2043952"/>
              <a:gd name="connsiteX2" fmla="*/ 0 w 5703962"/>
              <a:gd name="connsiteY2" fmla="*/ 2043952 h 2043952"/>
              <a:gd name="connsiteX3" fmla="*/ 0 w 5703962"/>
              <a:gd name="connsiteY3" fmla="*/ 2043952 h 204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03962" h="2043952">
                <a:moveTo>
                  <a:pt x="4585447" y="0"/>
                </a:moveTo>
                <a:cubicBezTo>
                  <a:pt x="5370979" y="367552"/>
                  <a:pt x="6156512" y="735105"/>
                  <a:pt x="5392271" y="1075764"/>
                </a:cubicBezTo>
                <a:cubicBezTo>
                  <a:pt x="4628030" y="1416423"/>
                  <a:pt x="0" y="2043952"/>
                  <a:pt x="0" y="2043952"/>
                </a:cubicBezTo>
                <a:lnTo>
                  <a:pt x="0" y="2043952"/>
                </a:lnTo>
              </a:path>
            </a:pathLst>
          </a:custGeom>
          <a:noFill/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3805518" y="4625788"/>
            <a:ext cx="2805057" cy="1927204"/>
          </a:xfrm>
          <a:custGeom>
            <a:avLst/>
            <a:gdLst>
              <a:gd name="connsiteX0" fmla="*/ 1976717 w 2805057"/>
              <a:gd name="connsiteY0" fmla="*/ 0 h 1927204"/>
              <a:gd name="connsiteX1" fmla="*/ 2796988 w 2805057"/>
              <a:gd name="connsiteY1" fmla="*/ 1129553 h 1927204"/>
              <a:gd name="connsiteX2" fmla="*/ 1532964 w 2805057"/>
              <a:gd name="connsiteY2" fmla="*/ 1922930 h 1927204"/>
              <a:gd name="connsiteX3" fmla="*/ 0 w 2805057"/>
              <a:gd name="connsiteY3" fmla="*/ 1465730 h 1927204"/>
              <a:gd name="connsiteX4" fmla="*/ 0 w 2805057"/>
              <a:gd name="connsiteY4" fmla="*/ 1465730 h 1927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05057" h="1927204">
                <a:moveTo>
                  <a:pt x="1976717" y="0"/>
                </a:moveTo>
                <a:cubicBezTo>
                  <a:pt x="2423832" y="404532"/>
                  <a:pt x="2870947" y="809065"/>
                  <a:pt x="2796988" y="1129553"/>
                </a:cubicBezTo>
                <a:cubicBezTo>
                  <a:pt x="2723029" y="1450041"/>
                  <a:pt x="1999129" y="1866901"/>
                  <a:pt x="1532964" y="1922930"/>
                </a:cubicBezTo>
                <a:cubicBezTo>
                  <a:pt x="1066799" y="1978959"/>
                  <a:pt x="0" y="1465730"/>
                  <a:pt x="0" y="1465730"/>
                </a:cubicBezTo>
                <a:lnTo>
                  <a:pt x="0" y="1465730"/>
                </a:lnTo>
              </a:path>
            </a:pathLst>
          </a:custGeom>
          <a:noFill/>
          <a:ln w="28575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41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4" grpId="0"/>
      <p:bldP spid="8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is gradient?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532DA8-EFE1-49EC-BDC4-B8988332E03A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449069" y="1918726"/>
            <a:ext cx="3620471" cy="4132450"/>
          </a:xfrm>
          <a:prstGeom prst="rect">
            <a:avLst/>
          </a:prstGeom>
        </p:spPr>
      </p:pic>
      <p:grpSp>
        <p:nvGrpSpPr>
          <p:cNvPr id="28" name="Group 27"/>
          <p:cNvGrpSpPr/>
          <p:nvPr/>
        </p:nvGrpSpPr>
        <p:grpSpPr>
          <a:xfrm>
            <a:off x="3496236" y="1425389"/>
            <a:ext cx="8227191" cy="981635"/>
            <a:chOff x="3496236" y="1425389"/>
            <a:chExt cx="8227191" cy="981635"/>
          </a:xfrm>
        </p:grpSpPr>
        <p:sp>
          <p:nvSpPr>
            <p:cNvPr id="3" name="Oval 2"/>
            <p:cNvSpPr/>
            <p:nvPr/>
          </p:nvSpPr>
          <p:spPr>
            <a:xfrm>
              <a:off x="3496236" y="1788459"/>
              <a:ext cx="268941" cy="255494"/>
            </a:xfrm>
            <a:prstGeom prst="ellipse">
              <a:avLst/>
            </a:prstGeom>
            <a:noFill/>
            <a:ln w="28575">
              <a:solidFill>
                <a:srgbClr val="41B6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>
              <a:stCxn id="3" idx="6"/>
              <a:endCxn id="6" idx="1"/>
            </p:cNvCxnSpPr>
            <p:nvPr/>
          </p:nvCxnSpPr>
          <p:spPr>
            <a:xfrm>
              <a:off x="3765177" y="1916206"/>
              <a:ext cx="2471850" cy="1"/>
            </a:xfrm>
            <a:prstGeom prst="line">
              <a:avLst/>
            </a:prstGeom>
            <a:ln w="28575">
              <a:solidFill>
                <a:srgbClr val="41B6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ounded Rectangle 5"/>
            <p:cNvSpPr/>
            <p:nvPr/>
          </p:nvSpPr>
          <p:spPr>
            <a:xfrm>
              <a:off x="6237027" y="1425389"/>
              <a:ext cx="5486400" cy="981635"/>
            </a:xfrm>
            <a:prstGeom prst="roundRect">
              <a:avLst/>
            </a:prstGeom>
            <a:solidFill>
              <a:srgbClr val="41B6E6"/>
            </a:solidFill>
            <a:ln>
              <a:solidFill>
                <a:srgbClr val="41B6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The gradient tells you the slope of the line. </a:t>
              </a:r>
            </a:p>
            <a:p>
              <a:pPr algn="ctr"/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The larger the gradient, the steeper the slope.</a:t>
              </a:r>
              <a:endParaRPr lang="en-GB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935069" y="4106737"/>
            <a:ext cx="5191570" cy="618565"/>
            <a:chOff x="4935069" y="4106737"/>
            <a:chExt cx="5191570" cy="618565"/>
          </a:xfrm>
        </p:grpSpPr>
        <p:sp>
          <p:nvSpPr>
            <p:cNvPr id="14" name="Oval 13"/>
            <p:cNvSpPr/>
            <p:nvPr/>
          </p:nvSpPr>
          <p:spPr>
            <a:xfrm>
              <a:off x="4935069" y="4288273"/>
              <a:ext cx="268941" cy="255494"/>
            </a:xfrm>
            <a:prstGeom prst="ellipse">
              <a:avLst/>
            </a:prstGeom>
            <a:noFill/>
            <a:ln w="28575">
              <a:solidFill>
                <a:srgbClr val="41B6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9" name="Straight Connector 18"/>
            <p:cNvCxnSpPr>
              <a:stCxn id="14" idx="6"/>
            </p:cNvCxnSpPr>
            <p:nvPr/>
          </p:nvCxnSpPr>
          <p:spPr>
            <a:xfrm>
              <a:off x="5204010" y="4416020"/>
              <a:ext cx="1033017" cy="0"/>
            </a:xfrm>
            <a:prstGeom prst="line">
              <a:avLst/>
            </a:prstGeom>
            <a:ln w="28575">
              <a:solidFill>
                <a:srgbClr val="41B6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ounded Rectangle 19"/>
            <p:cNvSpPr/>
            <p:nvPr/>
          </p:nvSpPr>
          <p:spPr>
            <a:xfrm>
              <a:off x="6237027" y="4106737"/>
              <a:ext cx="3889612" cy="618565"/>
            </a:xfrm>
            <a:prstGeom prst="roundRect">
              <a:avLst/>
            </a:prstGeom>
            <a:solidFill>
              <a:srgbClr val="41B6E6"/>
            </a:solidFill>
            <a:ln>
              <a:solidFill>
                <a:srgbClr val="41B6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The horizontal axis is the </a:t>
              </a:r>
              <a:r>
                <a:rPr lang="en-GB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-axis.</a:t>
              </a:r>
              <a:endParaRPr lang="en-GB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33986" y="3024248"/>
            <a:ext cx="7692653" cy="618565"/>
            <a:chOff x="2433986" y="3024248"/>
            <a:chExt cx="7692653" cy="618565"/>
          </a:xfrm>
        </p:grpSpPr>
        <p:sp>
          <p:nvSpPr>
            <p:cNvPr id="21" name="Oval 20"/>
            <p:cNvSpPr/>
            <p:nvPr/>
          </p:nvSpPr>
          <p:spPr>
            <a:xfrm>
              <a:off x="2433986" y="3182805"/>
              <a:ext cx="268941" cy="255494"/>
            </a:xfrm>
            <a:prstGeom prst="ellipse">
              <a:avLst/>
            </a:prstGeom>
            <a:noFill/>
            <a:ln w="28575">
              <a:solidFill>
                <a:srgbClr val="41B6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3" name="Straight Connector 22"/>
            <p:cNvCxnSpPr>
              <a:stCxn id="21" idx="6"/>
            </p:cNvCxnSpPr>
            <p:nvPr/>
          </p:nvCxnSpPr>
          <p:spPr>
            <a:xfrm>
              <a:off x="2702927" y="3310552"/>
              <a:ext cx="3534100" cy="0"/>
            </a:xfrm>
            <a:prstGeom prst="line">
              <a:avLst/>
            </a:prstGeom>
            <a:ln w="28575">
              <a:solidFill>
                <a:srgbClr val="41B6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ounded Rectangle 23"/>
            <p:cNvSpPr/>
            <p:nvPr/>
          </p:nvSpPr>
          <p:spPr>
            <a:xfrm>
              <a:off x="6237027" y="3024248"/>
              <a:ext cx="3889612" cy="618565"/>
            </a:xfrm>
            <a:prstGeom prst="roundRect">
              <a:avLst/>
            </a:prstGeom>
            <a:solidFill>
              <a:srgbClr val="41B6E6"/>
            </a:solidFill>
            <a:ln>
              <a:solidFill>
                <a:srgbClr val="41B6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The vertical axis is the </a:t>
              </a:r>
              <a:r>
                <a:rPr lang="en-GB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-axis.</a:t>
              </a:r>
              <a:endParaRPr lang="en-GB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6237027" y="5097069"/>
            <a:ext cx="548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gradient is the change in </a:t>
            </a:r>
            <a:r>
              <a:rPr lang="en-GB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divided by the change in </a:t>
            </a:r>
            <a:r>
              <a:rPr lang="en-GB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39164" y="1788459"/>
            <a:ext cx="19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 flipV="1">
            <a:off x="5001102" y="4338638"/>
            <a:ext cx="68438" cy="77381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001102" y="4416019"/>
            <a:ext cx="68437" cy="94069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50283" y="4117931"/>
            <a:ext cx="180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15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is gradient?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532DA8-EFE1-49EC-BDC4-B8988332E03A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449069" y="1918726"/>
            <a:ext cx="3620471" cy="4132450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>
            <a:off x="3025588" y="3092823"/>
            <a:ext cx="470647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482788" y="2205318"/>
            <a:ext cx="0" cy="90095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3496235" y="2205318"/>
            <a:ext cx="4598894" cy="887504"/>
            <a:chOff x="3496235" y="2205318"/>
            <a:chExt cx="4598894" cy="887504"/>
          </a:xfrm>
        </p:grpSpPr>
        <p:sp>
          <p:nvSpPr>
            <p:cNvPr id="18" name="Rounded Rectangle 17"/>
            <p:cNvSpPr/>
            <p:nvPr/>
          </p:nvSpPr>
          <p:spPr>
            <a:xfrm>
              <a:off x="5943600" y="2430555"/>
              <a:ext cx="2151529" cy="437029"/>
            </a:xfrm>
            <a:prstGeom prst="roundRect">
              <a:avLst/>
            </a:prstGeom>
            <a:solidFill>
              <a:srgbClr val="41B6E6"/>
            </a:solidFill>
            <a:ln>
              <a:solidFill>
                <a:srgbClr val="41B6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Change in </a:t>
              </a:r>
              <a:r>
                <a:rPr lang="en-GB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is </a:t>
              </a:r>
              <a:r>
                <a:rPr lang="en-GB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GB" dirty="0" smtClean="0"/>
                <a:t>.</a:t>
              </a:r>
              <a:endParaRPr lang="en-GB" dirty="0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3496235" y="2205318"/>
              <a:ext cx="2447365" cy="887504"/>
              <a:chOff x="3496235" y="2205318"/>
              <a:chExt cx="2447365" cy="887504"/>
            </a:xfrm>
          </p:grpSpPr>
          <p:sp>
            <p:nvSpPr>
              <p:cNvPr id="19" name="Right Brace 18"/>
              <p:cNvSpPr/>
              <p:nvPr/>
            </p:nvSpPr>
            <p:spPr>
              <a:xfrm>
                <a:off x="3496235" y="2205318"/>
                <a:ext cx="255494" cy="887504"/>
              </a:xfrm>
              <a:prstGeom prst="rightBrace">
                <a:avLst/>
              </a:prstGeom>
              <a:ln w="28575">
                <a:solidFill>
                  <a:srgbClr val="41B6E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 flipV="1">
                <a:off x="3845859" y="2655372"/>
                <a:ext cx="2097741" cy="1"/>
              </a:xfrm>
              <a:prstGeom prst="line">
                <a:avLst/>
              </a:prstGeom>
              <a:ln w="28575">
                <a:solidFill>
                  <a:srgbClr val="41B6E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2" name="Group 31"/>
          <p:cNvGrpSpPr/>
          <p:nvPr/>
        </p:nvGrpSpPr>
        <p:grpSpPr>
          <a:xfrm>
            <a:off x="3037427" y="3126438"/>
            <a:ext cx="5057702" cy="453841"/>
            <a:chOff x="3037427" y="3126438"/>
            <a:chExt cx="5057702" cy="453841"/>
          </a:xfrm>
        </p:grpSpPr>
        <p:sp>
          <p:nvSpPr>
            <p:cNvPr id="12" name="Rounded Rectangle 11"/>
            <p:cNvSpPr/>
            <p:nvPr/>
          </p:nvSpPr>
          <p:spPr>
            <a:xfrm>
              <a:off x="5943600" y="3143250"/>
              <a:ext cx="2151529" cy="437029"/>
            </a:xfrm>
            <a:prstGeom prst="roundRect">
              <a:avLst/>
            </a:prstGeom>
            <a:solidFill>
              <a:srgbClr val="41B6E6"/>
            </a:solidFill>
            <a:ln>
              <a:solidFill>
                <a:srgbClr val="41B6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Change in </a:t>
              </a:r>
              <a:r>
                <a:rPr lang="en-GB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is </a:t>
              </a:r>
              <a:r>
                <a:rPr lang="en-GB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en-GB" dirty="0" smtClean="0"/>
                <a:t>.</a:t>
              </a:r>
              <a:endParaRPr lang="en-GB" dirty="0"/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3037427" y="3126438"/>
              <a:ext cx="2906173" cy="235327"/>
              <a:chOff x="3037427" y="3126438"/>
              <a:chExt cx="2906173" cy="235327"/>
            </a:xfrm>
          </p:grpSpPr>
          <p:sp>
            <p:nvSpPr>
              <p:cNvPr id="24" name="Right Brace 23"/>
              <p:cNvSpPr/>
              <p:nvPr/>
            </p:nvSpPr>
            <p:spPr>
              <a:xfrm rot="5400000">
                <a:off x="3192068" y="2971797"/>
                <a:ext cx="134471" cy="443754"/>
              </a:xfrm>
              <a:prstGeom prst="rightBrace">
                <a:avLst/>
              </a:prstGeom>
              <a:ln w="28575">
                <a:solidFill>
                  <a:srgbClr val="41B6E6"/>
                </a:solidFill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6" name="Straight Connector 25"/>
              <p:cNvCxnSpPr/>
              <p:nvPr/>
            </p:nvCxnSpPr>
            <p:spPr>
              <a:xfrm>
                <a:off x="3259303" y="3361765"/>
                <a:ext cx="2684297" cy="0"/>
              </a:xfrm>
              <a:prstGeom prst="line">
                <a:avLst/>
              </a:prstGeom>
              <a:ln w="28575">
                <a:solidFill>
                  <a:srgbClr val="41B6E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943600" y="4484927"/>
                <a:ext cx="5204012" cy="8801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gradient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y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</m:den>
                    </m:f>
                    <m:r>
                      <m:rPr>
                        <m:nor/>
                      </m:rPr>
                      <a:rPr lang="en-GB" sz="28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 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GB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GB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4484927"/>
                <a:ext cx="5204012" cy="880113"/>
              </a:xfrm>
              <a:prstGeom prst="rect">
                <a:avLst/>
              </a:prstGeom>
              <a:blipFill>
                <a:blip r:embed="rId4"/>
                <a:stretch>
                  <a:fillRect l="-23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2139164" y="1788459"/>
            <a:ext cx="19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50283" y="4117931"/>
            <a:ext cx="180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H="1" flipV="1">
            <a:off x="5005388" y="4333875"/>
            <a:ext cx="64152" cy="82144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001102" y="4416019"/>
            <a:ext cx="68437" cy="94069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434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is gradient?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3"/>
          <a:stretch>
            <a:fillRect/>
          </a:stretch>
        </p:blipFill>
        <p:spPr>
          <a:xfrm>
            <a:off x="874059" y="2009119"/>
            <a:ext cx="3650167" cy="440391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74059" y="1432111"/>
            <a:ext cx="8390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What if the graph slopes in the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opposite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direction?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1653988" y="2823882"/>
            <a:ext cx="5661212" cy="927847"/>
            <a:chOff x="1653988" y="2823882"/>
            <a:chExt cx="5661212" cy="927847"/>
          </a:xfrm>
        </p:grpSpPr>
        <p:sp>
          <p:nvSpPr>
            <p:cNvPr id="6" name="Right Brace 5"/>
            <p:cNvSpPr/>
            <p:nvPr/>
          </p:nvSpPr>
          <p:spPr>
            <a:xfrm>
              <a:off x="1653988" y="2823882"/>
              <a:ext cx="147918" cy="927847"/>
            </a:xfrm>
            <a:prstGeom prst="rightBrace">
              <a:avLst/>
            </a:prstGeom>
            <a:ln w="28575">
              <a:solidFill>
                <a:srgbClr val="41B6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5069542" y="3069290"/>
              <a:ext cx="2245658" cy="437029"/>
            </a:xfrm>
            <a:prstGeom prst="roundRect">
              <a:avLst/>
            </a:prstGeom>
            <a:solidFill>
              <a:srgbClr val="41B6E6"/>
            </a:solidFill>
            <a:ln>
              <a:solidFill>
                <a:srgbClr val="41B6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Change in </a:t>
              </a:r>
              <a:r>
                <a:rPr lang="en-GB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is −</a:t>
              </a:r>
              <a:r>
                <a:rPr lang="en-GB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GB" dirty="0" smtClean="0"/>
                <a:t>.</a:t>
              </a:r>
              <a:endParaRPr lang="en-GB" dirty="0"/>
            </a:p>
          </p:txBody>
        </p:sp>
        <p:cxnSp>
          <p:nvCxnSpPr>
            <p:cNvPr id="19" name="Straight Connector 18"/>
            <p:cNvCxnSpPr>
              <a:stCxn id="6" idx="1"/>
            </p:cNvCxnSpPr>
            <p:nvPr/>
          </p:nvCxnSpPr>
          <p:spPr>
            <a:xfrm flipV="1">
              <a:off x="1801906" y="3287805"/>
              <a:ext cx="3267636" cy="1"/>
            </a:xfrm>
            <a:prstGeom prst="line">
              <a:avLst/>
            </a:prstGeom>
            <a:ln w="28575">
              <a:solidFill>
                <a:srgbClr val="41B6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1157662" y="2316018"/>
            <a:ext cx="6157538" cy="507864"/>
            <a:chOff x="1157662" y="2316018"/>
            <a:chExt cx="6157538" cy="507864"/>
          </a:xfrm>
        </p:grpSpPr>
        <p:sp>
          <p:nvSpPr>
            <p:cNvPr id="21" name="Right Brace 20"/>
            <p:cNvSpPr/>
            <p:nvPr/>
          </p:nvSpPr>
          <p:spPr>
            <a:xfrm rot="16200000">
              <a:off x="1288700" y="2485488"/>
              <a:ext cx="207356" cy="469431"/>
            </a:xfrm>
            <a:prstGeom prst="rightBrace">
              <a:avLst/>
            </a:prstGeom>
            <a:ln w="28575">
              <a:solidFill>
                <a:srgbClr val="41B6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3" name="Straight Connector 22"/>
            <p:cNvCxnSpPr/>
            <p:nvPr/>
          </p:nvCxnSpPr>
          <p:spPr>
            <a:xfrm flipV="1">
              <a:off x="1392379" y="2513289"/>
              <a:ext cx="3677163" cy="1"/>
            </a:xfrm>
            <a:prstGeom prst="line">
              <a:avLst/>
            </a:prstGeom>
            <a:ln w="28575">
              <a:solidFill>
                <a:srgbClr val="41B6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ounded Rectangle 23"/>
            <p:cNvSpPr/>
            <p:nvPr/>
          </p:nvSpPr>
          <p:spPr>
            <a:xfrm>
              <a:off x="5069541" y="2316018"/>
              <a:ext cx="2245659" cy="437029"/>
            </a:xfrm>
            <a:prstGeom prst="roundRect">
              <a:avLst/>
            </a:prstGeom>
            <a:solidFill>
              <a:srgbClr val="41B6E6"/>
            </a:solidFill>
            <a:ln>
              <a:solidFill>
                <a:srgbClr val="41B6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Change in </a:t>
              </a:r>
              <a:r>
                <a:rPr lang="en-GB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is </a:t>
              </a:r>
              <a:r>
                <a:rPr lang="en-GB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en-GB" dirty="0" smtClean="0"/>
                <a:t>.</a:t>
              </a:r>
              <a:endParaRPr lang="en-GB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082987" y="4211075"/>
                <a:ext cx="5472953" cy="8820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gradient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y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</m:den>
                    </m:f>
                    <m:r>
                      <m:rPr>
                        <m:nor/>
                      </m:rPr>
                      <a:rPr lang="en-GB" sz="28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 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GB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GB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−2</a:t>
                </a:r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2987" y="4211075"/>
                <a:ext cx="5472953" cy="882036"/>
              </a:xfrm>
              <a:prstGeom prst="rect">
                <a:avLst/>
              </a:prstGeom>
              <a:blipFill>
                <a:blip r:embed="rId4"/>
                <a:stretch>
                  <a:fillRect l="-23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2" name="Group 31"/>
          <p:cNvGrpSpPr/>
          <p:nvPr/>
        </p:nvGrpSpPr>
        <p:grpSpPr>
          <a:xfrm>
            <a:off x="8216153" y="4329953"/>
            <a:ext cx="3805517" cy="2083078"/>
            <a:chOff x="8216153" y="4329953"/>
            <a:chExt cx="3805517" cy="2083078"/>
          </a:xfrm>
        </p:grpSpPr>
        <p:sp>
          <p:nvSpPr>
            <p:cNvPr id="26" name="Oval 25"/>
            <p:cNvSpPr/>
            <p:nvPr/>
          </p:nvSpPr>
          <p:spPr>
            <a:xfrm>
              <a:off x="9789459" y="4329953"/>
              <a:ext cx="645459" cy="658906"/>
            </a:xfrm>
            <a:prstGeom prst="ellipse">
              <a:avLst/>
            </a:prstGeom>
            <a:noFill/>
            <a:ln w="28575">
              <a:solidFill>
                <a:srgbClr val="41B6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8" name="Straight Connector 27"/>
            <p:cNvCxnSpPr>
              <a:stCxn id="26" idx="4"/>
            </p:cNvCxnSpPr>
            <p:nvPr/>
          </p:nvCxnSpPr>
          <p:spPr>
            <a:xfrm>
              <a:off x="10112189" y="4988859"/>
              <a:ext cx="13446" cy="766482"/>
            </a:xfrm>
            <a:prstGeom prst="line">
              <a:avLst/>
            </a:prstGeom>
            <a:ln w="28575">
              <a:solidFill>
                <a:srgbClr val="41B6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ounded Rectangle 28"/>
            <p:cNvSpPr/>
            <p:nvPr/>
          </p:nvSpPr>
          <p:spPr>
            <a:xfrm>
              <a:off x="8216153" y="5755341"/>
              <a:ext cx="3805517" cy="657690"/>
            </a:xfrm>
            <a:prstGeom prst="roundRect">
              <a:avLst/>
            </a:prstGeom>
            <a:solidFill>
              <a:srgbClr val="41B6E6"/>
            </a:solidFill>
            <a:ln>
              <a:solidFill>
                <a:srgbClr val="41B6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The negative symbol shows us the line is sloping </a:t>
              </a:r>
              <a:r>
                <a:rPr lang="en-GB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down</a:t>
              </a:r>
              <a:r>
                <a:rPr lang="en-GB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en-GB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8" name="Straight Connector 17"/>
          <p:cNvCxnSpPr/>
          <p:nvPr/>
        </p:nvCxnSpPr>
        <p:spPr>
          <a:xfrm flipH="1" flipV="1">
            <a:off x="4427212" y="4595813"/>
            <a:ext cx="68439" cy="77862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4427212" y="4673675"/>
            <a:ext cx="68437" cy="94069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611406" y="1989180"/>
            <a:ext cx="19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057344" y="4351377"/>
            <a:ext cx="180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407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is gradient?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7400" y="2568389"/>
            <a:ext cx="7947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gradient tells you the slope of a line.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7400" y="3441378"/>
            <a:ext cx="658905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gradient is calculated from the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change in </a:t>
            </a:r>
            <a:r>
              <a:rPr lang="en-GB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(vertical axis) divided by the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change in </a:t>
            </a:r>
            <a:r>
              <a:rPr lang="en-GB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(horizontal axis).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6518" y="1560004"/>
            <a:ext cx="5862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Remember: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ounded Rectangle 6"/>
              <p:cNvSpPr/>
              <p:nvPr/>
            </p:nvSpPr>
            <p:spPr>
              <a:xfrm>
                <a:off x="3583641" y="5176142"/>
                <a:ext cx="3536576" cy="1008530"/>
              </a:xfrm>
              <a:prstGeom prst="roundRect">
                <a:avLst/>
              </a:prstGeom>
              <a:solidFill>
                <a:srgbClr val="41B6E6"/>
              </a:solidFill>
              <a:ln>
                <a:solidFill>
                  <a:srgbClr val="41B6E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gradient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0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0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0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0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0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y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0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0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0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0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0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</m:den>
                    </m:f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Rounded 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3641" y="5176142"/>
                <a:ext cx="3536576" cy="1008530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41B6E6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3236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</TotalTime>
  <Words>362</Words>
  <Application>Microsoft Office PowerPoint</Application>
  <PresentationFormat>Widescreen</PresentationFormat>
  <Paragraphs>79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Liz Duncombe</cp:lastModifiedBy>
  <cp:revision>68</cp:revision>
  <cp:lastPrinted>2018-01-14T21:28:16Z</cp:lastPrinted>
  <dcterms:created xsi:type="dcterms:W3CDTF">2018-01-14T21:11:47Z</dcterms:created>
  <dcterms:modified xsi:type="dcterms:W3CDTF">2019-07-18T14:01:43Z</dcterms:modified>
</cp:coreProperties>
</file>