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3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C9A"/>
    <a:srgbClr val="EA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0931" autoAdjust="0"/>
  </p:normalViewPr>
  <p:slideViewPr>
    <p:cSldViewPr snapToGrid="0">
      <p:cViewPr varScale="1">
        <p:scale>
          <a:sx n="74" d="100"/>
          <a:sy n="74" d="100"/>
        </p:scale>
        <p:origin x="84" y="3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13358-92F6-4C35-B4C4-E77B5DF4B238}" type="datetimeFigureOut">
              <a:rPr lang="en-GB" smtClean="0"/>
              <a:t>18/07/2019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5B126-9467-42CA-9808-61AE3B8C7D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939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85B126-9467-42CA-9808-61AE3B8C7D1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617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 may want to point out the difference in the x and y scales on the graph. This often happens and can be misleading when looking at the graph. </a:t>
            </a:r>
            <a:r>
              <a:rPr lang="en-GB" dirty="0">
                <a:solidFill>
                  <a:srgbClr val="FF0000"/>
                </a:solidFill>
              </a:rPr>
              <a:t>See examples on worksheet……..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43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Explain that we have already met this relationship in the starter activity. It is of the form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den>
                    </m:f>
                  </m:oMath>
                </a14:m>
                <a:r>
                  <a:rPr lang="en-GB" dirty="0"/>
                  <a:t> and we have seen that this can be rearranged</a:t>
                </a:r>
                <a:r>
                  <a:rPr lang="en-GB" baseline="0" dirty="0"/>
                  <a:t> to give AC = B. Students complete the question on the worksheet the answer is 50km per hour and 250 km. </a:t>
                </a:r>
                <a:endParaRPr lang="en-GB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Explain that we have already met this relationship in the starter activity. It is of the form A = </a:t>
                </a:r>
                <a:r>
                  <a:rPr lang="en-GB" b="0" i="0">
                    <a:latin typeface="Cambria Math" panose="02040503050406030204" pitchFamily="18" charset="0"/>
                  </a:rPr>
                  <a:t>𝐵/𝐶</a:t>
                </a:r>
                <a:r>
                  <a:rPr lang="en-GB" dirty="0"/>
                  <a:t> and we have seen that this can be rearranged</a:t>
                </a:r>
                <a:r>
                  <a:rPr lang="en-GB" baseline="0" dirty="0"/>
                  <a:t> to give AC = B. Students complete the question on the worksheet the answer if 50km per hour and 250 km. </a:t>
                </a:r>
                <a:endParaRPr lang="en-GB" dirty="0"/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30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students to look at this graph. Tell them it is a distance time graph. Ask them what is missing? (Axis labels). Ask students to describe in words what is happening.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ＭＳ Ｐゴシック" panose="020B0600070205080204" pitchFamily="34" charset="-128"/>
                <a:cs typeface="ＭＳ Ｐゴシック" charset="0"/>
              </a:rPr>
              <a:t>Working in Paris students design a context and a set of questions around this graph, including a mark scheme. They share their example with another pair who complete the questions. This is returned to the original pair who mark and provide constructive feedback.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6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lesson begins by first considering some prior knowledge students will need to successfully complete this topic. In this case we recap the equation of a straight line as y = mx + c and the interpretation of m and c as the gradient and the intercept.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09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session introduces conversion graphs and links this to direct proportionality in the context of currency conversion and distance time graphs .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5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common real life use for proportional reasoning is when you have to change from one currency to another. </a:t>
            </a:r>
            <a:r>
              <a:rPr lang="en-GB" dirty="0"/>
              <a:t>Let students work through this problem using the approaches we have used so far. Then use this link to DESMOS to demonstrate how you might use a conversion graph to answer this question. https://www.desmos.com/calculator/fskaqaeh5l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1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Students discuss these questions with a partner. Then take feedback as a class.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1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6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Ask students to look at the graph and describe in general terms what happens as the number of hours increases?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7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0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BBB5-97B7-4462-B78D-6081C1E5736E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61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1E00-1E41-46B6-B4D0-F9A9C63EEC21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0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C602-6FD6-4F3B-AA24-A66A1FDF381D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61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E9558-C58B-4527-862F-A4FCB2C16584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95CE-9E66-41DF-9AF0-902CA5DBAE9C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7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B2BE-6C51-4B50-8477-316B4B1B864A}" type="datetime1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960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9D21B-5AA4-43B1-9B66-E78D812246CF}" type="datetime1">
              <a:rPr lang="en-GB" smtClean="0"/>
              <a:t>18/07/2019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938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312FC-A904-4DD2-A4AB-29F1D9FA714D}" type="datetime1">
              <a:rPr lang="en-GB" smtClean="0"/>
              <a:t>18/07/2019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8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064AD-D6E5-4E76-B1D3-0E46D2CECA6E}" type="datetime1">
              <a:rPr lang="en-GB" smtClean="0"/>
              <a:t>18/07/2019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0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66834-37A9-4528-B931-313AE6FC2577}" type="datetime1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635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1141-1B52-46C1-8D89-A9273F405383}" type="datetime1">
              <a:rPr lang="en-GB" smtClean="0"/>
              <a:t>18/07/2019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10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64B03-0D6D-41C7-8E83-2DCCA63E43A7}" type="datetime1">
              <a:rPr lang="en-GB" smtClean="0"/>
              <a:t>18/07/2019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Copyright © UCLES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0EAB3-04FC-42D6-9EBC-D0B024AC9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29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8906" y="1909481"/>
            <a:ext cx="825649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Teaching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Pack Unit conversions</a:t>
            </a:r>
          </a:p>
          <a:p>
            <a:r>
              <a:rPr lang="en-GB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Lesson 4: Interpreting travel and conversion graphs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b="1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Cambridge </a:t>
            </a:r>
            <a:r>
              <a:rPr lang="en-GB" sz="2600" b="1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IGCSE™</a:t>
            </a:r>
            <a:endParaRPr lang="en-GB" sz="2600" b="1" baseline="30000" dirty="0" smtClean="0">
              <a:solidFill>
                <a:srgbClr val="EA5B0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 smtClean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Mathematics 0580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9" y="451912"/>
            <a:ext cx="4046220" cy="650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8906" y="6239435"/>
            <a:ext cx="4128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Version 1.0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1511" y="6168533"/>
            <a:ext cx="1292225" cy="449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474" y="3033287"/>
            <a:ext cx="3659262" cy="27448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09879" y="6239434"/>
            <a:ext cx="2775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Copyright © UCLES March 2018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1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30DE85-6BC8-4ABC-9D8E-955C631D32CD}"/>
              </a:ext>
            </a:extLst>
          </p:cNvPr>
          <p:cNvSpPr/>
          <p:nvPr/>
        </p:nvSpPr>
        <p:spPr>
          <a:xfrm>
            <a:off x="320483" y="3693071"/>
            <a:ext cx="77085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can write an equation of the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 </a:t>
            </a:r>
            <a:r>
              <a:rPr lang="en-US" sz="28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2800" i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kx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 </a:t>
            </a:r>
            <a:r>
              <a:rPr lang="en-US" sz="2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is the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constant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proportionality.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BEAC06C2-CF99-4CDD-A762-6952871E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54514"/>
            <a:ext cx="381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2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EA127-FB4D-4482-BC3E-86B11630D54B}"/>
                  </a:ext>
                </a:extLst>
              </p:cNvPr>
              <p:cNvSpPr/>
              <p:nvPr/>
            </p:nvSpPr>
            <p:spPr>
              <a:xfrm>
                <a:off x="3544189" y="2679361"/>
                <a:ext cx="109356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y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i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∝</m:t>
                      </m:r>
                      <m:r>
                        <m:rPr>
                          <m:nor/>
                        </m:rPr>
                        <a:rPr lang="en-GB" sz="2800" b="0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sz="2800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x</m:t>
                      </m:r>
                    </m:oMath>
                  </m:oMathPara>
                </a14:m>
                <a:endParaRPr lang="en-GB" sz="28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2AEA127-FB4D-4482-BC3E-86B11630D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89" y="2679361"/>
                <a:ext cx="1093569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Directly proportional relationships?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482" y="1494421"/>
            <a:ext cx="7993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write a general mathematical sentence to describe any directly proportional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relationship: 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0482" y="5734371"/>
            <a:ext cx="8398453" cy="523220"/>
          </a:xfrm>
          <a:prstGeom prst="rect">
            <a:avLst/>
          </a:prstGeom>
          <a:solidFill>
            <a:srgbClr val="F9BC9A"/>
          </a:solidFill>
          <a:ln>
            <a:solidFill>
              <a:srgbClr val="F9BC9A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is the constant of proportionality in this case? 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8457698" y="1480705"/>
            <a:ext cx="3604480" cy="4776886"/>
            <a:chOff x="8433191" y="1360765"/>
            <a:chExt cx="3604480" cy="4776886"/>
          </a:xfrm>
        </p:grpSpPr>
        <p:grpSp>
          <p:nvGrpSpPr>
            <p:cNvPr id="15" name="Group 14"/>
            <p:cNvGrpSpPr/>
            <p:nvPr/>
          </p:nvGrpSpPr>
          <p:grpSpPr>
            <a:xfrm>
              <a:off x="8433191" y="1497447"/>
              <a:ext cx="3604480" cy="4640204"/>
              <a:chOff x="8433191" y="1497447"/>
              <a:chExt cx="3604480" cy="4640204"/>
            </a:xfrm>
          </p:grpSpPr>
          <p:pic>
            <p:nvPicPr>
              <p:cNvPr id="4" name="Picture 3" descr="Screen Clipping">
                <a:extLst>
                  <a:ext uri="{FF2B5EF4-FFF2-40B4-BE49-F238E27FC236}">
                    <a16:creationId xmlns:a16="http://schemas.microsoft.com/office/drawing/2014/main" id="{AEE3A00D-0731-4136-9E55-9D024D6E4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445" y="1497447"/>
                <a:ext cx="2797239" cy="4455538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DF1B48-53D9-4A54-BEF4-28A93A623428}"/>
                  </a:ext>
                </a:extLst>
              </p:cNvPr>
              <p:cNvSpPr txBox="1"/>
              <p:nvPr/>
            </p:nvSpPr>
            <p:spPr>
              <a:xfrm>
                <a:off x="10035251" y="5768319"/>
                <a:ext cx="2002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hours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41405-8535-4B46-AC49-FD6632B89719}"/>
                  </a:ext>
                </a:extLst>
              </p:cNvPr>
              <p:cNvSpPr txBox="1"/>
              <p:nvPr/>
            </p:nvSpPr>
            <p:spPr>
              <a:xfrm rot="16200000">
                <a:off x="7280981" y="3314131"/>
                <a:ext cx="267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number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kennels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9" name="Straight Connector 18"/>
            <p:cNvCxnSpPr/>
            <p:nvPr/>
          </p:nvCxnSpPr>
          <p:spPr>
            <a:xfrm flipH="1">
              <a:off x="8996363" y="1494421"/>
              <a:ext cx="38415" cy="557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9034778" y="1494421"/>
              <a:ext cx="40166" cy="510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678246" y="1360765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y</a:t>
              </a:r>
              <a:endParaRPr lang="en-GB" i="1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 flipV="1">
              <a:off x="11513344" y="5643563"/>
              <a:ext cx="61340" cy="479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11503820" y="5691513"/>
              <a:ext cx="72065" cy="5131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190513" y="537349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x</a:t>
              </a:r>
              <a:endParaRPr lang="en-GB" i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9047879" y="4814605"/>
            <a:ext cx="1081356" cy="1256833"/>
            <a:chOff x="9034778" y="4696152"/>
            <a:chExt cx="1081356" cy="1256833"/>
          </a:xfrm>
        </p:grpSpPr>
        <p:sp>
          <p:nvSpPr>
            <p:cNvPr id="13" name="Right Triangle 12"/>
            <p:cNvSpPr/>
            <p:nvPr/>
          </p:nvSpPr>
          <p:spPr>
            <a:xfrm flipH="1">
              <a:off x="9034778" y="4696152"/>
              <a:ext cx="504323" cy="995361"/>
            </a:xfrm>
            <a:prstGeom prst="rtTriangle">
              <a:avLst/>
            </a:prstGeom>
            <a:solidFill>
              <a:srgbClr val="F9BC9A">
                <a:alpha val="20000"/>
              </a:srgbClr>
            </a:solidFill>
            <a:ln>
              <a:solidFill>
                <a:srgbClr val="EA5B0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181923" y="5675986"/>
              <a:ext cx="26962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EA5B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GB" sz="12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41938" y="5081090"/>
              <a:ext cx="57419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EA5B0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= 2</a:t>
              </a:r>
              <a:endParaRPr lang="en-GB" sz="1200" dirty="0">
                <a:solidFill>
                  <a:srgbClr val="EA5B0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63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>
            <a:extLst>
              <a:ext uri="{FF2B5EF4-FFF2-40B4-BE49-F238E27FC236}">
                <a16:creationId xmlns:a16="http://schemas.microsoft.com/office/drawing/2014/main" id="{4CD47F43-C01F-4F6E-80AE-C58F0A44C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931" y="1627120"/>
            <a:ext cx="1101909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>
                <a:solidFill>
                  <a:srgbClr val="000000"/>
                </a:solidFill>
              </a:rPr>
              <a:t>Keeping in mind what we have said about direct proportion. You are told that </a:t>
            </a:r>
            <a:r>
              <a:rPr lang="en-GB" altLang="en-US" sz="2800" i="1" dirty="0">
                <a:solidFill>
                  <a:srgbClr val="000000"/>
                </a:solidFill>
              </a:rPr>
              <a:t>x</a:t>
            </a:r>
            <a:r>
              <a:rPr lang="en-GB" altLang="en-US" sz="2800" dirty="0">
                <a:solidFill>
                  <a:srgbClr val="000000"/>
                </a:solidFill>
              </a:rPr>
              <a:t> and </a:t>
            </a:r>
            <a:r>
              <a:rPr lang="en-GB" altLang="en-US" sz="2800" i="1" dirty="0">
                <a:solidFill>
                  <a:srgbClr val="000000"/>
                </a:solidFill>
              </a:rPr>
              <a:t>y</a:t>
            </a:r>
            <a:r>
              <a:rPr lang="en-GB" altLang="en-US" sz="2800" dirty="0">
                <a:solidFill>
                  <a:srgbClr val="000000"/>
                </a:solidFill>
              </a:rPr>
              <a:t> in this example are in direct proportion.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 smtClean="0">
                <a:solidFill>
                  <a:srgbClr val="000000"/>
                </a:solidFill>
              </a:rPr>
              <a:t>Complete </a:t>
            </a:r>
            <a:r>
              <a:rPr lang="en-GB" altLang="en-US" sz="2800" dirty="0">
                <a:solidFill>
                  <a:srgbClr val="000000"/>
                </a:solidFill>
              </a:rPr>
              <a:t>the table and draw the graph.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28F05-35A9-4BAF-9FC0-2F49B921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894496"/>
              </p:ext>
            </p:extLst>
          </p:nvPr>
        </p:nvGraphicFramePr>
        <p:xfrm>
          <a:off x="2538968" y="3644443"/>
          <a:ext cx="6723024" cy="124717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6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23586">
                <a:tc>
                  <a:txBody>
                    <a:bodyPr/>
                    <a:lstStyle/>
                    <a:p>
                      <a:r>
                        <a:rPr lang="en-GB" sz="1800" b="1" i="1" dirty="0"/>
                        <a:t>x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en-GB" sz="1800" b="1" i="1" dirty="0"/>
                        <a:t>y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/>
                        <a:t>16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b="0" dirty="0"/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goes in the box?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5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171" name="Rectangle 2">
                <a:extLst>
                  <a:ext uri="{FF2B5EF4-FFF2-40B4-BE49-F238E27FC236}">
                    <a16:creationId xmlns:a16="http://schemas.microsoft.com/office/drawing/2014/main" id="{4CD47F43-C01F-4F6E-80AE-C58F0A44C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218" y="3120507"/>
                <a:ext cx="7713587" cy="35394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 dirty="0" smtClean="0">
                    <a:solidFill>
                      <a:srgbClr val="000000"/>
                    </a:solidFill>
                  </a:rPr>
                  <a:t>The </a:t>
                </a:r>
                <a:r>
                  <a:rPr lang="en-GB" altLang="en-US" sz="2800" dirty="0">
                    <a:solidFill>
                      <a:srgbClr val="000000"/>
                    </a:solidFill>
                  </a:rPr>
                  <a:t>line is a straight line passing through the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 dirty="0">
                    <a:solidFill>
                      <a:srgbClr val="000000"/>
                    </a:solidFill>
                  </a:rPr>
                  <a:t>origin 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/>
                      <m:t>y</m:t>
                    </m:r>
                    <m:r>
                      <m:rPr>
                        <m:nor/>
                      </m:rPr>
                      <a:rPr lang="en-GB" sz="2800" b="0" i="0" smtClean="0"/>
                      <m:t> </m:t>
                    </m:r>
                    <m:r>
                      <m:rPr>
                        <m:nor/>
                      </m:rPr>
                      <a:rPr lang="en-GB" sz="2800" i="0"/>
                      <m:t>∝</m:t>
                    </m:r>
                    <m:r>
                      <m:rPr>
                        <m:nor/>
                      </m:rPr>
                      <a:rPr lang="en-GB" sz="2800" b="0" i="0" smtClean="0"/>
                      <m:t> </m:t>
                    </m:r>
                    <m:r>
                      <m:rPr>
                        <m:nor/>
                      </m:rPr>
                      <a:rPr lang="en-GB" sz="2800" i="1"/>
                      <m:t>x</m:t>
                    </m:r>
                  </m:oMath>
                </a14:m>
                <a:r>
                  <a:rPr lang="en-GB" sz="2800" i="1" dirty="0" smtClean="0"/>
                  <a:t>.</a:t>
                </a:r>
                <a:endParaRPr lang="en-GB" sz="2800" i="1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 dirty="0">
                    <a:solidFill>
                      <a:srgbClr val="000000"/>
                    </a:solidFill>
                  </a:rPr>
                  <a:t>The gradient of the </a:t>
                </a:r>
                <a:r>
                  <a:rPr lang="en-GB" altLang="en-US" sz="2800" dirty="0" smtClean="0">
                    <a:solidFill>
                      <a:srgbClr val="000000"/>
                    </a:solidFill>
                  </a:rPr>
                  <a:t>line </a:t>
                </a:r>
                <a:r>
                  <a:rPr lang="en-GB" altLang="en-US" sz="2800" dirty="0">
                    <a:solidFill>
                      <a:srgbClr val="000000"/>
                    </a:solidFill>
                  </a:rPr>
                  <a:t>is 4.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GB" altLang="en-US" sz="2800" dirty="0">
                    <a:solidFill>
                      <a:srgbClr val="000000"/>
                    </a:solidFill>
                  </a:rPr>
                  <a:t>This is the constant of </a:t>
                </a:r>
                <a:r>
                  <a:rPr lang="en-GB" altLang="en-US" sz="2800" dirty="0" smtClean="0">
                    <a:solidFill>
                      <a:srgbClr val="000000"/>
                    </a:solidFill>
                  </a:rPr>
                  <a:t>proportionality </a:t>
                </a:r>
                <a:r>
                  <a:rPr lang="en-GB" altLang="en-US" sz="2800" dirty="0">
                    <a:solidFill>
                      <a:srgbClr val="000000"/>
                    </a:solidFill>
                  </a:rPr>
                  <a:t>for this relationship.</a:t>
                </a: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GB" altLang="en-US" sz="2800" i="1" dirty="0">
                    <a:solidFill>
                      <a:srgbClr val="000000"/>
                    </a:solidFill>
                  </a:rPr>
                  <a:t>y</a:t>
                </a:r>
                <a:r>
                  <a:rPr lang="en-GB" altLang="en-US" sz="2800" dirty="0">
                    <a:solidFill>
                      <a:srgbClr val="000000"/>
                    </a:solidFill>
                  </a:rPr>
                  <a:t> = 4</a:t>
                </a:r>
                <a:r>
                  <a:rPr lang="en-GB" altLang="en-US" sz="2800" i="1" dirty="0">
                    <a:solidFill>
                      <a:srgbClr val="000000"/>
                    </a:solidFill>
                  </a:rPr>
                  <a:t>x</a:t>
                </a:r>
                <a:r>
                  <a:rPr lang="en-GB" altLang="en-US" sz="2800" dirty="0">
                    <a:solidFill>
                      <a:srgbClr val="000000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7171" name="Rectangle 2">
                <a:extLst>
                  <a:ext uri="{FF2B5EF4-FFF2-40B4-BE49-F238E27FC236}">
                    <a16:creationId xmlns:a16="http://schemas.microsoft.com/office/drawing/2014/main" id="{4CD47F43-C01F-4F6E-80AE-C58F0A44CB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218" y="3120507"/>
                <a:ext cx="7713587" cy="3539430"/>
              </a:xfrm>
              <a:prstGeom prst="rect">
                <a:avLst/>
              </a:prstGeom>
              <a:blipFill>
                <a:blip r:embed="rId3"/>
                <a:stretch>
                  <a:fillRect l="-1580" t="-1893" b="-378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728F05-35A9-4BAF-9FC0-2F49B921D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1836203"/>
              </p:ext>
            </p:extLst>
          </p:nvPr>
        </p:nvGraphicFramePr>
        <p:xfrm>
          <a:off x="1028499" y="1635261"/>
          <a:ext cx="6723024" cy="125500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960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31421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586">
                <a:tc>
                  <a:txBody>
                    <a:bodyPr/>
                    <a:lstStyle/>
                    <a:p>
                      <a:r>
                        <a:rPr lang="en-GB" sz="18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T="45700" marB="45700"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16ED0834-EC6C-4C7F-BCED-2BFE13CC6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805" y="1922747"/>
            <a:ext cx="3356408" cy="45955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goes in the box?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3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0A4EA3-DDDF-479C-A001-900CE0B7F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9909" y="1638228"/>
                <a:ext cx="11772181" cy="3732269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EA5B0C"/>
                  </a:buClr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can be rearranged to give: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distance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 × time.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rgbClr val="EA5B0C"/>
                  </a:buClr>
                </a:pP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This can also be written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GB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∝ </m:t>
                    </m:r>
                    <m:r>
                      <m:rPr>
                        <m:nor/>
                      </m:rPr>
                      <a:rPr lang="en-GB" b="0" i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does this mean in terms of a proportional relationship? </a:t>
                </a:r>
              </a:p>
              <a:p>
                <a:pPr marL="0" indent="0" algn="ctr">
                  <a:buNone/>
                </a:pPr>
                <a:endParaRPr lang="en-GB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What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constant of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proportionality?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6E0A4EA3-DDDF-479C-A001-900CE0B7F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9909" y="1638228"/>
                <a:ext cx="11772181" cy="3732269"/>
              </a:xfrm>
              <a:blipFill>
                <a:blip r:embed="rId3"/>
                <a:stretch>
                  <a:fillRect l="-1035" t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0" y="0"/>
                <a:ext cx="12192000" cy="1210235"/>
              </a:xfrm>
              <a:prstGeom prst="rect">
                <a:avLst/>
              </a:prstGeom>
              <a:solidFill>
                <a:srgbClr val="EA5B0C"/>
              </a:solidFill>
              <a:ln>
                <a:solidFill>
                  <a:srgbClr val="EA5B0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635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8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speed</m:t>
                      </m:r>
                      <m:r>
                        <m:rPr>
                          <m:nor/>
                        </m:rPr>
                        <a:rPr lang="en-GB" sz="28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 = 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GB" sz="2800" b="1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distance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GB" sz="2800" b="1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time</m:t>
                          </m:r>
                        </m:den>
                      </m:f>
                    </m:oMath>
                  </m:oMathPara>
                </a14:m>
                <a:endParaRPr lang="en-GB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1210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EA5B0C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666488" y="3923030"/>
            <a:ext cx="4859022" cy="523220"/>
          </a:xfrm>
          <a:prstGeom prst="rect">
            <a:avLst/>
          </a:prstGeom>
          <a:solidFill>
            <a:srgbClr val="F9BC9A"/>
          </a:solidFill>
          <a:ln>
            <a:solidFill>
              <a:srgbClr val="F9BC9A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It says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is proportional to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6196" y="5275353"/>
                <a:ext cx="9079605" cy="1384995"/>
              </a:xfrm>
              <a:prstGeom prst="rect">
                <a:avLst/>
              </a:prstGeom>
              <a:solidFill>
                <a:srgbClr val="F9BC9A"/>
              </a:solidFill>
              <a:ln>
                <a:solidFill>
                  <a:srgbClr val="F9BC9A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Assuming speed is constant then 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constant of proportionality is the 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speed. </a:t>
                </a:r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(The relationship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en-GB" sz="2800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∝ </m:t>
                    </m:r>
                    <m:r>
                      <m:rPr>
                        <m:nor/>
                      </m:rPr>
                      <a:rPr lang="en-GB" sz="2800" i="1">
                        <a:latin typeface="Arial" panose="020B0604020202020204" pitchFamily="34" charset="0"/>
                        <a:cs typeface="Arial" panose="020B0604020202020204" pitchFamily="34" charset="0"/>
                      </a:rPr>
                      <m:t>T</m:t>
                    </m:r>
                  </m:oMath>
                </a14:m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only applies if speed is </a:t>
                </a:r>
                <a:r>
                  <a:rPr lang="en-GB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constant.)</a:t>
                </a:r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196" y="5275353"/>
                <a:ext cx="9079605" cy="1384995"/>
              </a:xfrm>
              <a:prstGeom prst="rect">
                <a:avLst/>
              </a:prstGeom>
              <a:blipFill>
                <a:blip r:embed="rId5"/>
                <a:stretch>
                  <a:fillRect l="-1273" t="-3913" b="-10435"/>
                </a:stretch>
              </a:blipFill>
              <a:ln>
                <a:solidFill>
                  <a:srgbClr val="F9BC9A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68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Screen Clipping">
            <a:extLst>
              <a:ext uri="{FF2B5EF4-FFF2-40B4-BE49-F238E27FC236}">
                <a16:creationId xmlns:a16="http://schemas.microsoft.com/office/drawing/2014/main" id="{DCE8E92D-128E-4589-8160-B26F81DBD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381" y="1663387"/>
            <a:ext cx="9420738" cy="4656138"/>
          </a:xfr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Interpreting distance-time graphs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90688" y="1663387"/>
            <a:ext cx="35718" cy="5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728788" y="1663387"/>
            <a:ext cx="35718" cy="5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0648950" y="5867400"/>
            <a:ext cx="62169" cy="428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0648950" y="5915025"/>
            <a:ext cx="62169" cy="3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9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2EE3C-8729-4A24-BF40-4B382CC16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EA5B0C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equations of straight line graphs</a:t>
            </a:r>
          </a:p>
          <a:p>
            <a:pPr>
              <a:buClr>
                <a:srgbClr val="EA5B0C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currency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conversion graphs </a:t>
            </a:r>
          </a:p>
          <a:p>
            <a:pPr>
              <a:buClr>
                <a:srgbClr val="EA5B0C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graphs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proportional relationships</a:t>
            </a:r>
          </a:p>
          <a:p>
            <a:pPr>
              <a:buClr>
                <a:srgbClr val="EA5B0C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distance-time graphs.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dirty="0"/>
          </a:p>
        </p:txBody>
      </p:sp>
      <p:sp>
        <p:nvSpPr>
          <p:cNvPr id="4" name="Subtitle 14">
            <a:extLst>
              <a:ext uri="{FF2B5EF4-FFF2-40B4-BE49-F238E27FC236}">
                <a16:creationId xmlns:a16="http://schemas.microsoft.com/office/drawing/2014/main" id="{7A496A76-2902-4F43-939B-66904F015F77}"/>
              </a:ext>
            </a:extLst>
          </p:cNvPr>
          <p:cNvSpPr txBox="1">
            <a:spLocks/>
          </p:cNvSpPr>
          <p:nvPr/>
        </p:nvSpPr>
        <p:spPr>
          <a:xfrm>
            <a:off x="1416050" y="4477289"/>
            <a:ext cx="9359900" cy="1017094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the end of the lesson you should be able to interpret and use graphs, travel graphs and conversion graphs.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this lesson we will cover: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54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0EBD5-0FCB-41DF-8390-AEB6C4457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6076" y="1697472"/>
            <a:ext cx="5181600" cy="4351338"/>
          </a:xfrm>
        </p:spPr>
        <p:txBody>
          <a:bodyPr/>
          <a:lstStyle/>
          <a:p>
            <a:pPr>
              <a:buClr>
                <a:srgbClr val="EA5B0C"/>
              </a:buClr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equation of a straight-line is given by this formula, where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the gradient of the line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coordinate of the point where the line crosses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-axis.</a:t>
            </a:r>
          </a:p>
          <a:p>
            <a:pPr>
              <a:buClr>
                <a:srgbClr val="EA5B0C"/>
              </a:buClr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this information to find the equation for the lines in this graph.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mx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305830" y="1333160"/>
            <a:ext cx="3576818" cy="5409489"/>
            <a:chOff x="3828534" y="702095"/>
            <a:chExt cx="3576818" cy="5409489"/>
          </a:xfrm>
        </p:grpSpPr>
        <p:pic>
          <p:nvPicPr>
            <p:cNvPr id="26" name="Content Placeholder 5" descr="Screen Clipping">
              <a:extLst>
                <a:ext uri="{FF2B5EF4-FFF2-40B4-BE49-F238E27FC236}">
                  <a16:creationId xmlns:a16="http://schemas.microsoft.com/office/drawing/2014/main" id="{0F95206D-8010-453E-B941-B01F778B1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8534" y="796788"/>
              <a:ext cx="3576818" cy="5314796"/>
            </a:xfrm>
            <a:prstGeom prst="rect">
              <a:avLst/>
            </a:prstGeom>
          </p:spPr>
        </p:pic>
        <p:cxnSp>
          <p:nvCxnSpPr>
            <p:cNvPr id="27" name="Straight Connector 26"/>
            <p:cNvCxnSpPr/>
            <p:nvPr/>
          </p:nvCxnSpPr>
          <p:spPr>
            <a:xfrm flipH="1">
              <a:off x="5342184" y="794968"/>
              <a:ext cx="50006" cy="54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392191" y="796788"/>
              <a:ext cx="47625" cy="5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013575" y="702095"/>
              <a:ext cx="133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y</a:t>
              </a:r>
              <a:endParaRPr lang="en-GB" i="1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7330528" y="5155037"/>
              <a:ext cx="74824" cy="452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7335290" y="5207425"/>
              <a:ext cx="70062" cy="452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7097165" y="4900244"/>
              <a:ext cx="145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x</a:t>
              </a:r>
              <a:endParaRPr lang="en-GB" i="1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6636313" y="2498501"/>
            <a:ext cx="1854558" cy="386367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y</a:t>
            </a:r>
            <a:r>
              <a:rPr lang="en-GB" dirty="0" smtClean="0"/>
              <a:t> = −3</a:t>
            </a:r>
            <a:r>
              <a:rPr lang="en-GB" i="1" dirty="0" smtClean="0"/>
              <a:t>x</a:t>
            </a:r>
            <a:r>
              <a:rPr lang="en-GB" dirty="0" smtClean="0"/>
              <a:t> + 1</a:t>
            </a:r>
            <a:endParaRPr lang="en-GB" dirty="0"/>
          </a:p>
        </p:txBody>
      </p:sp>
      <p:sp>
        <p:nvSpPr>
          <p:cNvPr id="34" name="Rounded Rectangle 33"/>
          <p:cNvSpPr/>
          <p:nvPr/>
        </p:nvSpPr>
        <p:spPr>
          <a:xfrm>
            <a:off x="9097748" y="4620006"/>
            <a:ext cx="1854558" cy="38636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y</a:t>
            </a:r>
            <a:r>
              <a:rPr lang="en-GB" dirty="0" smtClean="0"/>
              <a:t> = 4</a:t>
            </a:r>
            <a:r>
              <a:rPr lang="en-GB" i="1" dirty="0" smtClean="0"/>
              <a:t>x</a:t>
            </a:r>
            <a:endParaRPr lang="en-GB" dirty="0"/>
          </a:p>
        </p:txBody>
      </p:sp>
      <p:sp>
        <p:nvSpPr>
          <p:cNvPr id="35" name="Rounded Rectangle 34"/>
          <p:cNvSpPr/>
          <p:nvPr/>
        </p:nvSpPr>
        <p:spPr>
          <a:xfrm>
            <a:off x="9955369" y="2305317"/>
            <a:ext cx="1854558" cy="38636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smtClean="0"/>
              <a:t>y</a:t>
            </a:r>
            <a:r>
              <a:rPr lang="en-GB" dirty="0" smtClean="0"/>
              <a:t> = 2</a:t>
            </a:r>
            <a:r>
              <a:rPr lang="en-GB" i="1" dirty="0" smtClean="0"/>
              <a:t>x </a:t>
            </a:r>
            <a:r>
              <a:rPr lang="en-GB" dirty="0" smtClean="0"/>
              <a:t>+ 3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562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09DFAEDE-056A-4BF9-8A94-D134B294F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5492" y="1636713"/>
            <a:ext cx="8137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F53D5A-E659-480B-9FA7-48789DE9C3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63" y="1636713"/>
            <a:ext cx="945205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If </a:t>
            </a:r>
            <a:r>
              <a:rPr lang="en-GB" altLang="en-US" sz="2800" dirty="0"/>
              <a:t>you change your spending money from </a:t>
            </a:r>
            <a:r>
              <a:rPr lang="en-GB" altLang="en-US" sz="2800" dirty="0" smtClean="0"/>
              <a:t>one currency </a:t>
            </a:r>
            <a:r>
              <a:rPr lang="en-GB" altLang="en-US" sz="2800" dirty="0"/>
              <a:t>to another currency, how do you decide how much will you get?</a:t>
            </a:r>
          </a:p>
          <a:p>
            <a:pPr marL="457200" indent="-4572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When you are buying things </a:t>
            </a:r>
            <a:r>
              <a:rPr lang="en-GB" altLang="en-US" sz="2800" dirty="0" smtClean="0"/>
              <a:t>in a different country </a:t>
            </a:r>
            <a:r>
              <a:rPr lang="en-GB" altLang="en-US" sz="2800" dirty="0"/>
              <a:t>how do you decide if they are expensive or not? </a:t>
            </a:r>
          </a:p>
          <a:p>
            <a:pPr eaLnBrk="1" hangingPunct="1"/>
            <a:endParaRPr lang="en-GB" altLang="en-US" sz="2800" dirty="0" smtClean="0"/>
          </a:p>
          <a:p>
            <a:pPr eaLnBrk="1" hangingPunct="1"/>
            <a:r>
              <a:rPr lang="en-GB" altLang="en-US" sz="2800" dirty="0" smtClean="0"/>
              <a:t>This </a:t>
            </a:r>
            <a:r>
              <a:rPr lang="en-GB" altLang="en-US" sz="2800" dirty="0"/>
              <a:t>session will show you some ways to answer these questions and other similar questions.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GB" altLang="en-US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C844CA-A2E2-424B-A290-5F5504FC513A}"/>
              </a:ext>
            </a:extLst>
          </p:cNvPr>
          <p:cNvSpPr/>
          <p:nvPr/>
        </p:nvSpPr>
        <p:spPr>
          <a:xfrm>
            <a:off x="739294" y="156593"/>
            <a:ext cx="4030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kern="0" dirty="0">
                <a:solidFill>
                  <a:schemeClr val="bg1"/>
                </a:solidFill>
                <a:latin typeface="+mn-lt"/>
                <a:cs typeface="Calibri" pitchFamily="34" charset="0"/>
              </a:rPr>
              <a:t>How do you know? </a:t>
            </a:r>
            <a:endParaRPr lang="en-GB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Have you been on holiday abroad?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899" y="1362635"/>
            <a:ext cx="3509364" cy="5264046"/>
          </a:xfrm>
          <a:prstGeom prst="rect">
            <a:avLst/>
          </a:prstGeom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53837DE2-905D-43C2-BD14-10CAB29C7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0F597A4-E9E7-4C9B-AE0C-D968B2591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16" y="1532569"/>
            <a:ext cx="83410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5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Sarah bought a </a:t>
            </a:r>
            <a:r>
              <a:rPr lang="en-GB" alt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sweater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the USA. She paid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$20. </a:t>
            </a:r>
            <a:endParaRPr kumimoji="0" lang="en-GB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F5A24935-8979-497E-919D-AD235A1A2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416" y="2165786"/>
            <a:ext cx="74524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Carol bought an identical sweater in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Ireland.</a:t>
            </a:r>
            <a:r>
              <a:rPr lang="en-GB" altLang="en-US" sz="2800" dirty="0"/>
              <a:t> 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She </a:t>
            </a:r>
            <a:r>
              <a:rPr kumimoji="0" lang="en-GB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paid </a:t>
            </a:r>
            <a:r>
              <a:rPr lang="en-GB" altLang="en-US" sz="2800" dirty="0"/>
              <a:t>€</a:t>
            </a:r>
            <a:r>
              <a:rPr kumimoji="0" lang="en-GB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18.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Currency converter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290" y="3699657"/>
            <a:ext cx="1923245" cy="954107"/>
          </a:xfrm>
          <a:prstGeom prst="rect">
            <a:avLst/>
          </a:prstGeom>
          <a:solidFill>
            <a:srgbClr val="F9BC9A"/>
          </a:solidFill>
          <a:ln>
            <a:solidFill>
              <a:srgbClr val="F9BC9A"/>
            </a:solidFill>
          </a:ln>
        </p:spPr>
        <p:txBody>
          <a:bodyPr wrap="square">
            <a:spAutoFit/>
          </a:bodyPr>
          <a:lstStyle/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£1 = </a:t>
            </a:r>
            <a:r>
              <a:rPr lang="en-GB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$1.6 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5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£1 =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altLang="en-US" sz="2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1.4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6416" y="5022265"/>
            <a:ext cx="82122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5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Calculate, in pounds, the difference between the prices paid for the two sweaters</a:t>
            </a:r>
            <a:r>
              <a:rPr lang="en-GB" alt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698" y="1607444"/>
            <a:ext cx="4661069" cy="4921362"/>
          </a:xfrm>
          <a:prstGeom prst="rect">
            <a:avLst/>
          </a:prstGeom>
        </p:spPr>
      </p:pic>
      <p:sp>
        <p:nvSpPr>
          <p:cNvPr id="1027" name="Rectangle 29">
            <a:extLst>
              <a:ext uri="{FF2B5EF4-FFF2-40B4-BE49-F238E27FC236}">
                <a16:creationId xmlns:a16="http://schemas.microsoft.com/office/drawing/2014/main" id="{C0295F7F-3DC9-4B8B-A304-37BFBACB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5" y="250825"/>
            <a:ext cx="60454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indent="1588"/>
            <a:r>
              <a:rPr lang="en-GB" altLang="en-US" sz="3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Assuming £1 = 1.4 Є</a:t>
            </a:r>
            <a:endParaRPr lang="en-GB" altLang="en-US" sz="3600" dirty="0">
              <a:solidFill>
                <a:schemeClr val="bg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24A3AA-60D0-471D-AA85-C65B343C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5" y="1457748"/>
            <a:ext cx="667859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dirty="0"/>
              <a:t>A graph can be used to convert </a:t>
            </a:r>
            <a:r>
              <a:rPr lang="en-GB" altLang="en-US" sz="2800" dirty="0" smtClean="0"/>
              <a:t>pounds (£) </a:t>
            </a:r>
            <a:r>
              <a:rPr lang="en-GB" altLang="en-US" sz="2800" dirty="0"/>
              <a:t>to </a:t>
            </a:r>
            <a:r>
              <a:rPr lang="en-GB" altLang="en-US" sz="2800" dirty="0" smtClean="0"/>
              <a:t>euros (€).</a:t>
            </a:r>
            <a:endParaRPr lang="en-GB" altLang="en-US" sz="2800" dirty="0"/>
          </a:p>
          <a:p>
            <a:pPr marL="342900" indent="-3429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What is the scale on each axis?</a:t>
            </a:r>
          </a:p>
          <a:p>
            <a:pPr marL="342900" indent="-3429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Why must the graph go through (0, 0)?</a:t>
            </a:r>
          </a:p>
          <a:p>
            <a:pPr marL="342900" indent="-3429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How could you use the graph to find out what €5 </a:t>
            </a:r>
            <a:r>
              <a:rPr lang="en-GB" altLang="en-US" sz="2800" dirty="0" smtClean="0"/>
              <a:t>are </a:t>
            </a:r>
            <a:r>
              <a:rPr lang="en-GB" altLang="en-US" sz="2800" dirty="0"/>
              <a:t>in </a:t>
            </a:r>
            <a:r>
              <a:rPr lang="en-GB" altLang="en-US" sz="2800" dirty="0" smtClean="0"/>
              <a:t>£?</a:t>
            </a:r>
            <a:endParaRPr lang="en-GB" altLang="en-US" sz="2800" dirty="0"/>
          </a:p>
          <a:p>
            <a:pPr marL="342900" indent="-3429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/>
              <a:t>Can you continue the graph upwards? </a:t>
            </a:r>
            <a:endParaRPr lang="en-GB" altLang="en-US" sz="2800" dirty="0" smtClean="0"/>
          </a:p>
          <a:p>
            <a:pPr marL="342900" indent="-342900" eaLnBrk="1" hangingPunct="1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/>
              <a:t>What </a:t>
            </a:r>
            <a:r>
              <a:rPr lang="en-GB" altLang="en-US" sz="2800" dirty="0"/>
              <a:t>about below 0?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Currency converter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3811" y="5153874"/>
            <a:ext cx="6096000" cy="1384995"/>
          </a:xfrm>
          <a:prstGeom prst="rect">
            <a:avLst/>
          </a:prstGeom>
          <a:solidFill>
            <a:srgbClr val="F9BC9A"/>
          </a:solidFill>
          <a:ln>
            <a:solidFill>
              <a:srgbClr val="F9BC9A"/>
            </a:solidFill>
          </a:ln>
        </p:spPr>
        <p:txBody>
          <a:bodyPr>
            <a:sp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Would you prefer to use the graph or a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conversion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factor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change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between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£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altLang="en-US" sz="2800" dirty="0"/>
              <a:t>€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391525" y="1587451"/>
            <a:ext cx="50006" cy="60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446294" y="1587451"/>
            <a:ext cx="45244" cy="57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114110" y="1460778"/>
            <a:ext cx="183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y</a:t>
            </a:r>
            <a:endParaRPr lang="en-GB" i="1" dirty="0"/>
          </a:p>
        </p:txBody>
      </p:sp>
      <p:cxnSp>
        <p:nvCxnSpPr>
          <p:cNvPr id="11" name="Straight Connector 10"/>
          <p:cNvCxnSpPr/>
          <p:nvPr/>
        </p:nvCxnSpPr>
        <p:spPr>
          <a:xfrm flipH="1" flipV="1">
            <a:off x="11863388" y="5595938"/>
            <a:ext cx="67373" cy="547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1861006" y="5653088"/>
            <a:ext cx="69755" cy="42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600416" y="535066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x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0810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724A3AA-60D0-471D-AA85-C65B343C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516" y="1804989"/>
            <a:ext cx="5783484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/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/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/>
            <a:endParaRPr lang="en-GB" altLang="en-US" sz="2000" dirty="0">
              <a:latin typeface="Calibri" panose="020F0502020204030204" pitchFamily="34" charset="0"/>
            </a:endParaRPr>
          </a:p>
          <a:p>
            <a:pPr eaLnBrk="1" hangingPunct="1"/>
            <a:endParaRPr lang="en-GB" altLang="en-US" sz="2000" dirty="0">
              <a:latin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F6FBB9-6B6F-4A7D-94A2-BF591D87A9F2}"/>
              </a:ext>
            </a:extLst>
          </p:cNvPr>
          <p:cNvSpPr txBox="1"/>
          <p:nvPr/>
        </p:nvSpPr>
        <p:spPr>
          <a:xfrm>
            <a:off x="312516" y="3398389"/>
            <a:ext cx="7460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From 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gradient:  </a:t>
            </a:r>
          </a:p>
          <a:p>
            <a:pPr marL="457200" indent="-4572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number of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1.4 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the number of </a:t>
            </a: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£</a:t>
            </a:r>
            <a:endParaRPr lang="en-GB" alt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1.4 is the conversion factor for the </a:t>
            </a: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 </a:t>
            </a:r>
            <a:endParaRPr lang="en-GB" alt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is an example of </a:t>
            </a:r>
            <a:r>
              <a:rPr lang="en-GB" altLang="en-US" sz="2800" b="1" dirty="0" smtClean="0">
                <a:solidFill>
                  <a:srgbClr val="EA5B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 proportion </a:t>
            </a: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where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doubling one quantity doubles the other. </a:t>
            </a: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F3E0C31C-B9BD-4189-945E-127CBF7EC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67" y="1803846"/>
            <a:ext cx="4459798" cy="4304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Currency converter 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4710" y="6135100"/>
            <a:ext cx="8619667" cy="523220"/>
          </a:xfrm>
          <a:prstGeom prst="rect">
            <a:avLst/>
          </a:prstGeom>
          <a:solidFill>
            <a:srgbClr val="F9BC9A"/>
          </a:solidFill>
        </p:spPr>
        <p:txBody>
          <a:bodyPr wrap="none">
            <a:spAutoFit/>
          </a:bodyPr>
          <a:lstStyle/>
          <a:p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Does the same rule work if you multiply by 3 or by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4?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878" y="1397672"/>
            <a:ext cx="76337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graph is a </a:t>
            </a:r>
            <a:r>
              <a:rPr lang="en-GB" altLang="en-US" sz="2800" b="1" dirty="0">
                <a:solidFill>
                  <a:srgbClr val="EA5B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straight line through (0, 0)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number of euros is </a:t>
            </a:r>
            <a:r>
              <a:rPr lang="en-GB" altLang="en-US" sz="2800" b="1" dirty="0">
                <a:solidFill>
                  <a:srgbClr val="EA5B0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directly proportional </a:t>
            </a: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 the number of pounds. </a:t>
            </a:r>
          </a:p>
          <a:p>
            <a:pPr marL="342900" indent="-342900">
              <a:buClr>
                <a:srgbClr val="EA5B0C"/>
              </a:buClr>
              <a:buFont typeface="Arial" panose="020B0604020202020204" pitchFamily="34" charset="0"/>
              <a:buChar char="•"/>
            </a:pPr>
            <a:r>
              <a:rPr lang="en-GB" alt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extra £1 gives an extra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  <a:r>
              <a:rPr lang="en-GB" alt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1.4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alt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15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49292" y="1637769"/>
            <a:ext cx="4102331" cy="3325507"/>
          </a:xfrm>
          <a:prstGeom prst="rect">
            <a:avLst/>
          </a:prstGeom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50D2725E-D591-446F-B30F-270F30ACA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76" y="1576974"/>
            <a:ext cx="7993062" cy="11695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 dirty="0"/>
              <a:t>A company builds </a:t>
            </a:r>
            <a:r>
              <a:rPr lang="en-GB" altLang="en-US" sz="2800" dirty="0" smtClean="0"/>
              <a:t>kennels</a:t>
            </a:r>
            <a:r>
              <a:rPr lang="en-GB" altLang="en-US" sz="2800" dirty="0"/>
              <a:t>. </a:t>
            </a:r>
            <a:endParaRPr lang="en-GB" altLang="en-US" sz="2800" dirty="0" smtClean="0"/>
          </a:p>
          <a:p>
            <a:pPr eaLnBrk="1" hangingPunct="1">
              <a:spcBef>
                <a:spcPct val="50000"/>
              </a:spcBef>
            </a:pPr>
            <a:r>
              <a:rPr lang="en-GB" altLang="en-US" sz="2800" dirty="0" smtClean="0"/>
              <a:t>It </a:t>
            </a:r>
            <a:r>
              <a:rPr lang="en-GB" altLang="en-US" sz="2800" dirty="0"/>
              <a:t>takes 2 hours to build each </a:t>
            </a:r>
            <a:r>
              <a:rPr lang="en-GB" altLang="en-US" sz="2800" dirty="0" smtClean="0"/>
              <a:t>kennel.  </a:t>
            </a:r>
            <a:endParaRPr lang="en-GB" alt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5E8C03-8FDF-47F8-9E21-FEA9182B81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15970"/>
              </p:ext>
            </p:extLst>
          </p:nvPr>
        </p:nvGraphicFramePr>
        <p:xfrm>
          <a:off x="582947" y="3180226"/>
          <a:ext cx="7610764" cy="1010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338754">
                  <a:extLst>
                    <a:ext uri="{9D8B030D-6E8A-4147-A177-3AD203B41FA5}">
                      <a16:colId xmlns:a16="http://schemas.microsoft.com/office/drawing/2014/main" val="609296952"/>
                    </a:ext>
                  </a:extLst>
                </a:gridCol>
                <a:gridCol w="978794">
                  <a:extLst>
                    <a:ext uri="{9D8B030D-6E8A-4147-A177-3AD203B41FA5}">
                      <a16:colId xmlns:a16="http://schemas.microsoft.com/office/drawing/2014/main" val="2685510086"/>
                    </a:ext>
                  </a:extLst>
                </a:gridCol>
                <a:gridCol w="1133341">
                  <a:extLst>
                    <a:ext uri="{9D8B030D-6E8A-4147-A177-3AD203B41FA5}">
                      <a16:colId xmlns:a16="http://schemas.microsoft.com/office/drawing/2014/main" val="242297408"/>
                    </a:ext>
                  </a:extLst>
                </a:gridCol>
                <a:gridCol w="898119">
                  <a:extLst>
                    <a:ext uri="{9D8B030D-6E8A-4147-A177-3AD203B41FA5}">
                      <a16:colId xmlns:a16="http://schemas.microsoft.com/office/drawing/2014/main" val="255348597"/>
                    </a:ext>
                  </a:extLst>
                </a:gridCol>
                <a:gridCol w="1087252">
                  <a:extLst>
                    <a:ext uri="{9D8B030D-6E8A-4147-A177-3AD203B41FA5}">
                      <a16:colId xmlns:a16="http://schemas.microsoft.com/office/drawing/2014/main" val="3904736815"/>
                    </a:ext>
                  </a:extLst>
                </a:gridCol>
                <a:gridCol w="1087252">
                  <a:extLst>
                    <a:ext uri="{9D8B030D-6E8A-4147-A177-3AD203B41FA5}">
                      <a16:colId xmlns:a16="http://schemas.microsoft.com/office/drawing/2014/main" val="2141380448"/>
                    </a:ext>
                  </a:extLst>
                </a:gridCol>
                <a:gridCol w="1087252">
                  <a:extLst>
                    <a:ext uri="{9D8B030D-6E8A-4147-A177-3AD203B41FA5}">
                      <a16:colId xmlns:a16="http://schemas.microsoft.com/office/drawing/2014/main" val="18791860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</a:t>
                      </a:r>
                      <a:r>
                        <a:rPr lang="en-GB" sz="18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kennels </a:t>
                      </a:r>
                      <a:endParaRPr lang="en-GB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581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Hours 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A5B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C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87038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this example?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2947" y="4724401"/>
            <a:ext cx="736331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Discuss with your partner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why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relationship is directly proportional. </a:t>
            </a:r>
          </a:p>
          <a:p>
            <a:pPr>
              <a:spcBef>
                <a:spcPct val="50000"/>
              </a:spcBef>
            </a:pP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Then </a:t>
            </a:r>
            <a:r>
              <a:rPr lang="en-GB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draw a </a:t>
            </a:r>
            <a:r>
              <a:rPr lang="en-GB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graph of this relationship. </a:t>
            </a:r>
          </a:p>
        </p:txBody>
      </p:sp>
    </p:spTree>
    <p:extLst>
      <p:ext uri="{BB962C8B-B14F-4D97-AF65-F5344CB8AC3E}">
        <p14:creationId xmlns:p14="http://schemas.microsoft.com/office/powerpoint/2010/main" val="37403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30DE85-6BC8-4ABC-9D8E-955C631D32CD}"/>
              </a:ext>
            </a:extLst>
          </p:cNvPr>
          <p:cNvSpPr/>
          <p:nvPr/>
        </p:nvSpPr>
        <p:spPr>
          <a:xfrm>
            <a:off x="320483" y="1571454"/>
            <a:ext cx="77085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Whenever you have two quantities and when one is doubled or trebled etc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and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other quantity doubles or trebles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etc.,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then you have  direct proportion. </a:t>
            </a: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Describe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two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features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that are true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all direct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proportion graphs. </a:t>
            </a:r>
            <a:endParaRPr lang="en-US" sz="2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472" name="Text Box 16">
            <a:extLst>
              <a:ext uri="{FF2B5EF4-FFF2-40B4-BE49-F238E27FC236}">
                <a16:creationId xmlns:a16="http://schemas.microsoft.com/office/drawing/2014/main" id="{BEAC06C2-CF99-4CDD-A762-6952871EE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4354514"/>
            <a:ext cx="381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210235"/>
          </a:xfrm>
          <a:prstGeom prst="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63538"/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this example?</a:t>
            </a:r>
            <a:endParaRPr lang="en-GB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8421" y="5020272"/>
            <a:ext cx="5512695" cy="954107"/>
          </a:xfrm>
          <a:prstGeom prst="rect">
            <a:avLst/>
          </a:prstGeom>
          <a:solidFill>
            <a:srgbClr val="F9BC9A"/>
          </a:solidFill>
          <a:ln>
            <a:solidFill>
              <a:srgbClr val="F9BC9A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They are a straight line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graphs. </a:t>
            </a:r>
          </a:p>
          <a:p>
            <a:pPr>
              <a:spcAft>
                <a:spcPts val="0"/>
              </a:spcAft>
            </a:pP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lines pass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through the </a:t>
            </a:r>
            <a:r>
              <a:rPr lang="en-US" sz="28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origin. 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43039" y="1604442"/>
            <a:ext cx="3604480" cy="4739269"/>
            <a:chOff x="8343039" y="1604442"/>
            <a:chExt cx="3604480" cy="4739269"/>
          </a:xfrm>
        </p:grpSpPr>
        <p:grpSp>
          <p:nvGrpSpPr>
            <p:cNvPr id="8" name="Group 7"/>
            <p:cNvGrpSpPr/>
            <p:nvPr/>
          </p:nvGrpSpPr>
          <p:grpSpPr>
            <a:xfrm>
              <a:off x="8343039" y="1703507"/>
              <a:ext cx="3604480" cy="4640204"/>
              <a:chOff x="8433191" y="1201231"/>
              <a:chExt cx="3604480" cy="4640204"/>
            </a:xfrm>
          </p:grpSpPr>
          <p:pic>
            <p:nvPicPr>
              <p:cNvPr id="4" name="Picture 3" descr="Screen Clipping">
                <a:extLst>
                  <a:ext uri="{FF2B5EF4-FFF2-40B4-BE49-F238E27FC236}">
                    <a16:creationId xmlns:a16="http://schemas.microsoft.com/office/drawing/2014/main" id="{AEE3A00D-0731-4136-9E55-9D024D6E4E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77445" y="1201231"/>
                <a:ext cx="2797239" cy="4455538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DF1B48-53D9-4A54-BEF4-28A93A623428}"/>
                  </a:ext>
                </a:extLst>
              </p:cNvPr>
              <p:cNvSpPr txBox="1"/>
              <p:nvPr/>
            </p:nvSpPr>
            <p:spPr>
              <a:xfrm>
                <a:off x="10035251" y="5472103"/>
                <a:ext cx="2002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hours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41405-8535-4B46-AC49-FD6632B89719}"/>
                  </a:ext>
                </a:extLst>
              </p:cNvPr>
              <p:cNvSpPr txBox="1"/>
              <p:nvPr/>
            </p:nvSpPr>
            <p:spPr>
              <a:xfrm rot="16200000">
                <a:off x="7280981" y="3017915"/>
                <a:ext cx="2673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umber 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of 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kennels 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 flipH="1">
              <a:off x="8901113" y="1703507"/>
              <a:ext cx="42864" cy="59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951119" y="1703507"/>
              <a:ext cx="35719" cy="598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586165" y="1604442"/>
              <a:ext cx="126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i="1" dirty="0" smtClean="0"/>
                <a:t>y</a:t>
              </a:r>
              <a:endParaRPr lang="en-GB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11418094" y="5845969"/>
              <a:ext cx="66438" cy="500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11418094" y="5898356"/>
              <a:ext cx="66438" cy="476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11134042" y="557664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i="1" dirty="0" smtClean="0"/>
                <a:t>x</a:t>
              </a:r>
              <a:endParaRPr lang="en-GB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322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1116</Words>
  <Application>Microsoft Office PowerPoint</Application>
  <PresentationFormat>Widescreen</PresentationFormat>
  <Paragraphs>152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ＭＳ Ｐゴシック</vt:lpstr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Cambridge Assessment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Interpreting travel and conversion graphs</dc:title>
  <dc:creator>Carl Saxton</dc:creator>
  <cp:lastModifiedBy>Liz Duncombe</cp:lastModifiedBy>
  <cp:revision>26</cp:revision>
  <dcterms:created xsi:type="dcterms:W3CDTF">2018-02-13T12:10:18Z</dcterms:created>
  <dcterms:modified xsi:type="dcterms:W3CDTF">2019-07-18T15:13:44Z</dcterms:modified>
</cp:coreProperties>
</file>