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0" r:id="rId2"/>
    <p:sldId id="333" r:id="rId3"/>
    <p:sldId id="322" r:id="rId4"/>
    <p:sldId id="335" r:id="rId5"/>
    <p:sldId id="334" r:id="rId6"/>
    <p:sldId id="327" r:id="rId7"/>
    <p:sldId id="336" r:id="rId8"/>
    <p:sldId id="337" r:id="rId9"/>
    <p:sldId id="338" r:id="rId1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ra Wharton" initials="SW" lastIdx="1" clrIdx="0"/>
  <p:cmAuthor id="2" name="Sepideh Modgham" initials="SM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62" autoAdjust="0"/>
    <p:restoredTop sz="82885" autoAdjust="0"/>
  </p:normalViewPr>
  <p:slideViewPr>
    <p:cSldViewPr snapToGrid="0">
      <p:cViewPr varScale="1">
        <p:scale>
          <a:sx n="91" d="100"/>
          <a:sy n="91" d="100"/>
        </p:scale>
        <p:origin x="804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r">
              <a:defRPr sz="1200"/>
            </a:lvl1pPr>
          </a:lstStyle>
          <a:p>
            <a:fld id="{A3426785-30D8-4580-83D8-F53D122ECB06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52" tIns="45226" rIns="90452" bIns="4522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4" y="4776930"/>
            <a:ext cx="5437827" cy="3908682"/>
          </a:xfrm>
          <a:prstGeom prst="rect">
            <a:avLst/>
          </a:prstGeom>
        </p:spPr>
        <p:txBody>
          <a:bodyPr vert="horz" lIns="90452" tIns="45226" rIns="90452" bIns="452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815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r">
              <a:defRPr sz="1200"/>
            </a:lvl1pPr>
          </a:lstStyle>
          <a:p>
            <a:fld id="{2B742873-E6FF-47EB-9BDB-6E0300868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190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F1A8F2-480E-479E-A37D-89CFE0F199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270362-6701-429E-851D-23DD2AA21A0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EB5912-73D1-43C5-A05E-6526DA18BB28}"/>
              </a:ext>
            </a:extLst>
          </p:cNvPr>
          <p:cNvSpPr txBox="1"/>
          <p:nvPr/>
        </p:nvSpPr>
        <p:spPr>
          <a:xfrm>
            <a:off x="3833577" y="8605389"/>
            <a:ext cx="2932760" cy="45457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452" tIns="45226" rIns="90452" bIns="45226" anchor="b" anchorCtr="0" compatLnSpc="1">
            <a:noAutofit/>
          </a:bodyPr>
          <a:lstStyle/>
          <a:p>
            <a:pPr algn="r" defTabSz="90452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82A4982-6546-4597-AFA2-C6F2E2107205}" type="slidenum">
              <a:pPr algn="r" defTabSz="904524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</a:t>
            </a:fld>
            <a:endParaRPr lang="en-GB" sz="120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5583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742873-E6FF-47EB-9BDB-6E0300868C3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241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742873-E6FF-47EB-9BDB-6E0300868C3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241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742873-E6FF-47EB-9BDB-6E0300868C3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2416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742873-E6FF-47EB-9BDB-6E0300868C3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241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Skills Pack –  The Circle 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3: 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Arc length and sector areas</a:t>
            </a: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IGCSE</a:t>
            </a:r>
            <a:r>
              <a:rPr lang="en-GB" sz="2600" b="1" baseline="300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</a:t>
            </a: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0.1</a:t>
            </a: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014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F5A67832-D4A3-4CE8-9D70-E45D9B02B646}"/>
              </a:ext>
            </a:extLst>
          </p:cNvPr>
          <p:cNvSpPr/>
          <p:nvPr/>
        </p:nvSpPr>
        <p:spPr>
          <a:xfrm>
            <a:off x="0" y="-41958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Parts of a circle – reminder  </a:t>
            </a:r>
          </a:p>
        </p:txBody>
      </p:sp>
      <p:sp>
        <p:nvSpPr>
          <p:cNvPr id="31" name="Oval 30"/>
          <p:cNvSpPr/>
          <p:nvPr/>
        </p:nvSpPr>
        <p:spPr>
          <a:xfrm>
            <a:off x="2955851" y="2020186"/>
            <a:ext cx="3657600" cy="36576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2955851" y="2020186"/>
            <a:ext cx="3657600" cy="36576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Arc 33"/>
          <p:cNvSpPr/>
          <p:nvPr/>
        </p:nvSpPr>
        <p:spPr>
          <a:xfrm rot="4955317">
            <a:off x="3239088" y="2396116"/>
            <a:ext cx="3004711" cy="3607491"/>
          </a:xfrm>
          <a:prstGeom prst="arc">
            <a:avLst>
              <a:gd name="adj1" fmla="val 16911592"/>
              <a:gd name="adj2" fmla="val 21372895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4763385" y="382612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9" name="Straight Arrow Connector 38"/>
          <p:cNvCxnSpPr/>
          <p:nvPr/>
        </p:nvCxnSpPr>
        <p:spPr>
          <a:xfrm flipH="1" flipV="1">
            <a:off x="6040830" y="5305647"/>
            <a:ext cx="458972" cy="489098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20">
            <a:extLst>
              <a:ext uri="{FF2B5EF4-FFF2-40B4-BE49-F238E27FC236}">
                <a16:creationId xmlns:a16="http://schemas.microsoft.com/office/drawing/2014/main" id="{FD7D777A-EB52-417F-A3D5-C902A4D9A5BD}"/>
              </a:ext>
            </a:extLst>
          </p:cNvPr>
          <p:cNvSpPr txBox="1"/>
          <p:nvPr/>
        </p:nvSpPr>
        <p:spPr>
          <a:xfrm>
            <a:off x="6215888" y="5816013"/>
            <a:ext cx="969066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</a:t>
            </a:r>
            <a:endParaRPr lang="en-GB" sz="2400" b="0" i="0" u="none" strike="noStrike" kern="1200" cap="none" spc="0" baseline="0" dirty="0">
              <a:solidFill>
                <a:schemeClr val="accent4">
                  <a:lumMod val="75000"/>
                </a:schemeClr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/>
          <p:cNvCxnSpPr>
            <a:stCxn id="38" idx="4"/>
            <a:endCxn id="34" idx="2"/>
          </p:cNvCxnSpPr>
          <p:nvPr/>
        </p:nvCxnSpPr>
        <p:spPr>
          <a:xfrm>
            <a:off x="4786245" y="3871845"/>
            <a:ext cx="247111" cy="18027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4784651" y="3848986"/>
            <a:ext cx="1744096" cy="4817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Arc 78"/>
          <p:cNvSpPr/>
          <p:nvPr/>
        </p:nvSpPr>
        <p:spPr>
          <a:xfrm rot="5400000">
            <a:off x="4682752" y="3780762"/>
            <a:ext cx="454096" cy="444500"/>
          </a:xfrm>
          <a:prstGeom prst="arc">
            <a:avLst>
              <a:gd name="adj1" fmla="val 15436539"/>
              <a:gd name="adj2" fmla="val 80446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TextBox 79"/>
          <p:cNvSpPr txBox="1"/>
          <p:nvPr/>
        </p:nvSpPr>
        <p:spPr>
          <a:xfrm>
            <a:off x="4766925" y="3835148"/>
            <a:ext cx="361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θ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82" name="Straight Arrow Connector 81"/>
          <p:cNvCxnSpPr/>
          <p:nvPr/>
        </p:nvCxnSpPr>
        <p:spPr>
          <a:xfrm flipH="1">
            <a:off x="5656699" y="2861953"/>
            <a:ext cx="956752" cy="1141059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6270316" y="2419483"/>
            <a:ext cx="2766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Radius</a:t>
            </a:r>
          </a:p>
        </p:txBody>
      </p:sp>
      <p:cxnSp>
        <p:nvCxnSpPr>
          <p:cNvPr id="85" name="Straight Arrow Connector 84"/>
          <p:cNvCxnSpPr/>
          <p:nvPr/>
        </p:nvCxnSpPr>
        <p:spPr>
          <a:xfrm flipH="1" flipV="1">
            <a:off x="5656699" y="4560125"/>
            <a:ext cx="1646626" cy="49876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6885854" y="5100406"/>
            <a:ext cx="2766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Sector</a:t>
            </a:r>
          </a:p>
        </p:txBody>
      </p:sp>
    </p:spTree>
    <p:extLst>
      <p:ext uri="{BB962C8B-B14F-4D97-AF65-F5344CB8AC3E}">
        <p14:creationId xmlns:p14="http://schemas.microsoft.com/office/powerpoint/2010/main" val="345120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40" grpId="0"/>
      <p:bldP spid="83" grpId="0"/>
      <p:bldP spid="8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What fraction of a circle?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9554C9E-F71B-4CD8-B089-07BF3E5AEB15}"/>
                  </a:ext>
                </a:extLst>
              </p:cNvPr>
              <p:cNvSpPr txBox="1"/>
              <p:nvPr/>
            </p:nvSpPr>
            <p:spPr>
              <a:xfrm>
                <a:off x="4669971" y="1839686"/>
                <a:ext cx="7193478" cy="28736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There are 360˚ in a circle. 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What fraction of the circle is included in this sector?</a:t>
                </a:r>
              </a:p>
              <a:p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60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360</m:t>
                        </m:r>
                      </m:den>
                    </m:f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dirty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dirty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dirty="0"/>
              </a:p>
              <a:p>
                <a:r>
                  <a:rPr lang="en-GB" dirty="0"/>
                  <a:t>  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29554C9E-F71B-4CD8-B089-07BF3E5AEB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9971" y="1839686"/>
                <a:ext cx="7193478" cy="2873672"/>
              </a:xfrm>
              <a:prstGeom prst="rect">
                <a:avLst/>
              </a:prstGeom>
              <a:blipFill rotWithShape="1">
                <a:blip r:embed="rId2"/>
                <a:stretch>
                  <a:fillRect l="-1271" t="-1486" r="-3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/>
          <p:cNvGrpSpPr/>
          <p:nvPr/>
        </p:nvGrpSpPr>
        <p:grpSpPr>
          <a:xfrm>
            <a:off x="185211" y="1839686"/>
            <a:ext cx="3658028" cy="3686650"/>
            <a:chOff x="-18154" y="1695754"/>
            <a:chExt cx="3658028" cy="3686650"/>
          </a:xfrm>
        </p:grpSpPr>
        <p:grpSp>
          <p:nvGrpSpPr>
            <p:cNvPr id="4" name="Group 3"/>
            <p:cNvGrpSpPr/>
            <p:nvPr/>
          </p:nvGrpSpPr>
          <p:grpSpPr>
            <a:xfrm>
              <a:off x="-17726" y="1695754"/>
              <a:ext cx="3657600" cy="3659040"/>
              <a:chOff x="0" y="1718614"/>
              <a:chExt cx="3657600" cy="3659040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0" y="1718614"/>
                <a:ext cx="3657600" cy="36576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0" y="1718614"/>
                <a:ext cx="3657600" cy="3657600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1807534" y="3524554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2" name="Straight Connector 11"/>
              <p:cNvCxnSpPr>
                <a:stCxn id="9" idx="4"/>
                <a:endCxn id="8" idx="2"/>
              </p:cNvCxnSpPr>
              <p:nvPr/>
            </p:nvCxnSpPr>
            <p:spPr>
              <a:xfrm>
                <a:off x="1830394" y="3570273"/>
                <a:ext cx="264836" cy="180738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1828800" y="3547414"/>
                <a:ext cx="1744096" cy="48171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Arc 13"/>
              <p:cNvSpPr/>
              <p:nvPr/>
            </p:nvSpPr>
            <p:spPr>
              <a:xfrm rot="5400000">
                <a:off x="1726901" y="3479190"/>
                <a:ext cx="454096" cy="444500"/>
              </a:xfrm>
              <a:prstGeom prst="arc">
                <a:avLst>
                  <a:gd name="adj1" fmla="val 15436539"/>
                  <a:gd name="adj2" fmla="val 804461"/>
                </a:avLst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813261" y="3603605"/>
                <a:ext cx="63960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60</a:t>
                </a:r>
                <a:r>
                  <a:rPr lang="en-GB" sz="1200" baseline="300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o</a:t>
                </a:r>
              </a:p>
            </p:txBody>
          </p:sp>
        </p:grpSp>
        <p:sp>
          <p:nvSpPr>
            <p:cNvPr id="8" name="Arc 7"/>
            <p:cNvSpPr/>
            <p:nvPr/>
          </p:nvSpPr>
          <p:spPr>
            <a:xfrm rot="4955317">
              <a:off x="283236" y="2076303"/>
              <a:ext cx="3004711" cy="3607491"/>
            </a:xfrm>
            <a:prstGeom prst="arc">
              <a:avLst>
                <a:gd name="adj1" fmla="val 16911592"/>
                <a:gd name="adj2" fmla="val 21372895"/>
              </a:avLst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304964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Arc length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554C9E-F71B-4CD8-B089-07BF3E5AEB15}"/>
              </a:ext>
            </a:extLst>
          </p:cNvPr>
          <p:cNvSpPr txBox="1"/>
          <p:nvPr/>
        </p:nvSpPr>
        <p:spPr>
          <a:xfrm>
            <a:off x="4132612" y="1400240"/>
            <a:ext cx="76783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So what is the length of the red line if circumference of the circle is 24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cm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08962" y="1793805"/>
            <a:ext cx="3658028" cy="3686650"/>
            <a:chOff x="-18154" y="1695754"/>
            <a:chExt cx="3658028" cy="3686650"/>
          </a:xfrm>
        </p:grpSpPr>
        <p:grpSp>
          <p:nvGrpSpPr>
            <p:cNvPr id="9" name="Group 8"/>
            <p:cNvGrpSpPr/>
            <p:nvPr/>
          </p:nvGrpSpPr>
          <p:grpSpPr>
            <a:xfrm>
              <a:off x="-17726" y="1695754"/>
              <a:ext cx="3657600" cy="3659040"/>
              <a:chOff x="0" y="1718614"/>
              <a:chExt cx="3657600" cy="3659040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0" y="1718614"/>
                <a:ext cx="3657600" cy="36576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0" y="1718614"/>
                <a:ext cx="3657600" cy="3657600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807534" y="3524554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4" name="Straight Connector 13"/>
              <p:cNvCxnSpPr>
                <a:stCxn id="13" idx="4"/>
                <a:endCxn id="10" idx="2"/>
              </p:cNvCxnSpPr>
              <p:nvPr/>
            </p:nvCxnSpPr>
            <p:spPr>
              <a:xfrm>
                <a:off x="1830394" y="3570273"/>
                <a:ext cx="264836" cy="180738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1828800" y="3547414"/>
                <a:ext cx="1744096" cy="48171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Arc 15"/>
              <p:cNvSpPr/>
              <p:nvPr/>
            </p:nvSpPr>
            <p:spPr>
              <a:xfrm rot="5400000">
                <a:off x="1726901" y="3479190"/>
                <a:ext cx="454096" cy="444500"/>
              </a:xfrm>
              <a:prstGeom prst="arc">
                <a:avLst>
                  <a:gd name="adj1" fmla="val 15436539"/>
                  <a:gd name="adj2" fmla="val 804461"/>
                </a:avLst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1813261" y="3603605"/>
                <a:ext cx="63960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60</a:t>
                </a:r>
                <a:r>
                  <a:rPr lang="en-GB" sz="1200" baseline="300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o</a:t>
                </a:r>
              </a:p>
            </p:txBody>
          </p:sp>
        </p:grpSp>
        <p:sp>
          <p:nvSpPr>
            <p:cNvPr id="10" name="Arc 9"/>
            <p:cNvSpPr/>
            <p:nvPr/>
          </p:nvSpPr>
          <p:spPr>
            <a:xfrm rot="4955317">
              <a:off x="283236" y="2076303"/>
              <a:ext cx="3004711" cy="3607491"/>
            </a:xfrm>
            <a:prstGeom prst="arc">
              <a:avLst>
                <a:gd name="adj1" fmla="val 16911592"/>
                <a:gd name="adj2" fmla="val 21372895"/>
              </a:avLst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9554C9E-F71B-4CD8-B089-07BF3E5AEB15}"/>
                  </a:ext>
                </a:extLst>
              </p:cNvPr>
              <p:cNvSpPr txBox="1"/>
              <p:nvPr/>
            </p:nvSpPr>
            <p:spPr>
              <a:xfrm>
                <a:off x="4132611" y="2349254"/>
                <a:ext cx="7678387" cy="1444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We showed the fraction of the circle included in this sector is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.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29554C9E-F71B-4CD8-B089-07BF3E5AEB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2611" y="2349254"/>
                <a:ext cx="7678387" cy="1444754"/>
              </a:xfrm>
              <a:prstGeom prst="rect">
                <a:avLst/>
              </a:prstGeom>
              <a:blipFill rotWithShape="1">
                <a:blip r:embed="rId2"/>
                <a:stretch>
                  <a:fillRect l="-1271" t="-29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29554C9E-F71B-4CD8-B089-07BF3E5AEB15}"/>
              </a:ext>
            </a:extLst>
          </p:cNvPr>
          <p:cNvSpPr txBox="1"/>
          <p:nvPr/>
        </p:nvSpPr>
        <p:spPr>
          <a:xfrm>
            <a:off x="4190010" y="3381942"/>
            <a:ext cx="76783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length of the arc will be     </a:t>
            </a:r>
            <a:r>
              <a:rPr lang="en-GB" sz="2400" dirty="0">
                <a:cs typeface="Arial" panose="020B0604020202020204" pitchFamily="34" charset="0"/>
              </a:rPr>
              <a:t>  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of the length of the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circumference.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086103" y="3278173"/>
            <a:ext cx="534390" cy="830997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endParaRPr lang="en-GB" sz="2400" b="1" dirty="0"/>
          </a:p>
          <a:p>
            <a:pPr algn="ctr"/>
            <a:endParaRPr lang="en-GB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8086103" y="3284175"/>
                <a:ext cx="534390" cy="801245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6103" y="3284175"/>
                <a:ext cx="534390" cy="80124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190010" y="4880185"/>
                <a:ext cx="4836231" cy="616194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Length of the arc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  <m:r>
                      <a:rPr lang="en-GB" sz="2400" b="0" i="1" smtClean="0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×24=4 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𝑐𝑚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0010" y="4880185"/>
                <a:ext cx="4836231" cy="616194"/>
              </a:xfrm>
              <a:prstGeom prst="rect">
                <a:avLst/>
              </a:prstGeom>
              <a:blipFill rotWithShape="1">
                <a:blip r:embed="rId4"/>
                <a:stretch>
                  <a:fillRect l="-1889" b="-89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885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0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Area of a sector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554C9E-F71B-4CD8-B089-07BF3E5AEB15}"/>
              </a:ext>
            </a:extLst>
          </p:cNvPr>
          <p:cNvSpPr txBox="1"/>
          <p:nvPr/>
        </p:nvSpPr>
        <p:spPr>
          <a:xfrm>
            <a:off x="4132612" y="1400240"/>
            <a:ext cx="76783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What is the area of the sector, if the radius is 6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cm?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08962" y="1793805"/>
            <a:ext cx="3658028" cy="3686650"/>
            <a:chOff x="-18154" y="1695754"/>
            <a:chExt cx="3658028" cy="3686650"/>
          </a:xfrm>
        </p:grpSpPr>
        <p:grpSp>
          <p:nvGrpSpPr>
            <p:cNvPr id="9" name="Group 8"/>
            <p:cNvGrpSpPr/>
            <p:nvPr/>
          </p:nvGrpSpPr>
          <p:grpSpPr>
            <a:xfrm>
              <a:off x="-17726" y="1695754"/>
              <a:ext cx="3657600" cy="3659040"/>
              <a:chOff x="0" y="1718614"/>
              <a:chExt cx="3657600" cy="3659040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0" y="1718614"/>
                <a:ext cx="3657600" cy="36576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0" y="1718614"/>
                <a:ext cx="3657600" cy="3657600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807534" y="3524554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4" name="Straight Connector 13"/>
              <p:cNvCxnSpPr>
                <a:stCxn id="13" idx="4"/>
                <a:endCxn id="10" idx="2"/>
              </p:cNvCxnSpPr>
              <p:nvPr/>
            </p:nvCxnSpPr>
            <p:spPr>
              <a:xfrm>
                <a:off x="1830394" y="3570273"/>
                <a:ext cx="264836" cy="180738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1828800" y="3547414"/>
                <a:ext cx="1744096" cy="48171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Arc 15"/>
              <p:cNvSpPr/>
              <p:nvPr/>
            </p:nvSpPr>
            <p:spPr>
              <a:xfrm rot="5400000">
                <a:off x="1726901" y="3479190"/>
                <a:ext cx="454096" cy="444500"/>
              </a:xfrm>
              <a:prstGeom prst="arc">
                <a:avLst>
                  <a:gd name="adj1" fmla="val 15436539"/>
                  <a:gd name="adj2" fmla="val 804461"/>
                </a:avLst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1813261" y="3603605"/>
                <a:ext cx="63960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60</a:t>
                </a:r>
                <a:r>
                  <a:rPr lang="en-GB" sz="1200" baseline="300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o</a:t>
                </a:r>
              </a:p>
            </p:txBody>
          </p:sp>
        </p:grpSp>
        <p:sp>
          <p:nvSpPr>
            <p:cNvPr id="10" name="Arc 9"/>
            <p:cNvSpPr/>
            <p:nvPr/>
          </p:nvSpPr>
          <p:spPr>
            <a:xfrm rot="4955317">
              <a:off x="283236" y="2076303"/>
              <a:ext cx="3004711" cy="3607491"/>
            </a:xfrm>
            <a:prstGeom prst="arc">
              <a:avLst>
                <a:gd name="adj1" fmla="val 16911592"/>
                <a:gd name="adj2" fmla="val 21372895"/>
              </a:avLst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9554C9E-F71B-4CD8-B089-07BF3E5AEB15}"/>
                  </a:ext>
                </a:extLst>
              </p:cNvPr>
              <p:cNvSpPr txBox="1"/>
              <p:nvPr/>
            </p:nvSpPr>
            <p:spPr>
              <a:xfrm>
                <a:off x="4132611" y="2349254"/>
                <a:ext cx="7678387" cy="1444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We showed the fraction of the circle included in this sector is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.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29554C9E-F71B-4CD8-B089-07BF3E5AEB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2611" y="2349254"/>
                <a:ext cx="7678387" cy="1444754"/>
              </a:xfrm>
              <a:prstGeom prst="rect">
                <a:avLst/>
              </a:prstGeom>
              <a:blipFill rotWithShape="1">
                <a:blip r:embed="rId2"/>
                <a:stretch>
                  <a:fillRect l="-1271" t="-29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29554C9E-F71B-4CD8-B089-07BF3E5AEB15}"/>
              </a:ext>
            </a:extLst>
          </p:cNvPr>
          <p:cNvSpPr txBox="1"/>
          <p:nvPr/>
        </p:nvSpPr>
        <p:spPr>
          <a:xfrm>
            <a:off x="4190010" y="3381942"/>
            <a:ext cx="76783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So the sector area will be     </a:t>
            </a:r>
            <a:r>
              <a:rPr lang="en-GB" sz="2400" dirty="0">
                <a:cs typeface="Arial" panose="020B0604020202020204" pitchFamily="34" charset="0"/>
              </a:rPr>
              <a:t>   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of the area of the circle.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818908" y="3229965"/>
            <a:ext cx="534390" cy="830997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endParaRPr lang="en-GB" sz="2400" b="1" dirty="0"/>
          </a:p>
          <a:p>
            <a:pPr algn="ctr"/>
            <a:endParaRPr lang="en-GB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818908" y="3240435"/>
                <a:ext cx="534390" cy="801245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8908" y="3240435"/>
                <a:ext cx="534390" cy="80124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190009" y="4382326"/>
                <a:ext cx="4906489" cy="616194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Area of the sector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  <m:r>
                      <a:rPr lang="en-GB" sz="2400" b="0" i="1" smtClean="0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×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𝜋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× 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6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0009" y="4382326"/>
                <a:ext cx="4906489" cy="616194"/>
              </a:xfrm>
              <a:prstGeom prst="rect">
                <a:avLst/>
              </a:prstGeom>
              <a:blipFill rotWithShape="1">
                <a:blip r:embed="rId4"/>
                <a:stretch>
                  <a:fillRect l="-1863" b="-89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190010" y="5407733"/>
                <a:ext cx="5880265" cy="461665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Area of the sector =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/>
                        <a:cs typeface="Arial" panose="020B0604020202020204" pitchFamily="34" charset="0"/>
                      </a:rPr>
                      <m:t>6</m:t>
                    </m:r>
                    <m:r>
                      <a:rPr lang="en-GB" sz="2400" b="0" i="1" smtClean="0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×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𝜋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=18.84 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𝑐𝑚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0010" y="5407733"/>
                <a:ext cx="5880265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554" t="-9211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4092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0" grpId="0" animBg="1"/>
      <p:bldP spid="22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General formula </a:t>
            </a:r>
          </a:p>
        </p:txBody>
      </p:sp>
      <p:sp>
        <p:nvSpPr>
          <p:cNvPr id="12" name="Oval 11"/>
          <p:cNvSpPr/>
          <p:nvPr/>
        </p:nvSpPr>
        <p:spPr>
          <a:xfrm>
            <a:off x="153275" y="1789353"/>
            <a:ext cx="3657600" cy="36576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153275" y="1789353"/>
            <a:ext cx="3657600" cy="36576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Arc 13"/>
          <p:cNvSpPr/>
          <p:nvPr/>
        </p:nvSpPr>
        <p:spPr>
          <a:xfrm rot="4955317">
            <a:off x="436512" y="2165283"/>
            <a:ext cx="3004711" cy="3607491"/>
          </a:xfrm>
          <a:prstGeom prst="arc">
            <a:avLst>
              <a:gd name="adj1" fmla="val 16911592"/>
              <a:gd name="adj2" fmla="val 21372895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1960809" y="3595293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Connector 17"/>
          <p:cNvCxnSpPr>
            <a:stCxn id="15" idx="4"/>
            <a:endCxn id="14" idx="2"/>
          </p:cNvCxnSpPr>
          <p:nvPr/>
        </p:nvCxnSpPr>
        <p:spPr>
          <a:xfrm>
            <a:off x="1983669" y="3641012"/>
            <a:ext cx="247111" cy="18027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82075" y="3618153"/>
            <a:ext cx="1744096" cy="4817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rc 19"/>
          <p:cNvSpPr/>
          <p:nvPr/>
        </p:nvSpPr>
        <p:spPr>
          <a:xfrm rot="5400000">
            <a:off x="1880176" y="3549929"/>
            <a:ext cx="454096" cy="444500"/>
          </a:xfrm>
          <a:prstGeom prst="arc">
            <a:avLst>
              <a:gd name="adj1" fmla="val 15436539"/>
              <a:gd name="adj2" fmla="val 80446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1964349" y="3604315"/>
            <a:ext cx="361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θ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85112" y="2246554"/>
            <a:ext cx="7457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What is the general formula for the arc length?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190010" y="2916488"/>
                <a:ext cx="5488380" cy="634276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Arc length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𝜃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  <a:cs typeface="Arial" panose="020B0604020202020204" pitchFamily="34" charset="0"/>
                          </a:rPr>
                          <m:t>360</m:t>
                        </m:r>
                      </m:den>
                    </m:f>
                    <m:r>
                      <a:rPr lang="en-GB" sz="2400" b="0" i="1" smtClean="0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×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𝜋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𝑑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𝜃</m:t>
                        </m:r>
                      </m:num>
                      <m:den>
                        <m:r>
                          <a:rPr lang="en-GB" sz="2400" i="1">
                            <a:latin typeface="Cambria Math"/>
                            <a:cs typeface="Arial" panose="020B0604020202020204" pitchFamily="34" charset="0"/>
                          </a:rPr>
                          <m:t>360</m:t>
                        </m:r>
                      </m:den>
                    </m:f>
                    <m:r>
                      <a:rPr lang="en-GB" sz="2400" i="1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GB" sz="2400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×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2</m:t>
                    </m:r>
                    <m:r>
                      <a:rPr lang="en-GB" sz="2400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𝜋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𝑟</m:t>
                    </m:r>
                    <m:r>
                      <a:rPr lang="en-GB" sz="2400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0010" y="2916488"/>
                <a:ext cx="5488380" cy="634276"/>
              </a:xfrm>
              <a:prstGeom prst="rect">
                <a:avLst/>
              </a:prstGeom>
              <a:blipFill rotWithShape="1">
                <a:blip r:embed="rId3"/>
                <a:stretch>
                  <a:fillRect l="-1665" b="-86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4190010" y="3966706"/>
            <a:ext cx="7457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What is the general formula for the area of a sector?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190010" y="4659491"/>
                <a:ext cx="4205845" cy="634276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Area of a sector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𝜃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  <a:cs typeface="Arial" panose="020B0604020202020204" pitchFamily="34" charset="0"/>
                          </a:rPr>
                          <m:t>360</m:t>
                        </m:r>
                      </m:den>
                    </m:f>
                    <m:r>
                      <a:rPr lang="en-GB" sz="2400" b="0" i="1" smtClean="0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×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𝜋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0010" y="4659491"/>
                <a:ext cx="4205845" cy="634276"/>
              </a:xfrm>
              <a:prstGeom prst="rect">
                <a:avLst/>
              </a:prstGeom>
              <a:blipFill rotWithShape="1">
                <a:blip r:embed="rId4"/>
                <a:stretch>
                  <a:fillRect l="-2174" b="-86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1719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94586" y="1567985"/>
            <a:ext cx="81735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OAB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is a sector of a circle with radius 2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cm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and centre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O.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angle at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is 40</a:t>
            </a:r>
            <a:r>
              <a:rPr lang="en-GB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Calculate the area of this sector. Give your answer in terms of </a:t>
            </a:r>
            <a:r>
              <a:rPr lang="el-GR" sz="2400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π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978818" y="4054046"/>
                <a:ext cx="5488380" cy="634276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Area of a sector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𝜃</m:t>
                        </m:r>
                      </m:num>
                      <m:den>
                        <m:r>
                          <a:rPr lang="en-GB" sz="2400" i="1">
                            <a:latin typeface="Cambria Math"/>
                            <a:cs typeface="Arial" panose="020B0604020202020204" pitchFamily="34" charset="0"/>
                          </a:rPr>
                          <m:t>360</m:t>
                        </m:r>
                      </m:den>
                    </m:f>
                    <m:r>
                      <a:rPr lang="en-GB" sz="2400" i="1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GB" sz="2400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×</m:t>
                    </m:r>
                    <m:r>
                      <a:rPr lang="en-GB" sz="2400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𝜋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GB" sz="2400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8818" y="4054046"/>
                <a:ext cx="5488380" cy="634276"/>
              </a:xfrm>
              <a:prstGeom prst="rect">
                <a:avLst/>
              </a:prstGeom>
              <a:blipFill rotWithShape="1">
                <a:blip r:embed="rId3"/>
                <a:stretch>
                  <a:fillRect l="-1778" b="-86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978818" y="4858202"/>
                <a:ext cx="4205845" cy="615425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Area </a:t>
                </a:r>
                <a:r>
                  <a:rPr lang="en-GB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OAB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  <a:cs typeface="Arial" panose="020B0604020202020204" pitchFamily="34" charset="0"/>
                          </a:rPr>
                          <m:t>40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  <a:cs typeface="Arial" panose="020B0604020202020204" pitchFamily="34" charset="0"/>
                          </a:rPr>
                          <m:t>360</m:t>
                        </m:r>
                      </m:den>
                    </m:f>
                    <m:r>
                      <a:rPr lang="en-GB" sz="2400" b="0" i="1" smtClean="0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×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𝜋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×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8818" y="4858202"/>
                <a:ext cx="4205845" cy="615425"/>
              </a:xfrm>
              <a:prstGeom prst="rect">
                <a:avLst/>
              </a:prstGeom>
              <a:blipFill rotWithShape="1">
                <a:blip r:embed="rId4"/>
                <a:stretch>
                  <a:fillRect l="-2319" b="-89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Group 29"/>
          <p:cNvGrpSpPr/>
          <p:nvPr/>
        </p:nvGrpSpPr>
        <p:grpSpPr>
          <a:xfrm>
            <a:off x="-732236" y="1405283"/>
            <a:ext cx="4426822" cy="5105876"/>
            <a:chOff x="-216631" y="2446904"/>
            <a:chExt cx="3313424" cy="3785213"/>
          </a:xfrm>
        </p:grpSpPr>
        <p:sp>
          <p:nvSpPr>
            <p:cNvPr id="14" name="Arc 13"/>
            <p:cNvSpPr/>
            <p:nvPr/>
          </p:nvSpPr>
          <p:spPr>
            <a:xfrm rot="335053">
              <a:off x="-216631" y="2624626"/>
              <a:ext cx="3004711" cy="3607491"/>
            </a:xfrm>
            <a:prstGeom prst="arc">
              <a:avLst>
                <a:gd name="adj1" fmla="val 16866827"/>
                <a:gd name="adj2" fmla="val 19435578"/>
              </a:avLst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512388" y="2446904"/>
              <a:ext cx="2584405" cy="2173155"/>
              <a:chOff x="512388" y="2446904"/>
              <a:chExt cx="2584405" cy="2173155"/>
            </a:xfrm>
          </p:grpSpPr>
          <p:sp>
            <p:nvSpPr>
              <p:cNvPr id="15" name="Oval 14"/>
              <p:cNvSpPr/>
              <p:nvPr/>
            </p:nvSpPr>
            <p:spPr>
              <a:xfrm rot="16979736">
                <a:off x="928380" y="4294526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9" name="Straight Connector 18"/>
              <p:cNvCxnSpPr/>
              <p:nvPr/>
            </p:nvCxnSpPr>
            <p:spPr>
              <a:xfrm flipV="1">
                <a:off x="950882" y="2708219"/>
                <a:ext cx="865669" cy="161071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Arc 19"/>
              <p:cNvSpPr/>
              <p:nvPr/>
            </p:nvSpPr>
            <p:spPr>
              <a:xfrm rot="779736">
                <a:off x="902058" y="4009381"/>
                <a:ext cx="454096" cy="444500"/>
              </a:xfrm>
              <a:prstGeom prst="arc">
                <a:avLst>
                  <a:gd name="adj1" fmla="val 15436539"/>
                  <a:gd name="adj2" fmla="val 19736425"/>
                </a:avLst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 rot="493130">
                <a:off x="994549" y="4100245"/>
                <a:ext cx="82287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40</a:t>
                </a:r>
                <a:r>
                  <a:rPr lang="en-GB" sz="900" baseline="30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o</a:t>
                </a:r>
              </a:p>
            </p:txBody>
          </p:sp>
          <p:cxnSp>
            <p:nvCxnSpPr>
              <p:cNvPr id="17" name="Straight Connector 16"/>
              <p:cNvCxnSpPr>
                <a:endCxn id="27" idx="0"/>
              </p:cNvCxnSpPr>
              <p:nvPr/>
            </p:nvCxnSpPr>
            <p:spPr>
              <a:xfrm flipV="1">
                <a:off x="947767" y="3621171"/>
                <a:ext cx="1714990" cy="70553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Box 21"/>
              <p:cNvSpPr txBox="1"/>
              <p:nvPr/>
            </p:nvSpPr>
            <p:spPr>
              <a:xfrm rot="20195132">
                <a:off x="1526210" y="4011969"/>
                <a:ext cx="82287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9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2 cm</a:t>
                </a:r>
                <a:endParaRPr lang="en-GB" sz="900" baseline="30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 rot="21008800">
                <a:off x="1418417" y="2446904"/>
                <a:ext cx="8228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 i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A</a:t>
                </a:r>
                <a:endParaRPr lang="en-GB" sz="1100" i="1" baseline="300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 rot="21008800">
                <a:off x="2273921" y="3619242"/>
                <a:ext cx="8228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 i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B</a:t>
                </a:r>
                <a:endParaRPr lang="en-GB" sz="1100" i="1" baseline="300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 rot="21008800">
                <a:off x="512388" y="4358449"/>
                <a:ext cx="8228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 i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O</a:t>
                </a:r>
                <a:endParaRPr lang="en-GB" sz="1100" i="1" baseline="300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993077" y="5638960"/>
                <a:ext cx="4205845" cy="615040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Area </a:t>
                </a:r>
                <a:r>
                  <a:rPr lang="en-GB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OAB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  <a:cs typeface="Arial" panose="020B0604020202020204" pitchFamily="34" charset="0"/>
                          </a:rPr>
                          <m:t>4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  <a:cs typeface="Arial" panose="020B0604020202020204" pitchFamily="34" charset="0"/>
                          </a:rPr>
                          <m:t>9</m:t>
                        </m:r>
                      </m:den>
                    </m:f>
                    <m:r>
                      <a:rPr lang="en-GB" sz="2400" b="0" i="1" smtClean="0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𝜋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3077" y="5638960"/>
                <a:ext cx="4205845" cy="615040"/>
              </a:xfrm>
              <a:prstGeom prst="rect">
                <a:avLst/>
              </a:prstGeom>
              <a:blipFill rotWithShape="1">
                <a:blip r:embed="rId5"/>
                <a:stretch>
                  <a:fillRect l="-2174" b="-79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5625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94586" y="1567985"/>
            <a:ext cx="81735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perimeter of the arc length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is 4.71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cm </a:t>
            </a:r>
            <a:r>
              <a:rPr lang="en-GB" sz="24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and the radius is 9</a:t>
            </a:r>
            <a:r>
              <a:rPr lang="en-GB" sz="12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cm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. Calculate the value of c. 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694586" y="2672173"/>
                <a:ext cx="5488380" cy="586892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Arc length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𝑐</m:t>
                        </m:r>
                      </m:num>
                      <m:den>
                        <m:r>
                          <a:rPr lang="en-GB" sz="2400" i="1">
                            <a:latin typeface="Cambria Math"/>
                            <a:cs typeface="Arial" panose="020B0604020202020204" pitchFamily="34" charset="0"/>
                          </a:rPr>
                          <m:t>360</m:t>
                        </m:r>
                      </m:den>
                    </m:f>
                    <m:r>
                      <a:rPr lang="en-GB" sz="2400" i="1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GB" sz="2400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×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2</m:t>
                    </m:r>
                    <m:r>
                      <a:rPr lang="en-GB" sz="2400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𝜋</m:t>
                    </m:r>
                    <m:r>
                      <m:rPr>
                        <m:sty m:val="p"/>
                      </m:rPr>
                      <a:rPr lang="en-GB" sz="2400" b="0" i="0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r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4586" y="2672173"/>
                <a:ext cx="5488380" cy="586892"/>
              </a:xfrm>
              <a:prstGeom prst="rect">
                <a:avLst/>
              </a:prstGeom>
              <a:blipFill rotWithShape="1">
                <a:blip r:embed="rId3"/>
                <a:stretch>
                  <a:fillRect l="-1667" t="-1031" b="-82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Group 29"/>
          <p:cNvGrpSpPr/>
          <p:nvPr/>
        </p:nvGrpSpPr>
        <p:grpSpPr>
          <a:xfrm>
            <a:off x="-732236" y="1405283"/>
            <a:ext cx="4274507" cy="5105876"/>
            <a:chOff x="-216631" y="2446904"/>
            <a:chExt cx="3199418" cy="3785213"/>
          </a:xfrm>
        </p:grpSpPr>
        <p:sp>
          <p:nvSpPr>
            <p:cNvPr id="14" name="Arc 13"/>
            <p:cNvSpPr/>
            <p:nvPr/>
          </p:nvSpPr>
          <p:spPr>
            <a:xfrm rot="335053">
              <a:off x="-216631" y="2624626"/>
              <a:ext cx="3004711" cy="3607491"/>
            </a:xfrm>
            <a:prstGeom prst="arc">
              <a:avLst>
                <a:gd name="adj1" fmla="val 16866827"/>
                <a:gd name="adj2" fmla="val 18887602"/>
              </a:avLst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512388" y="2446904"/>
              <a:ext cx="2470399" cy="2173155"/>
              <a:chOff x="512388" y="2446904"/>
              <a:chExt cx="2470399" cy="2173155"/>
            </a:xfrm>
          </p:grpSpPr>
          <p:sp>
            <p:nvSpPr>
              <p:cNvPr id="15" name="Oval 14"/>
              <p:cNvSpPr/>
              <p:nvPr/>
            </p:nvSpPr>
            <p:spPr>
              <a:xfrm rot="16979736">
                <a:off x="928380" y="4294526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9" name="Straight Connector 18"/>
              <p:cNvCxnSpPr/>
              <p:nvPr/>
            </p:nvCxnSpPr>
            <p:spPr>
              <a:xfrm flipV="1">
                <a:off x="950882" y="2708219"/>
                <a:ext cx="865669" cy="161071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Arc 19"/>
              <p:cNvSpPr/>
              <p:nvPr/>
            </p:nvSpPr>
            <p:spPr>
              <a:xfrm rot="779736">
                <a:off x="902058" y="4009381"/>
                <a:ext cx="454096" cy="444500"/>
              </a:xfrm>
              <a:prstGeom prst="arc">
                <a:avLst>
                  <a:gd name="adj1" fmla="val 15436539"/>
                  <a:gd name="adj2" fmla="val 19056565"/>
                </a:avLst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 rot="493130">
                <a:off x="1023219" y="4089932"/>
                <a:ext cx="822872" cy="1711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</a:t>
                </a:r>
                <a:r>
                  <a:rPr lang="en-GB" sz="900" baseline="30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o</a:t>
                </a:r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 flipV="1">
                <a:off x="947767" y="3385939"/>
                <a:ext cx="1623584" cy="94076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TextBox 22"/>
              <p:cNvSpPr txBox="1"/>
              <p:nvPr/>
            </p:nvSpPr>
            <p:spPr>
              <a:xfrm rot="21008800">
                <a:off x="1418417" y="2446904"/>
                <a:ext cx="8228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 i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A</a:t>
                </a:r>
                <a:endParaRPr lang="en-GB" sz="1100" i="1" baseline="300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 rot="21008800">
                <a:off x="2159915" y="3420631"/>
                <a:ext cx="8228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 i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B</a:t>
                </a:r>
                <a:endParaRPr lang="en-GB" sz="1100" i="1" baseline="300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 rot="21008800">
                <a:off x="512388" y="4358449"/>
                <a:ext cx="8228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 i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O</a:t>
                </a:r>
                <a:endParaRPr lang="en-GB" sz="1100" i="1" baseline="300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694586" y="3452373"/>
                <a:ext cx="5488380" cy="586892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4.71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𝑐</m:t>
                        </m:r>
                      </m:num>
                      <m:den>
                        <m:r>
                          <a:rPr lang="en-GB" sz="2400" i="1">
                            <a:latin typeface="Cambria Math"/>
                            <a:cs typeface="Arial" panose="020B0604020202020204" pitchFamily="34" charset="0"/>
                          </a:rPr>
                          <m:t>360</m:t>
                        </m:r>
                      </m:den>
                    </m:f>
                    <m:r>
                      <a:rPr lang="en-GB" sz="2400" i="1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GB" sz="2400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×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2 ×</m:t>
                    </m:r>
                    <m:r>
                      <a:rPr lang="en-GB" sz="2400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𝜋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×</m:t>
                    </m:r>
                    <m:r>
                      <a:rPr lang="en-GB" sz="2400" b="0" i="0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9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4586" y="3452373"/>
                <a:ext cx="5488380" cy="586892"/>
              </a:xfrm>
              <a:prstGeom prst="rect">
                <a:avLst/>
              </a:prstGeom>
              <a:blipFill rotWithShape="1">
                <a:blip r:embed="rId4"/>
                <a:stretch>
                  <a:fillRect l="-1667" t="-1031" b="-82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694586" y="4211517"/>
                <a:ext cx="3157476" cy="586892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4.71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𝑐</m:t>
                        </m:r>
                      </m:num>
                      <m:den>
                        <m:r>
                          <a:rPr lang="en-GB" sz="2400" i="1">
                            <a:latin typeface="Cambria Math"/>
                            <a:cs typeface="Arial" panose="020B0604020202020204" pitchFamily="34" charset="0"/>
                          </a:rPr>
                          <m:t>360</m:t>
                        </m:r>
                      </m:den>
                    </m:f>
                    <m:r>
                      <a:rPr lang="en-GB" sz="2400" i="1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GB" sz="2400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×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56.52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4586" y="4211517"/>
                <a:ext cx="3157476" cy="586892"/>
              </a:xfrm>
              <a:prstGeom prst="rect">
                <a:avLst/>
              </a:prstGeom>
              <a:blipFill rotWithShape="1">
                <a:blip r:embed="rId5"/>
                <a:stretch>
                  <a:fillRect l="-2896" t="-1042" b="-9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694586" y="5015741"/>
                <a:ext cx="3157476" cy="586892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4.71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  <a:cs typeface="Arial" panose="020B0604020202020204" pitchFamily="34" charset="0"/>
                          </a:rPr>
                          <m:t>𝑐</m:t>
                        </m:r>
                      </m:num>
                      <m:den>
                        <m:r>
                          <a:rPr lang="en-GB" sz="2400" i="1">
                            <a:latin typeface="Cambria Math"/>
                            <a:cs typeface="Arial" panose="020B0604020202020204" pitchFamily="34" charset="0"/>
                          </a:rPr>
                          <m:t>360</m:t>
                        </m:r>
                      </m:den>
                    </m:f>
                    <m:r>
                      <a:rPr lang="en-GB" sz="2400" i="1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GB" sz="2400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×</m:t>
                    </m:r>
                    <m:r>
                      <a:rPr lang="en-GB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56.52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4586" y="5015741"/>
                <a:ext cx="3157476" cy="586892"/>
              </a:xfrm>
              <a:prstGeom prst="rect">
                <a:avLst/>
              </a:prstGeom>
              <a:blipFill rotWithShape="1">
                <a:blip r:embed="rId6"/>
                <a:stretch>
                  <a:fillRect l="-2896" t="-1042" b="-9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694586" y="5802417"/>
                <a:ext cx="3157476" cy="783804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  <a:cs typeface="Arial" panose="020B0604020202020204" pitchFamily="34" charset="0"/>
                        </a:rPr>
                        <m:t>𝑐</m:t>
                      </m:r>
                      <m:r>
                        <a:rPr lang="en-GB" sz="2400" b="0" i="1" smtClean="0">
                          <a:latin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/>
                              <a:cs typeface="Arial" panose="020B0604020202020204" pitchFamily="34" charset="0"/>
                            </a:rPr>
                            <m:t>360 </m:t>
                          </m:r>
                          <m:r>
                            <a:rPr lang="en-GB" sz="2400" b="0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×4.71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/>
                              <a:cs typeface="Arial" panose="020B0604020202020204" pitchFamily="34" charset="0"/>
                            </a:rPr>
                            <m:t>56.52</m:t>
                          </m:r>
                        </m:den>
                      </m:f>
                      <m:r>
                        <a:rPr lang="en-GB" sz="2400" b="0" i="1" smtClean="0">
                          <a:latin typeface="Cambria Math"/>
                          <a:cs typeface="Arial" panose="020B0604020202020204" pitchFamily="34" charset="0"/>
                        </a:rPr>
                        <m:t>=30</m:t>
                      </m:r>
                    </m:oMath>
                  </m:oMathPara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4586" y="5802417"/>
                <a:ext cx="3157476" cy="78380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940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32" grpId="0" animBg="1"/>
      <p:bldP spid="33" grpId="0" animBg="1"/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Activity 2 – constructing polygons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6130" y="1412942"/>
            <a:ext cx="81735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Look at this diagram. It is constructed by using two radii together with a chord of the circle which links the points where two radii touch the circumference of the circle.</a:t>
            </a:r>
          </a:p>
          <a:p>
            <a:endParaRPr lang="en-GB" sz="2400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What type of triangle is formed? How can you justify this?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22" name="Picture 21" descr="A close up of a person&#10;&#10;Description automatically generate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728" y="1864178"/>
            <a:ext cx="3619500" cy="33909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8530" y="4285582"/>
            <a:ext cx="81735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Use this diagram to demonstrate if you continue to form equal sectors around the circle, this can help you to draw a regular polygon. The resulting polygon is called an inscribed polygon because it is drawn inside the circle.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749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1664</TotalTime>
  <Words>460</Words>
  <Application>Microsoft Office PowerPoint</Application>
  <PresentationFormat>Widescreen</PresentationFormat>
  <Paragraphs>76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David Harrison</cp:lastModifiedBy>
  <cp:revision>146</cp:revision>
  <cp:lastPrinted>2019-05-25T09:53:36Z</cp:lastPrinted>
  <dcterms:created xsi:type="dcterms:W3CDTF">2018-01-14T21:11:47Z</dcterms:created>
  <dcterms:modified xsi:type="dcterms:W3CDTF">2020-08-13T14:51:40Z</dcterms:modified>
</cp:coreProperties>
</file>