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96" r:id="rId2"/>
    <p:sldId id="338" r:id="rId3"/>
    <p:sldId id="342" r:id="rId4"/>
    <p:sldId id="344" r:id="rId5"/>
    <p:sldId id="341" r:id="rId6"/>
  </p:sldIdLst>
  <p:sldSz cx="12192000" cy="6858000"/>
  <p:notesSz cx="6888163" cy="10018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EA5B0C"/>
    <a:srgbClr val="FDC652"/>
    <a:srgbClr val="117CC0"/>
    <a:srgbClr val="6CB52D"/>
    <a:srgbClr val="8C1D82"/>
    <a:srgbClr val="F9BC9A"/>
    <a:srgbClr val="575756"/>
    <a:srgbClr val="E78839"/>
    <a:srgbClr val="FF8D3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162" autoAdjust="0"/>
    <p:restoredTop sz="80597" autoAdjust="0"/>
  </p:normalViewPr>
  <p:slideViewPr>
    <p:cSldViewPr snapToGrid="0">
      <p:cViewPr varScale="1">
        <p:scale>
          <a:sx n="71" d="100"/>
          <a:sy n="71" d="100"/>
        </p:scale>
        <p:origin x="84" y="426"/>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902075" y="0"/>
            <a:ext cx="2984500" cy="501650"/>
          </a:xfrm>
          <a:prstGeom prst="rect">
            <a:avLst/>
          </a:prstGeom>
        </p:spPr>
        <p:txBody>
          <a:bodyPr vert="horz" lIns="91440" tIns="45720" rIns="91440" bIns="45720" rtlCol="0"/>
          <a:lstStyle>
            <a:lvl1pPr algn="r">
              <a:defRPr sz="1200"/>
            </a:lvl1pPr>
          </a:lstStyle>
          <a:p>
            <a:fld id="{4AEE94CF-E6C7-4AB2-ACF5-EEAB3D2B6EC8}" type="datetimeFigureOut">
              <a:rPr lang="en-IE" smtClean="0"/>
              <a:t>12/12/2018</a:t>
            </a:fld>
            <a:endParaRPr lang="en-IE"/>
          </a:p>
        </p:txBody>
      </p:sp>
      <p:sp>
        <p:nvSpPr>
          <p:cNvPr id="4" name="Slide Image Placeholder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8975" y="4821238"/>
            <a:ext cx="5510213" cy="394493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9517063"/>
            <a:ext cx="2984500" cy="50165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902075" y="9517063"/>
            <a:ext cx="2984500" cy="501650"/>
          </a:xfrm>
          <a:prstGeom prst="rect">
            <a:avLst/>
          </a:prstGeom>
        </p:spPr>
        <p:txBody>
          <a:bodyPr vert="horz" lIns="91440" tIns="45720" rIns="91440" bIns="45720" rtlCol="0" anchor="b"/>
          <a:lstStyle>
            <a:lvl1pPr algn="r">
              <a:defRPr sz="1200"/>
            </a:lvl1pPr>
          </a:lstStyle>
          <a:p>
            <a:fld id="{344B6BB2-EF4E-464E-92C1-9DD4A900C5D5}" type="slidenum">
              <a:rPr lang="en-IE" smtClean="0"/>
              <a:t>‹#›</a:t>
            </a:fld>
            <a:endParaRPr lang="en-IE"/>
          </a:p>
        </p:txBody>
      </p:sp>
    </p:spTree>
    <p:extLst>
      <p:ext uri="{BB962C8B-B14F-4D97-AF65-F5344CB8AC3E}">
        <p14:creationId xmlns:p14="http://schemas.microsoft.com/office/powerpoint/2010/main" val="3659541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2</a:t>
            </a:fld>
            <a:endParaRPr lang="en-IE"/>
          </a:p>
        </p:txBody>
      </p:sp>
    </p:spTree>
    <p:extLst>
      <p:ext uri="{BB962C8B-B14F-4D97-AF65-F5344CB8AC3E}">
        <p14:creationId xmlns:p14="http://schemas.microsoft.com/office/powerpoint/2010/main" val="296451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3</a:t>
            </a:fld>
            <a:endParaRPr lang="en-IE"/>
          </a:p>
        </p:txBody>
      </p:sp>
    </p:spTree>
    <p:extLst>
      <p:ext uri="{BB962C8B-B14F-4D97-AF65-F5344CB8AC3E}">
        <p14:creationId xmlns:p14="http://schemas.microsoft.com/office/powerpoint/2010/main" val="296451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4</a:t>
            </a:fld>
            <a:endParaRPr lang="en-IE"/>
          </a:p>
        </p:txBody>
      </p:sp>
    </p:spTree>
    <p:extLst>
      <p:ext uri="{BB962C8B-B14F-4D97-AF65-F5344CB8AC3E}">
        <p14:creationId xmlns:p14="http://schemas.microsoft.com/office/powerpoint/2010/main" val="2964519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5</a:t>
            </a:fld>
            <a:endParaRPr lang="en-IE"/>
          </a:p>
        </p:txBody>
      </p:sp>
    </p:spTree>
    <p:extLst>
      <p:ext uri="{BB962C8B-B14F-4D97-AF65-F5344CB8AC3E}">
        <p14:creationId xmlns:p14="http://schemas.microsoft.com/office/powerpoint/2010/main" val="1052809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7E56F-BCD7-4F35-B39B-92295032441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EB5858C-C0E9-44BE-A16A-04F42C5B67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7EE67C9-BD9A-4B95-8746-530BFB572E96}"/>
              </a:ext>
            </a:extLst>
          </p:cNvPr>
          <p:cNvSpPr>
            <a:spLocks noGrp="1"/>
          </p:cNvSpPr>
          <p:nvPr>
            <p:ph type="dt" sz="half" idx="10"/>
          </p:nvPr>
        </p:nvSpPr>
        <p:spPr/>
        <p:txBody>
          <a:bodyPr/>
          <a:lstStyle/>
          <a:p>
            <a:fld id="{7B440A85-F303-4191-B330-2A7738FF4DCF}" type="datetimeFigureOut">
              <a:rPr lang="en-GB" smtClean="0"/>
              <a:t>12/12/2018</a:t>
            </a:fld>
            <a:endParaRPr lang="en-GB"/>
          </a:p>
        </p:txBody>
      </p:sp>
      <p:sp>
        <p:nvSpPr>
          <p:cNvPr id="5" name="Footer Placeholder 4">
            <a:extLst>
              <a:ext uri="{FF2B5EF4-FFF2-40B4-BE49-F238E27FC236}">
                <a16:creationId xmlns:a16="http://schemas.microsoft.com/office/drawing/2014/main" id="{770372E1-0684-4E45-ACE9-093F28D5B2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273BD3-1144-460B-BC81-9618B67CE638}"/>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280949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8E842-E735-40C6-BBFF-1429937E061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0AC1A4E-F197-4FD9-A3FA-836372F9D34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9DEB460-8303-4FDE-97C6-223A59BC8F91}"/>
              </a:ext>
            </a:extLst>
          </p:cNvPr>
          <p:cNvSpPr>
            <a:spLocks noGrp="1"/>
          </p:cNvSpPr>
          <p:nvPr>
            <p:ph type="dt" sz="half" idx="10"/>
          </p:nvPr>
        </p:nvSpPr>
        <p:spPr/>
        <p:txBody>
          <a:bodyPr/>
          <a:lstStyle/>
          <a:p>
            <a:fld id="{7B440A85-F303-4191-B330-2A7738FF4DCF}" type="datetimeFigureOut">
              <a:rPr lang="en-GB" smtClean="0"/>
              <a:t>12/12/2018</a:t>
            </a:fld>
            <a:endParaRPr lang="en-GB"/>
          </a:p>
        </p:txBody>
      </p:sp>
      <p:sp>
        <p:nvSpPr>
          <p:cNvPr id="5" name="Footer Placeholder 4">
            <a:extLst>
              <a:ext uri="{FF2B5EF4-FFF2-40B4-BE49-F238E27FC236}">
                <a16:creationId xmlns:a16="http://schemas.microsoft.com/office/drawing/2014/main" id="{F480A111-4796-4ABB-AEFF-6015F774A79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0BC8771-1D8D-464D-8A13-927AC7077430}"/>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942354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4EE0F7-A3B5-4075-BCA4-56084734C1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AED57F6-6055-40D2-A000-2D6AF953F54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F2E87CD-C7FE-480F-8495-91226FC363D4}"/>
              </a:ext>
            </a:extLst>
          </p:cNvPr>
          <p:cNvSpPr>
            <a:spLocks noGrp="1"/>
          </p:cNvSpPr>
          <p:nvPr>
            <p:ph type="dt" sz="half" idx="10"/>
          </p:nvPr>
        </p:nvSpPr>
        <p:spPr/>
        <p:txBody>
          <a:bodyPr/>
          <a:lstStyle/>
          <a:p>
            <a:fld id="{7B440A85-F303-4191-B330-2A7738FF4DCF}" type="datetimeFigureOut">
              <a:rPr lang="en-GB" smtClean="0"/>
              <a:t>12/12/2018</a:t>
            </a:fld>
            <a:endParaRPr lang="en-GB"/>
          </a:p>
        </p:txBody>
      </p:sp>
      <p:sp>
        <p:nvSpPr>
          <p:cNvPr id="5" name="Footer Placeholder 4">
            <a:extLst>
              <a:ext uri="{FF2B5EF4-FFF2-40B4-BE49-F238E27FC236}">
                <a16:creationId xmlns:a16="http://schemas.microsoft.com/office/drawing/2014/main" id="{5596A2AD-55BA-4CE5-B429-9B1B3521F7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6D60E5D-A174-4EA6-B181-FADE943F235A}"/>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1252228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01111-A629-4909-9716-A0B12236E61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4465F36-7B94-4EF1-A5FC-B875EC99E96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9A1C335-4435-4409-97E1-A230C943BDB2}"/>
              </a:ext>
            </a:extLst>
          </p:cNvPr>
          <p:cNvSpPr>
            <a:spLocks noGrp="1"/>
          </p:cNvSpPr>
          <p:nvPr>
            <p:ph type="dt" sz="half" idx="10"/>
          </p:nvPr>
        </p:nvSpPr>
        <p:spPr/>
        <p:txBody>
          <a:bodyPr/>
          <a:lstStyle/>
          <a:p>
            <a:fld id="{7B440A85-F303-4191-B330-2A7738FF4DCF}" type="datetimeFigureOut">
              <a:rPr lang="en-GB" smtClean="0"/>
              <a:t>12/12/2018</a:t>
            </a:fld>
            <a:endParaRPr lang="en-GB"/>
          </a:p>
        </p:txBody>
      </p:sp>
      <p:sp>
        <p:nvSpPr>
          <p:cNvPr id="5" name="Footer Placeholder 4">
            <a:extLst>
              <a:ext uri="{FF2B5EF4-FFF2-40B4-BE49-F238E27FC236}">
                <a16:creationId xmlns:a16="http://schemas.microsoft.com/office/drawing/2014/main" id="{4C4F7D29-E90E-4CC7-A227-B9BA61729DE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B22C0C-4056-45EE-A9C9-E43EF425A0D7}"/>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3146240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7B82F-F40A-4943-9222-C4ECCE78D41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5C2D0AA-CDB0-4E28-B90C-3164FFD4C3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C6B2FA1-DB88-4D4A-8FD9-D5295F29948D}"/>
              </a:ext>
            </a:extLst>
          </p:cNvPr>
          <p:cNvSpPr>
            <a:spLocks noGrp="1"/>
          </p:cNvSpPr>
          <p:nvPr>
            <p:ph type="dt" sz="half" idx="10"/>
          </p:nvPr>
        </p:nvSpPr>
        <p:spPr/>
        <p:txBody>
          <a:bodyPr/>
          <a:lstStyle/>
          <a:p>
            <a:fld id="{7B440A85-F303-4191-B330-2A7738FF4DCF}" type="datetimeFigureOut">
              <a:rPr lang="en-GB" smtClean="0"/>
              <a:t>12/12/2018</a:t>
            </a:fld>
            <a:endParaRPr lang="en-GB"/>
          </a:p>
        </p:txBody>
      </p:sp>
      <p:sp>
        <p:nvSpPr>
          <p:cNvPr id="5" name="Footer Placeholder 4">
            <a:extLst>
              <a:ext uri="{FF2B5EF4-FFF2-40B4-BE49-F238E27FC236}">
                <a16:creationId xmlns:a16="http://schemas.microsoft.com/office/drawing/2014/main" id="{0E529A77-54CA-4EEB-8A8B-6858F045DCD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B09545-19EF-4C94-84A2-7C935B39BF96}"/>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1569637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AC6DC-E71C-4EC5-85ED-F6F430FDA0B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6FEFAAC-930B-461B-AE43-1631B3C4432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8658036-75BA-4E8B-8529-5FD6488B217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4639245-23F2-4690-A1A7-4AEE113AC9D6}"/>
              </a:ext>
            </a:extLst>
          </p:cNvPr>
          <p:cNvSpPr>
            <a:spLocks noGrp="1"/>
          </p:cNvSpPr>
          <p:nvPr>
            <p:ph type="dt" sz="half" idx="10"/>
          </p:nvPr>
        </p:nvSpPr>
        <p:spPr/>
        <p:txBody>
          <a:bodyPr/>
          <a:lstStyle/>
          <a:p>
            <a:fld id="{7B440A85-F303-4191-B330-2A7738FF4DCF}" type="datetimeFigureOut">
              <a:rPr lang="en-GB" smtClean="0"/>
              <a:t>12/12/2018</a:t>
            </a:fld>
            <a:endParaRPr lang="en-GB"/>
          </a:p>
        </p:txBody>
      </p:sp>
      <p:sp>
        <p:nvSpPr>
          <p:cNvPr id="6" name="Footer Placeholder 5">
            <a:extLst>
              <a:ext uri="{FF2B5EF4-FFF2-40B4-BE49-F238E27FC236}">
                <a16:creationId xmlns:a16="http://schemas.microsoft.com/office/drawing/2014/main" id="{02BB07FD-14CD-467E-9A35-FE7C5EF6D96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7DC120F-220B-4CD4-B0B7-BE263E5B7CAB}"/>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204543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CBED4-7412-4664-AE2C-E14F31ED560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A348BDA-3744-4426-9FDB-73412014BB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F7B898A-76E6-42F0-A8D2-24FB0D8A20E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A49089E-697A-4653-ABC3-EB03C0ECB5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7C0D650-CE78-4193-8B4A-D48EC20517D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F63E603-A126-4D64-90CB-9BE7346BF50F}"/>
              </a:ext>
            </a:extLst>
          </p:cNvPr>
          <p:cNvSpPr>
            <a:spLocks noGrp="1"/>
          </p:cNvSpPr>
          <p:nvPr>
            <p:ph type="dt" sz="half" idx="10"/>
          </p:nvPr>
        </p:nvSpPr>
        <p:spPr/>
        <p:txBody>
          <a:bodyPr/>
          <a:lstStyle/>
          <a:p>
            <a:fld id="{7B440A85-F303-4191-B330-2A7738FF4DCF}" type="datetimeFigureOut">
              <a:rPr lang="en-GB" smtClean="0"/>
              <a:t>12/12/2018</a:t>
            </a:fld>
            <a:endParaRPr lang="en-GB"/>
          </a:p>
        </p:txBody>
      </p:sp>
      <p:sp>
        <p:nvSpPr>
          <p:cNvPr id="8" name="Footer Placeholder 7">
            <a:extLst>
              <a:ext uri="{FF2B5EF4-FFF2-40B4-BE49-F238E27FC236}">
                <a16:creationId xmlns:a16="http://schemas.microsoft.com/office/drawing/2014/main" id="{E653ED42-7F0C-4A93-9ABA-B9DBBA3D6D4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6F1F34F-C338-435A-A0D1-B520ABB06F24}"/>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2482856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C07EE-A18C-4C03-9128-BED204F9319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E0C9CD4-101E-42E3-B20B-75FAFCA83CF5}"/>
              </a:ext>
            </a:extLst>
          </p:cNvPr>
          <p:cNvSpPr>
            <a:spLocks noGrp="1"/>
          </p:cNvSpPr>
          <p:nvPr>
            <p:ph type="dt" sz="half" idx="10"/>
          </p:nvPr>
        </p:nvSpPr>
        <p:spPr/>
        <p:txBody>
          <a:bodyPr/>
          <a:lstStyle/>
          <a:p>
            <a:fld id="{7B440A85-F303-4191-B330-2A7738FF4DCF}" type="datetimeFigureOut">
              <a:rPr lang="en-GB" smtClean="0"/>
              <a:t>12/12/2018</a:t>
            </a:fld>
            <a:endParaRPr lang="en-GB"/>
          </a:p>
        </p:txBody>
      </p:sp>
      <p:sp>
        <p:nvSpPr>
          <p:cNvPr id="4" name="Footer Placeholder 3">
            <a:extLst>
              <a:ext uri="{FF2B5EF4-FFF2-40B4-BE49-F238E27FC236}">
                <a16:creationId xmlns:a16="http://schemas.microsoft.com/office/drawing/2014/main" id="{AD56468C-2B85-4E23-8CD7-6230BAFF784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B9B6F7F-272A-452D-8AF8-BA984954671F}"/>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1108230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CBB2FA-AA82-4F15-B123-112615A71875}"/>
              </a:ext>
            </a:extLst>
          </p:cNvPr>
          <p:cNvSpPr>
            <a:spLocks noGrp="1"/>
          </p:cNvSpPr>
          <p:nvPr>
            <p:ph type="dt" sz="half" idx="10"/>
          </p:nvPr>
        </p:nvSpPr>
        <p:spPr/>
        <p:txBody>
          <a:bodyPr/>
          <a:lstStyle/>
          <a:p>
            <a:fld id="{7B440A85-F303-4191-B330-2A7738FF4DCF}" type="datetimeFigureOut">
              <a:rPr lang="en-GB" smtClean="0"/>
              <a:t>12/12/2018</a:t>
            </a:fld>
            <a:endParaRPr lang="en-GB"/>
          </a:p>
        </p:txBody>
      </p:sp>
      <p:sp>
        <p:nvSpPr>
          <p:cNvPr id="3" name="Footer Placeholder 2">
            <a:extLst>
              <a:ext uri="{FF2B5EF4-FFF2-40B4-BE49-F238E27FC236}">
                <a16:creationId xmlns:a16="http://schemas.microsoft.com/office/drawing/2014/main" id="{3C70FCCA-91FE-4515-A55A-555805BE25A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CFE11DC-AA8D-4B43-B16E-8E11BC5F5D5A}"/>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54998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C3206-257D-4762-B461-A249DF0C70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F8F68F3-A027-4A07-BCD4-498C1854D6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646CCAC-6329-469B-9EF8-11D768DC6D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3FB1E4C-292B-4771-BE1F-E686345BC92F}"/>
              </a:ext>
            </a:extLst>
          </p:cNvPr>
          <p:cNvSpPr>
            <a:spLocks noGrp="1"/>
          </p:cNvSpPr>
          <p:nvPr>
            <p:ph type="dt" sz="half" idx="10"/>
          </p:nvPr>
        </p:nvSpPr>
        <p:spPr/>
        <p:txBody>
          <a:bodyPr/>
          <a:lstStyle/>
          <a:p>
            <a:fld id="{7B440A85-F303-4191-B330-2A7738FF4DCF}" type="datetimeFigureOut">
              <a:rPr lang="en-GB" smtClean="0"/>
              <a:t>12/12/2018</a:t>
            </a:fld>
            <a:endParaRPr lang="en-GB"/>
          </a:p>
        </p:txBody>
      </p:sp>
      <p:sp>
        <p:nvSpPr>
          <p:cNvPr id="6" name="Footer Placeholder 5">
            <a:extLst>
              <a:ext uri="{FF2B5EF4-FFF2-40B4-BE49-F238E27FC236}">
                <a16:creationId xmlns:a16="http://schemas.microsoft.com/office/drawing/2014/main" id="{EBC74EF1-1DA0-44CA-8922-1F6EED3DBA6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8D63785-4E7B-4FB7-B713-15AA7DBB0A7D}"/>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3618878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9B4-A119-4EF3-A357-E2B5B4870E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9B32B8C-5BF2-45C6-94B5-A43B074B97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E1221A9-026A-4B0B-9162-19EF94EDDF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C4BE4ED-D3FA-4039-9E87-7B1DCE5B47C7}"/>
              </a:ext>
            </a:extLst>
          </p:cNvPr>
          <p:cNvSpPr>
            <a:spLocks noGrp="1"/>
          </p:cNvSpPr>
          <p:nvPr>
            <p:ph type="dt" sz="half" idx="10"/>
          </p:nvPr>
        </p:nvSpPr>
        <p:spPr/>
        <p:txBody>
          <a:bodyPr/>
          <a:lstStyle/>
          <a:p>
            <a:fld id="{7B440A85-F303-4191-B330-2A7738FF4DCF}" type="datetimeFigureOut">
              <a:rPr lang="en-GB" smtClean="0"/>
              <a:t>12/12/2018</a:t>
            </a:fld>
            <a:endParaRPr lang="en-GB"/>
          </a:p>
        </p:txBody>
      </p:sp>
      <p:sp>
        <p:nvSpPr>
          <p:cNvPr id="6" name="Footer Placeholder 5">
            <a:extLst>
              <a:ext uri="{FF2B5EF4-FFF2-40B4-BE49-F238E27FC236}">
                <a16:creationId xmlns:a16="http://schemas.microsoft.com/office/drawing/2014/main" id="{2F7C41FD-2855-4EF6-B2F3-6A1F3871649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1F3C4DB-832D-473E-9D0D-23F052671389}"/>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235116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19BB72-2692-4EA6-9A86-26EB3AEA77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52CCC62-3F5F-4069-B9D2-4524C5EC9D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BAB464-9A22-4D72-A4C8-256D02D2FF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440A85-F303-4191-B330-2A7738FF4DCF}" type="datetimeFigureOut">
              <a:rPr lang="en-GB" smtClean="0"/>
              <a:t>12/12/2018</a:t>
            </a:fld>
            <a:endParaRPr lang="en-GB"/>
          </a:p>
        </p:txBody>
      </p:sp>
      <p:sp>
        <p:nvSpPr>
          <p:cNvPr id="5" name="Footer Placeholder 4">
            <a:extLst>
              <a:ext uri="{FF2B5EF4-FFF2-40B4-BE49-F238E27FC236}">
                <a16:creationId xmlns:a16="http://schemas.microsoft.com/office/drawing/2014/main" id="{30E17D82-6EA5-425D-AAA8-BEB400DF1C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15EC323-3F88-4C58-8F2B-BA578884FD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DD786A-44E6-45CF-AF39-B21F2A3013EA}" type="slidenum">
              <a:rPr lang="en-GB" smtClean="0"/>
              <a:t>‹#›</a:t>
            </a:fld>
            <a:endParaRPr lang="en-GB"/>
          </a:p>
        </p:txBody>
      </p:sp>
    </p:spTree>
    <p:extLst>
      <p:ext uri="{BB962C8B-B14F-4D97-AF65-F5344CB8AC3E}">
        <p14:creationId xmlns:p14="http://schemas.microsoft.com/office/powerpoint/2010/main" val="3037876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58906" y="1909481"/>
            <a:ext cx="7853082" cy="1969770"/>
          </a:xfrm>
          <a:prstGeom prst="rect">
            <a:avLst/>
          </a:prstGeom>
          <a:noFill/>
        </p:spPr>
        <p:txBody>
          <a:bodyPr wrap="square" rtlCol="0">
            <a:spAutoFit/>
          </a:bodyPr>
          <a:lstStyle/>
          <a:p>
            <a:r>
              <a:rPr lang="en-GB" sz="2600" b="1" dirty="0">
                <a:latin typeface="Arial" panose="020B0604020202020204" pitchFamily="34" charset="0"/>
                <a:cs typeface="Arial" panose="020B0604020202020204" pitchFamily="34" charset="0"/>
              </a:rPr>
              <a:t>Scenario Lesson</a:t>
            </a:r>
          </a:p>
          <a:p>
            <a:r>
              <a:rPr lang="en-GB" sz="2600" smtClean="0">
                <a:latin typeface="Arial" panose="020B0604020202020204" pitchFamily="34" charset="0"/>
                <a:cs typeface="Arial" panose="020B0604020202020204" pitchFamily="34" charset="0"/>
              </a:rPr>
              <a:t>Financial </a:t>
            </a:r>
            <a:r>
              <a:rPr lang="en-GB" sz="2600" smtClean="0">
                <a:latin typeface="Arial" panose="020B0604020202020204" pitchFamily="34" charset="0"/>
                <a:cs typeface="Arial" panose="020B0604020202020204" pitchFamily="34" charset="0"/>
              </a:rPr>
              <a:t>information </a:t>
            </a:r>
            <a:r>
              <a:rPr lang="en-GB" sz="2600" smtClean="0">
                <a:latin typeface="Arial" panose="020B0604020202020204" pitchFamily="34" charset="0"/>
                <a:cs typeface="Arial" panose="020B0604020202020204" pitchFamily="34" charset="0"/>
              </a:rPr>
              <a:t>and </a:t>
            </a:r>
            <a:r>
              <a:rPr lang="en-GB" sz="2600" smtClean="0">
                <a:latin typeface="Arial" panose="020B0604020202020204" pitchFamily="34" charset="0"/>
                <a:cs typeface="Arial" panose="020B0604020202020204" pitchFamily="34" charset="0"/>
              </a:rPr>
              <a:t>decisions</a:t>
            </a:r>
            <a:endParaRPr lang="en-IE" sz="2600" dirty="0"/>
          </a:p>
          <a:p>
            <a:endParaRPr lang="en-GB" dirty="0">
              <a:latin typeface="Arial" panose="020B0604020202020204" pitchFamily="34" charset="0"/>
              <a:cs typeface="Arial" panose="020B0604020202020204" pitchFamily="34" charset="0"/>
            </a:endParaRPr>
          </a:p>
          <a:p>
            <a:r>
              <a:rPr lang="en-GB" sz="2600" b="1" dirty="0">
                <a:solidFill>
                  <a:srgbClr val="EA5B0C"/>
                </a:solidFill>
                <a:latin typeface="Arial" panose="020B0604020202020204" pitchFamily="34" charset="0"/>
                <a:cs typeface="Arial" panose="020B0604020202020204" pitchFamily="34" charset="0"/>
              </a:rPr>
              <a:t>Cambridge IGCSE</a:t>
            </a:r>
            <a:r>
              <a:rPr lang="en-GB" sz="2600" b="1" baseline="30000" dirty="0">
                <a:solidFill>
                  <a:srgbClr val="EA5B0C"/>
                </a:solidFill>
                <a:latin typeface="Arial" panose="020B0604020202020204" pitchFamily="34" charset="0"/>
                <a:cs typeface="Arial" panose="020B0604020202020204" pitchFamily="34" charset="0"/>
              </a:rPr>
              <a:t>TM</a:t>
            </a:r>
          </a:p>
          <a:p>
            <a:r>
              <a:rPr lang="en-GB" sz="2600" dirty="0">
                <a:solidFill>
                  <a:srgbClr val="EA5B0C"/>
                </a:solidFill>
                <a:latin typeface="Arial" panose="020B0604020202020204" pitchFamily="34" charset="0"/>
                <a:cs typeface="Arial" panose="020B0604020202020204" pitchFamily="34" charset="0"/>
              </a:rPr>
              <a:t>Business 0450</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5439" y="451912"/>
            <a:ext cx="4046220" cy="650471"/>
          </a:xfrm>
          <a:prstGeom prst="rect">
            <a:avLst/>
          </a:prstGeom>
        </p:spPr>
      </p:pic>
      <p:sp>
        <p:nvSpPr>
          <p:cNvPr id="5" name="TextBox 4"/>
          <p:cNvSpPr txBox="1"/>
          <p:nvPr/>
        </p:nvSpPr>
        <p:spPr>
          <a:xfrm>
            <a:off x="658906" y="6239435"/>
            <a:ext cx="4128247" cy="307777"/>
          </a:xfrm>
          <a:prstGeom prst="rect">
            <a:avLst/>
          </a:prstGeom>
          <a:noFill/>
        </p:spPr>
        <p:txBody>
          <a:bodyPr wrap="square" rtlCol="0">
            <a:spAutoFit/>
          </a:bodyPr>
          <a:lstStyle/>
          <a:p>
            <a:r>
              <a:rPr lang="en-GB" sz="1400">
                <a:latin typeface="Arial" panose="020B0604020202020204" pitchFamily="34" charset="0"/>
                <a:cs typeface="Arial" panose="020B0604020202020204" pitchFamily="34" charset="0"/>
              </a:rPr>
              <a:t>Version 1</a:t>
            </a:r>
            <a:endParaRPr lang="en-GB" sz="1400" dirty="0">
              <a:latin typeface="Arial" panose="020B0604020202020204" pitchFamily="34" charset="0"/>
              <a:cs typeface="Arial" panose="020B0604020202020204" pitchFamily="34" charset="0"/>
            </a:endParaRPr>
          </a:p>
        </p:txBody>
      </p:sp>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10371511" y="6168533"/>
            <a:ext cx="1292225" cy="44958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18324" y="3033287"/>
            <a:ext cx="3431563" cy="2744862"/>
          </a:xfrm>
          <a:prstGeom prst="rect">
            <a:avLst/>
          </a:prstGeom>
        </p:spPr>
      </p:pic>
    </p:spTree>
    <p:extLst>
      <p:ext uri="{BB962C8B-B14F-4D97-AF65-F5344CB8AC3E}">
        <p14:creationId xmlns:p14="http://schemas.microsoft.com/office/powerpoint/2010/main" val="4183809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43752" y="1493016"/>
            <a:ext cx="11524129" cy="3724096"/>
          </a:xfrm>
          <a:prstGeom prst="rect">
            <a:avLst/>
          </a:prstGeom>
          <a:noFill/>
        </p:spPr>
        <p:txBody>
          <a:bodyPr wrap="square" rtlCol="0">
            <a:spAutoFit/>
          </a:bodyPr>
          <a:lstStyle/>
          <a:p>
            <a:pPr marL="457200" indent="-457200">
              <a:spcAft>
                <a:spcPts val="1200"/>
              </a:spcAft>
              <a:buClr>
                <a:srgbClr val="EA5B0C"/>
              </a:buClr>
              <a:buFont typeface="Arial" panose="020B0604020202020204" pitchFamily="34" charset="0"/>
              <a:buChar char="•"/>
            </a:pPr>
            <a:r>
              <a:rPr lang="en-GB" sz="2400" dirty="0" smtClean="0">
                <a:latin typeface="Arial" panose="020B0604020202020204" pitchFamily="34" charset="0"/>
                <a:cs typeface="Arial" panose="020B0604020202020204" pitchFamily="34" charset="0"/>
              </a:rPr>
              <a:t>Your </a:t>
            </a:r>
            <a:r>
              <a:rPr lang="en-GB" sz="2400" dirty="0">
                <a:latin typeface="Arial" panose="020B0604020202020204" pitchFamily="34" charset="0"/>
                <a:cs typeface="Arial" panose="020B0604020202020204" pitchFamily="34" charset="0"/>
              </a:rPr>
              <a:t>task is to prepare a presentation for a business meeting, where you will present to the owners of a small start up business who, whilst creative, have little knowledge and understanding of the financial aspects of the business they are about to set up</a:t>
            </a:r>
            <a:r>
              <a:rPr lang="en-GB" sz="2400" dirty="0" smtClean="0">
                <a:latin typeface="Arial" panose="020B0604020202020204" pitchFamily="34" charset="0"/>
                <a:cs typeface="Arial" panose="020B0604020202020204" pitchFamily="34" charset="0"/>
              </a:rPr>
              <a:t>.</a:t>
            </a:r>
          </a:p>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You will work in small teams and are competing against each other to win the most fees from the owners</a:t>
            </a:r>
            <a:endParaRPr lang="en-US" sz="2400" dirty="0">
              <a:latin typeface="Arial" panose="020B0604020202020204" pitchFamily="34" charset="0"/>
              <a:cs typeface="Arial" panose="020B0604020202020204" pitchFamily="34" charset="0"/>
            </a:endParaRPr>
          </a:p>
          <a:p>
            <a:pPr marL="457200" indent="-457200">
              <a:spcAft>
                <a:spcPts val="1200"/>
              </a:spcAft>
              <a:buClr>
                <a:srgbClr val="EA5B0C"/>
              </a:buClr>
              <a:buFont typeface="Arial" panose="020B0604020202020204" pitchFamily="34" charset="0"/>
              <a:buChar char="•"/>
            </a:pPr>
            <a:r>
              <a:rPr lang="en-GB" sz="2400" dirty="0" smtClean="0">
                <a:latin typeface="Arial" panose="020B0604020202020204" pitchFamily="34" charset="0"/>
                <a:cs typeface="Arial" panose="020B0604020202020204" pitchFamily="34" charset="0"/>
              </a:rPr>
              <a:t>You </a:t>
            </a:r>
            <a:r>
              <a:rPr lang="en-GB" sz="2400" dirty="0">
                <a:latin typeface="Arial" panose="020B0604020202020204" pitchFamily="34" charset="0"/>
                <a:cs typeface="Arial" panose="020B0604020202020204" pitchFamily="34" charset="0"/>
              </a:rPr>
              <a:t>will be briefed on the nature of the business shortly, so content of the presentation in the meeting will be expected to have some contextualised content where appropriate</a:t>
            </a:r>
            <a:r>
              <a:rPr lang="en-GB" sz="2400" dirty="0" smtClean="0">
                <a:latin typeface="Arial" panose="020B0604020202020204" pitchFamily="34" charset="0"/>
                <a:cs typeface="Arial" panose="020B0604020202020204" pitchFamily="34" charset="0"/>
              </a:rPr>
              <a:t>.</a:t>
            </a:r>
            <a:endParaRPr lang="en-GB" sz="2400" dirty="0">
              <a:latin typeface="Arial" panose="020B0604020202020204" pitchFamily="34" charset="0"/>
              <a:cs typeface="Arial" panose="020B0604020202020204" pitchFamily="34" charset="0"/>
            </a:endParaRPr>
          </a:p>
        </p:txBody>
      </p:sp>
      <p:sp>
        <p:nvSpPr>
          <p:cNvPr id="8" name="Rectangle 7"/>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noProof="0" dirty="0">
                <a:solidFill>
                  <a:prstClr val="white"/>
                </a:solidFill>
                <a:latin typeface="Arial" panose="020B0604020202020204" pitchFamily="34" charset="0"/>
                <a:cs typeface="Arial" panose="020B0604020202020204" pitchFamily="34" charset="0"/>
              </a:rPr>
              <a:t>Introduction </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542156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Scenario</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 name="TextBox 6"/>
          <p:cNvSpPr txBox="1"/>
          <p:nvPr/>
        </p:nvSpPr>
        <p:spPr>
          <a:xfrm>
            <a:off x="443753" y="1546412"/>
            <a:ext cx="11524129" cy="4093428"/>
          </a:xfrm>
          <a:prstGeom prst="rect">
            <a:avLst/>
          </a:prstGeom>
          <a:noFill/>
        </p:spPr>
        <p:txBody>
          <a:bodyPr wrap="square" rtlCol="0">
            <a:spAutoFit/>
          </a:bodyPr>
          <a:lstStyle/>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James and Jon are planning to be the owners of a new small start-up business they are soon to set up.  They will be setting it up as a Private Limited Company (Ltd</a:t>
            </a:r>
            <a:r>
              <a:rPr lang="en-GB" sz="2400" dirty="0" smtClean="0">
                <a:latin typeface="Arial" panose="020B0604020202020204" pitchFamily="34" charset="0"/>
                <a:cs typeface="Arial" panose="020B0604020202020204" pitchFamily="34" charset="0"/>
              </a:rPr>
              <a:t>).</a:t>
            </a:r>
            <a:endParaRPr lang="en-GB" sz="2400" dirty="0">
              <a:latin typeface="Arial" panose="020B0604020202020204" pitchFamily="34" charset="0"/>
              <a:cs typeface="Arial" panose="020B0604020202020204" pitchFamily="34" charset="0"/>
            </a:endParaRPr>
          </a:p>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Their business idea is designing dinner party boxes.  Customers pick what type of dinner pack they would like from small and intimate to larger dinner parties or buffet style.  Then they customise it with what </a:t>
            </a:r>
            <a:r>
              <a:rPr lang="en-GB" sz="2400" dirty="0" smtClean="0">
                <a:latin typeface="Arial" panose="020B0604020202020204" pitchFamily="34" charset="0"/>
                <a:cs typeface="Arial" panose="020B0604020202020204" pitchFamily="34" charset="0"/>
              </a:rPr>
              <a:t>food they </a:t>
            </a:r>
            <a:r>
              <a:rPr lang="en-GB" sz="2400" dirty="0">
                <a:latin typeface="Arial" panose="020B0604020202020204" pitchFamily="34" charset="0"/>
                <a:cs typeface="Arial" panose="020B0604020202020204" pitchFamily="34" charset="0"/>
              </a:rPr>
              <a:t>would </a:t>
            </a:r>
            <a:r>
              <a:rPr lang="en-GB" sz="2400" dirty="0" smtClean="0">
                <a:latin typeface="Arial" panose="020B0604020202020204" pitchFamily="34" charset="0"/>
                <a:cs typeface="Arial" panose="020B0604020202020204" pitchFamily="34" charset="0"/>
              </a:rPr>
              <a:t>like. The </a:t>
            </a:r>
            <a:r>
              <a:rPr lang="en-GB" sz="2400" dirty="0">
                <a:latin typeface="Arial" panose="020B0604020202020204" pitchFamily="34" charset="0"/>
                <a:cs typeface="Arial" panose="020B0604020202020204" pitchFamily="34" charset="0"/>
              </a:rPr>
              <a:t>food can then be delivered prepared or </a:t>
            </a:r>
            <a:r>
              <a:rPr lang="en-GB" sz="2400" dirty="0" smtClean="0">
                <a:latin typeface="Arial" panose="020B0604020202020204" pitchFamily="34" charset="0"/>
                <a:cs typeface="Arial" panose="020B0604020202020204" pitchFamily="34" charset="0"/>
              </a:rPr>
              <a:t>as </a:t>
            </a:r>
            <a:r>
              <a:rPr lang="en-GB" sz="2400" dirty="0">
                <a:latin typeface="Arial" panose="020B0604020202020204" pitchFamily="34" charset="0"/>
                <a:cs typeface="Arial" panose="020B0604020202020204" pitchFamily="34" charset="0"/>
              </a:rPr>
              <a:t>a kit of ingredients to be assembled by the </a:t>
            </a:r>
            <a:r>
              <a:rPr lang="en-GB" sz="2400" dirty="0" smtClean="0">
                <a:latin typeface="Arial" panose="020B0604020202020204" pitchFamily="34" charset="0"/>
                <a:cs typeface="Arial" panose="020B0604020202020204" pitchFamily="34" charset="0"/>
              </a:rPr>
              <a:t>customer at home.</a:t>
            </a:r>
          </a:p>
          <a:p>
            <a:pPr marL="457200" indent="-457200">
              <a:spcAft>
                <a:spcPts val="1200"/>
              </a:spcAft>
              <a:buClr>
                <a:srgbClr val="EA5B0C"/>
              </a:buClr>
              <a:buFont typeface="Arial" panose="020B0604020202020204" pitchFamily="34" charset="0"/>
              <a:buChar char="•"/>
            </a:pPr>
            <a:r>
              <a:rPr lang="en-GB" sz="2400" dirty="0" smtClean="0">
                <a:latin typeface="Arial" panose="020B0604020202020204" pitchFamily="34" charset="0"/>
                <a:cs typeface="Arial" panose="020B0604020202020204" pitchFamily="34" charset="0"/>
              </a:rPr>
              <a:t>Packs </a:t>
            </a:r>
            <a:r>
              <a:rPr lang="en-GB" sz="2400" dirty="0">
                <a:latin typeface="Arial" panose="020B0604020202020204" pitchFamily="34" charset="0"/>
                <a:cs typeface="Arial" panose="020B0604020202020204" pitchFamily="34" charset="0"/>
              </a:rPr>
              <a:t>can be personalised, themed or just </a:t>
            </a:r>
            <a:r>
              <a:rPr lang="en-GB" sz="2400" dirty="0" smtClean="0">
                <a:latin typeface="Arial" panose="020B0604020202020204" pitchFamily="34" charset="0"/>
                <a:cs typeface="Arial" panose="020B0604020202020204" pitchFamily="34" charset="0"/>
              </a:rPr>
              <a:t>contain their favourite food. </a:t>
            </a:r>
            <a:r>
              <a:rPr lang="en-GB" sz="2400" dirty="0">
                <a:latin typeface="Arial" panose="020B0604020202020204" pitchFamily="34" charset="0"/>
                <a:cs typeface="Arial" panose="020B0604020202020204" pitchFamily="34" charset="0"/>
              </a:rPr>
              <a:t>Tailoring to meet customer needs is their competitive </a:t>
            </a:r>
            <a:r>
              <a:rPr lang="en-GB" sz="2400" dirty="0" smtClean="0">
                <a:latin typeface="Arial" panose="020B0604020202020204" pitchFamily="34" charset="0"/>
                <a:cs typeface="Arial" panose="020B0604020202020204" pitchFamily="34" charset="0"/>
              </a:rPr>
              <a:t>edge.</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8563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How it works</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 name="TextBox 6"/>
          <p:cNvSpPr txBox="1"/>
          <p:nvPr/>
        </p:nvSpPr>
        <p:spPr>
          <a:xfrm>
            <a:off x="415178" y="1451162"/>
            <a:ext cx="11524129" cy="4924425"/>
          </a:xfrm>
          <a:prstGeom prst="rect">
            <a:avLst/>
          </a:prstGeom>
          <a:noFill/>
        </p:spPr>
        <p:txBody>
          <a:bodyPr wrap="square" rtlCol="0">
            <a:spAutoFit/>
          </a:bodyPr>
          <a:lstStyle/>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Your task is to prepare a presentation for a business meeting </a:t>
            </a:r>
            <a:r>
              <a:rPr lang="en-GB" sz="2400" dirty="0" smtClean="0">
                <a:latin typeface="Arial" panose="020B0604020202020204" pitchFamily="34" charset="0"/>
                <a:cs typeface="Arial" panose="020B0604020202020204" pitchFamily="34" charset="0"/>
              </a:rPr>
              <a:t>that James and Jon </a:t>
            </a:r>
            <a:r>
              <a:rPr lang="en-GB" sz="2400" dirty="0">
                <a:latin typeface="Arial" panose="020B0604020202020204" pitchFamily="34" charset="0"/>
                <a:cs typeface="Arial" panose="020B0604020202020204" pitchFamily="34" charset="0"/>
              </a:rPr>
              <a:t>have invited you </a:t>
            </a:r>
            <a:r>
              <a:rPr lang="en-GB" sz="2400" dirty="0" smtClean="0">
                <a:latin typeface="Arial" panose="020B0604020202020204" pitchFamily="34" charset="0"/>
                <a:cs typeface="Arial" panose="020B0604020202020204" pitchFamily="34" charset="0"/>
              </a:rPr>
              <a:t>to. They want you to help them understand </a:t>
            </a:r>
            <a:r>
              <a:rPr lang="en-GB" sz="2400" dirty="0">
                <a:latin typeface="Arial" panose="020B0604020202020204" pitchFamily="34" charset="0"/>
                <a:cs typeface="Arial" panose="020B0604020202020204" pitchFamily="34" charset="0"/>
              </a:rPr>
              <a:t>the financial aspects of setting up and running a business.</a:t>
            </a:r>
            <a:endParaRPr lang="en-US" sz="2400" dirty="0">
              <a:latin typeface="Arial" panose="020B0604020202020204" pitchFamily="34" charset="0"/>
              <a:cs typeface="Arial" panose="020B0604020202020204" pitchFamily="34" charset="0"/>
            </a:endParaRPr>
          </a:p>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You will be given a list of content that needs to be addressed and will need to apply it to the business where you can.</a:t>
            </a:r>
          </a:p>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Each team will compete to win fees in </a:t>
            </a:r>
            <a:r>
              <a:rPr lang="en-GB" sz="2400" dirty="0" smtClean="0">
                <a:latin typeface="Arial" panose="020B0604020202020204" pitchFamily="34" charset="0"/>
                <a:cs typeface="Arial" panose="020B0604020202020204" pitchFamily="34" charset="0"/>
              </a:rPr>
              <a:t>the five sections </a:t>
            </a:r>
            <a:r>
              <a:rPr lang="en-GB" sz="2400" dirty="0">
                <a:latin typeface="Arial" panose="020B0604020202020204" pitchFamily="34" charset="0"/>
                <a:cs typeface="Arial" panose="020B0604020202020204" pitchFamily="34" charset="0"/>
              </a:rPr>
              <a:t>you </a:t>
            </a:r>
            <a:r>
              <a:rPr lang="en-GB" sz="2400" dirty="0" smtClean="0">
                <a:latin typeface="Arial" panose="020B0604020202020204" pitchFamily="34" charset="0"/>
                <a:cs typeface="Arial" panose="020B0604020202020204" pitchFamily="34" charset="0"/>
              </a:rPr>
              <a:t>have been asked to </a:t>
            </a:r>
            <a:r>
              <a:rPr lang="en-GB" sz="2400" dirty="0">
                <a:latin typeface="Arial" panose="020B0604020202020204" pitchFamily="34" charset="0"/>
                <a:cs typeface="Arial" panose="020B0604020202020204" pitchFamily="34" charset="0"/>
              </a:rPr>
              <a:t>present </a:t>
            </a:r>
            <a:r>
              <a:rPr lang="en-GB" sz="2400" dirty="0" smtClean="0">
                <a:latin typeface="Arial" panose="020B0604020202020204" pitchFamily="34" charset="0"/>
                <a:cs typeface="Arial" panose="020B0604020202020204" pitchFamily="34" charset="0"/>
              </a:rPr>
              <a:t>about. You win the fees by being the team who most clearly explains the information.</a:t>
            </a:r>
            <a:endParaRPr lang="en-US" sz="2400" dirty="0">
              <a:latin typeface="Arial" panose="020B0604020202020204" pitchFamily="34" charset="0"/>
              <a:cs typeface="Arial" panose="020B0604020202020204" pitchFamily="34" charset="0"/>
            </a:endParaRPr>
          </a:p>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The team who wins the activity is the one that has collected the most fees</a:t>
            </a:r>
          </a:p>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Each </a:t>
            </a:r>
            <a:r>
              <a:rPr lang="en-GB" sz="2400" dirty="0" smtClean="0">
                <a:latin typeface="Arial" panose="020B0604020202020204" pitchFamily="34" charset="0"/>
                <a:cs typeface="Arial" panose="020B0604020202020204" pitchFamily="34" charset="0"/>
              </a:rPr>
              <a:t>section is worth $50 </a:t>
            </a:r>
            <a:r>
              <a:rPr lang="en-GB" sz="2400" dirty="0">
                <a:latin typeface="Arial" panose="020B0604020202020204" pitchFamily="34" charset="0"/>
                <a:cs typeface="Arial" panose="020B0604020202020204" pitchFamily="34" charset="0"/>
              </a:rPr>
              <a:t>in </a:t>
            </a:r>
            <a:r>
              <a:rPr lang="en-GB" sz="2400" dirty="0" smtClean="0">
                <a:latin typeface="Arial" panose="020B0604020202020204" pitchFamily="34" charset="0"/>
                <a:cs typeface="Arial" panose="020B0604020202020204" pitchFamily="34" charset="0"/>
              </a:rPr>
              <a:t>fees.</a:t>
            </a:r>
            <a:endParaRPr lang="en-GB" sz="2400" dirty="0">
              <a:latin typeface="Arial" panose="020B0604020202020204" pitchFamily="34" charset="0"/>
              <a:cs typeface="Arial" panose="020B0604020202020204" pitchFamily="34" charset="0"/>
            </a:endParaRPr>
          </a:p>
          <a:p>
            <a:pPr>
              <a:spcAft>
                <a:spcPts val="1200"/>
              </a:spcAft>
              <a:buClr>
                <a:srgbClr val="EA5B0C"/>
              </a:buClr>
            </a:pP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0437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3753" y="1546412"/>
            <a:ext cx="11524129" cy="4924425"/>
          </a:xfrm>
          <a:prstGeom prst="rect">
            <a:avLst/>
          </a:prstGeom>
          <a:noFill/>
        </p:spPr>
        <p:txBody>
          <a:bodyPr wrap="square" rtlCol="0">
            <a:spAutoFit/>
          </a:bodyPr>
          <a:lstStyle/>
          <a:p>
            <a:pPr marL="457200" indent="-457200">
              <a:spcAft>
                <a:spcPts val="1200"/>
              </a:spcAft>
              <a:buClr>
                <a:srgbClr val="EA5B0C"/>
              </a:buClr>
              <a:buFont typeface="Arial" panose="020B0604020202020204" pitchFamily="34" charset="0"/>
              <a:buChar char="•"/>
            </a:pPr>
            <a:r>
              <a:rPr lang="en-GB" sz="2400" dirty="0" smtClean="0">
                <a:latin typeface="Arial" panose="020B0604020202020204" pitchFamily="34" charset="0"/>
                <a:cs typeface="Arial" panose="020B0604020202020204" pitchFamily="34" charset="0"/>
              </a:rPr>
              <a:t>You will have 50 minutes to research the information and then 30 </a:t>
            </a:r>
            <a:r>
              <a:rPr lang="en-GB" sz="2400" dirty="0" err="1" smtClean="0">
                <a:latin typeface="Arial" panose="020B0604020202020204" pitchFamily="34" charset="0"/>
                <a:cs typeface="Arial" panose="020B0604020202020204" pitchFamily="34" charset="0"/>
              </a:rPr>
              <a:t>mintues</a:t>
            </a:r>
            <a:r>
              <a:rPr lang="en-GB" sz="2400" dirty="0" smtClean="0">
                <a:latin typeface="Arial" panose="020B0604020202020204" pitchFamily="34" charset="0"/>
                <a:cs typeface="Arial" panose="020B0604020202020204" pitchFamily="34" charset="0"/>
              </a:rPr>
              <a:t> to prepare your presentations.</a:t>
            </a:r>
          </a:p>
          <a:p>
            <a:pPr marL="457200" indent="-457200">
              <a:spcAft>
                <a:spcPts val="1200"/>
              </a:spcAft>
              <a:buClr>
                <a:srgbClr val="EA5B0C"/>
              </a:buClr>
              <a:buFont typeface="Arial" panose="020B0604020202020204" pitchFamily="34" charset="0"/>
              <a:buChar char="•"/>
            </a:pPr>
            <a:r>
              <a:rPr lang="en-GB" sz="2400" dirty="0" smtClean="0">
                <a:latin typeface="Arial" panose="020B0604020202020204" pitchFamily="34" charset="0"/>
                <a:cs typeface="Arial" panose="020B0604020202020204" pitchFamily="34" charset="0"/>
              </a:rPr>
              <a:t>You have been given a business </a:t>
            </a:r>
            <a:r>
              <a:rPr lang="en-GB" sz="2400" dirty="0">
                <a:latin typeface="Arial" panose="020B0604020202020204" pitchFamily="34" charset="0"/>
                <a:cs typeface="Arial" panose="020B0604020202020204" pitchFamily="34" charset="0"/>
              </a:rPr>
              <a:t>m</a:t>
            </a:r>
            <a:r>
              <a:rPr lang="en-GB" sz="2400" dirty="0" smtClean="0">
                <a:latin typeface="Arial" panose="020B0604020202020204" pitchFamily="34" charset="0"/>
                <a:cs typeface="Arial" panose="020B0604020202020204" pitchFamily="34" charset="0"/>
              </a:rPr>
              <a:t>eeting pack containing the following items:</a:t>
            </a:r>
            <a:endParaRPr lang="en-GB" sz="2400" dirty="0">
              <a:latin typeface="Arial" panose="020B0604020202020204" pitchFamily="34" charset="0"/>
              <a:cs typeface="Arial" panose="020B0604020202020204" pitchFamily="34" charset="0"/>
            </a:endParaRPr>
          </a:p>
          <a:p>
            <a:pPr marL="914400" lvl="1" indent="-457200">
              <a:spcAft>
                <a:spcPts val="1200"/>
              </a:spcAft>
              <a:buClr>
                <a:srgbClr val="EA5B0C"/>
              </a:buClr>
              <a:buFont typeface="Arial" panose="020B0604020202020204" pitchFamily="34" charset="0"/>
              <a:buChar char="•"/>
            </a:pPr>
            <a:r>
              <a:rPr lang="en-GB" sz="2400" b="1" dirty="0">
                <a:latin typeface="Arial" panose="020B0604020202020204" pitchFamily="34" charset="0"/>
                <a:cs typeface="Arial" panose="020B0604020202020204" pitchFamily="34" charset="0"/>
              </a:rPr>
              <a:t>Business </a:t>
            </a:r>
            <a:r>
              <a:rPr lang="en-GB" sz="2400" b="1" dirty="0" smtClean="0">
                <a:latin typeface="Arial" panose="020B0604020202020204" pitchFamily="34" charset="0"/>
                <a:cs typeface="Arial" panose="020B0604020202020204" pitchFamily="34" charset="0"/>
              </a:rPr>
              <a:t>profile </a:t>
            </a:r>
            <a:r>
              <a:rPr lang="en-GB" sz="2400" dirty="0">
                <a:latin typeface="Arial" panose="020B0604020202020204" pitchFamily="34" charset="0"/>
                <a:cs typeface="Arial" panose="020B0604020202020204" pitchFamily="34" charset="0"/>
              </a:rPr>
              <a:t>– this provides background </a:t>
            </a:r>
            <a:r>
              <a:rPr lang="en-GB" sz="2400" dirty="0" smtClean="0">
                <a:latin typeface="Arial" panose="020B0604020202020204" pitchFamily="34" charset="0"/>
                <a:cs typeface="Arial" panose="020B0604020202020204" pitchFamily="34" charset="0"/>
              </a:rPr>
              <a:t>on the </a:t>
            </a:r>
            <a:r>
              <a:rPr lang="en-GB" sz="2400" dirty="0">
                <a:latin typeface="Arial" panose="020B0604020202020204" pitchFamily="34" charset="0"/>
                <a:cs typeface="Arial" panose="020B0604020202020204" pitchFamily="34" charset="0"/>
              </a:rPr>
              <a:t>business and what they would like you to do</a:t>
            </a:r>
          </a:p>
          <a:p>
            <a:pPr marL="914400" lvl="1" indent="-457200">
              <a:spcAft>
                <a:spcPts val="1200"/>
              </a:spcAft>
              <a:buClr>
                <a:srgbClr val="EA5B0C"/>
              </a:buClr>
              <a:buFont typeface="Arial" panose="020B0604020202020204" pitchFamily="34" charset="0"/>
              <a:buChar char="•"/>
            </a:pPr>
            <a:r>
              <a:rPr lang="en-GB" sz="2400" b="1" dirty="0">
                <a:latin typeface="Arial" panose="020B0604020202020204" pitchFamily="34" charset="0"/>
                <a:cs typeface="Arial" panose="020B0604020202020204" pitchFamily="34" charset="0"/>
              </a:rPr>
              <a:t>Business </a:t>
            </a:r>
            <a:r>
              <a:rPr lang="en-GB" sz="2400" b="1" dirty="0" smtClean="0">
                <a:latin typeface="Arial" panose="020B0604020202020204" pitchFamily="34" charset="0"/>
                <a:cs typeface="Arial" panose="020B0604020202020204" pitchFamily="34" charset="0"/>
              </a:rPr>
              <a:t>meeting </a:t>
            </a:r>
            <a:r>
              <a:rPr lang="en-GB" sz="2400" b="1" dirty="0">
                <a:latin typeface="Arial" panose="020B0604020202020204" pitchFamily="34" charset="0"/>
                <a:cs typeface="Arial" panose="020B0604020202020204" pitchFamily="34" charset="0"/>
              </a:rPr>
              <a:t>p</a:t>
            </a:r>
            <a:r>
              <a:rPr lang="en-GB" sz="2400" b="1" dirty="0" smtClean="0">
                <a:latin typeface="Arial" panose="020B0604020202020204" pitchFamily="34" charset="0"/>
                <a:cs typeface="Arial" panose="020B0604020202020204" pitchFamily="34" charset="0"/>
              </a:rPr>
              <a:t>lanning sheet –</a:t>
            </a:r>
            <a:r>
              <a:rPr lang="en-GB" sz="2400" dirty="0" smtClean="0">
                <a:latin typeface="Arial" panose="020B0604020202020204" pitchFamily="34" charset="0"/>
                <a:cs typeface="Arial" panose="020B0604020202020204" pitchFamily="34" charset="0"/>
              </a:rPr>
              <a:t> this is </a:t>
            </a:r>
            <a:r>
              <a:rPr lang="en-GB" sz="2400" dirty="0">
                <a:latin typeface="Arial" panose="020B0604020202020204" pitchFamily="34" charset="0"/>
                <a:cs typeface="Arial" panose="020B0604020202020204" pitchFamily="34" charset="0"/>
              </a:rPr>
              <a:t>to help you cover the key areas the owners are looking for you to present information on in the </a:t>
            </a:r>
            <a:r>
              <a:rPr lang="en-GB" sz="2400" dirty="0" smtClean="0">
                <a:latin typeface="Arial" panose="020B0604020202020204" pitchFamily="34" charset="0"/>
                <a:cs typeface="Arial" panose="020B0604020202020204" pitchFamily="34" charset="0"/>
              </a:rPr>
              <a:t>meeting</a:t>
            </a:r>
            <a:endParaRPr lang="en-GB" sz="2400" dirty="0">
              <a:latin typeface="Arial" panose="020B0604020202020204" pitchFamily="34" charset="0"/>
              <a:cs typeface="Arial" panose="020B0604020202020204" pitchFamily="34" charset="0"/>
            </a:endParaRPr>
          </a:p>
          <a:p>
            <a:pPr marL="914400" lvl="1" indent="-457200">
              <a:spcAft>
                <a:spcPts val="1200"/>
              </a:spcAft>
              <a:buClr>
                <a:srgbClr val="EA5B0C"/>
              </a:buClr>
              <a:buFont typeface="Arial" panose="020B0604020202020204" pitchFamily="34" charset="0"/>
              <a:buChar char="•"/>
            </a:pPr>
            <a:r>
              <a:rPr lang="en-GB" sz="2400" b="1" dirty="0" smtClean="0">
                <a:latin typeface="Arial" panose="020B0604020202020204" pitchFamily="34" charset="0"/>
                <a:cs typeface="Arial" panose="020B0604020202020204" pitchFamily="34" charset="0"/>
              </a:rPr>
              <a:t>Cash flow </a:t>
            </a:r>
            <a:r>
              <a:rPr lang="en-GB" sz="2400" b="1" dirty="0">
                <a:latin typeface="Arial" panose="020B0604020202020204" pitchFamily="34" charset="0"/>
                <a:cs typeface="Arial" panose="020B0604020202020204" pitchFamily="34" charset="0"/>
              </a:rPr>
              <a:t>f</a:t>
            </a:r>
            <a:r>
              <a:rPr lang="en-GB" sz="2400" b="1" dirty="0" smtClean="0">
                <a:latin typeface="Arial" panose="020B0604020202020204" pitchFamily="34" charset="0"/>
                <a:cs typeface="Arial" panose="020B0604020202020204" pitchFamily="34" charset="0"/>
              </a:rPr>
              <a:t>orecast template </a:t>
            </a:r>
            <a:r>
              <a:rPr lang="en-GB" sz="2400" dirty="0">
                <a:latin typeface="Arial" panose="020B0604020202020204" pitchFamily="34" charset="0"/>
                <a:cs typeface="Arial" panose="020B0604020202020204" pitchFamily="34" charset="0"/>
              </a:rPr>
              <a:t>– </a:t>
            </a:r>
            <a:r>
              <a:rPr lang="en-GB" sz="2400" dirty="0" smtClean="0">
                <a:latin typeface="Arial" panose="020B0604020202020204" pitchFamily="34" charset="0"/>
                <a:cs typeface="Arial" panose="020B0604020202020204" pitchFamily="34" charset="0"/>
              </a:rPr>
              <a:t>use this to create </a:t>
            </a:r>
            <a:r>
              <a:rPr lang="en-GB" sz="2400" dirty="0">
                <a:latin typeface="Arial" panose="020B0604020202020204" pitchFamily="34" charset="0"/>
                <a:cs typeface="Arial" panose="020B0604020202020204" pitchFamily="34" charset="0"/>
              </a:rPr>
              <a:t>a simple </a:t>
            </a:r>
            <a:r>
              <a:rPr lang="en-GB" sz="2400" dirty="0" smtClean="0">
                <a:latin typeface="Arial" panose="020B0604020202020204" pitchFamily="34" charset="0"/>
                <a:cs typeface="Arial" panose="020B0604020202020204" pitchFamily="34" charset="0"/>
              </a:rPr>
              <a:t>cash flow </a:t>
            </a:r>
            <a:r>
              <a:rPr lang="en-GB" sz="2400" dirty="0">
                <a:latin typeface="Arial" panose="020B0604020202020204" pitchFamily="34" charset="0"/>
                <a:cs typeface="Arial" panose="020B0604020202020204" pitchFamily="34" charset="0"/>
              </a:rPr>
              <a:t>forecast to </a:t>
            </a:r>
            <a:r>
              <a:rPr lang="en-GB" sz="2400" dirty="0" smtClean="0">
                <a:latin typeface="Arial" panose="020B0604020202020204" pitchFamily="34" charset="0"/>
                <a:cs typeface="Arial" panose="020B0604020202020204" pitchFamily="34" charset="0"/>
              </a:rPr>
              <a:t>help explain this to </a:t>
            </a:r>
            <a:r>
              <a:rPr lang="en-GB" sz="2400" dirty="0">
                <a:latin typeface="Arial" panose="020B0604020202020204" pitchFamily="34" charset="0"/>
                <a:cs typeface="Arial" panose="020B0604020202020204" pitchFamily="34" charset="0"/>
              </a:rPr>
              <a:t>the owners as  part of your presentation</a:t>
            </a:r>
          </a:p>
          <a:p>
            <a:pPr marL="914400" lvl="1" indent="-457200">
              <a:spcAft>
                <a:spcPts val="1200"/>
              </a:spcAft>
              <a:buClr>
                <a:srgbClr val="EA5B0C"/>
              </a:buClr>
              <a:buFont typeface="Arial" panose="020B0604020202020204" pitchFamily="34" charset="0"/>
              <a:buChar char="•"/>
            </a:pPr>
            <a:r>
              <a:rPr lang="en-GB" sz="2400" b="1" dirty="0">
                <a:latin typeface="Arial" panose="020B0604020202020204" pitchFamily="34" charset="0"/>
                <a:cs typeface="Arial" panose="020B0604020202020204" pitchFamily="34" charset="0"/>
              </a:rPr>
              <a:t>Speaker notes template </a:t>
            </a:r>
            <a:r>
              <a:rPr lang="en-GB" sz="2400" dirty="0">
                <a:latin typeface="Arial" panose="020B0604020202020204" pitchFamily="34" charset="0"/>
                <a:cs typeface="Arial" panose="020B0604020202020204" pitchFamily="34" charset="0"/>
              </a:rPr>
              <a:t>– This is a resource you may wish to use during your </a:t>
            </a:r>
            <a:r>
              <a:rPr lang="en-GB" sz="2400" dirty="0" smtClean="0">
                <a:latin typeface="Arial" panose="020B0604020202020204" pitchFamily="34" charset="0"/>
                <a:cs typeface="Arial" panose="020B0604020202020204" pitchFamily="34" charset="0"/>
              </a:rPr>
              <a:t>meeting.</a:t>
            </a:r>
            <a:endParaRPr lang="en-GB" sz="2400" dirty="0">
              <a:latin typeface="Arial" panose="020B0604020202020204" pitchFamily="34" charset="0"/>
              <a:cs typeface="Arial" panose="020B0604020202020204" pitchFamily="34" charset="0"/>
            </a:endParaRPr>
          </a:p>
        </p:txBody>
      </p:sp>
      <p:sp>
        <p:nvSpPr>
          <p:cNvPr id="4" name="Rectangle 3"/>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Resources</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136246682"/>
      </p:ext>
    </p:extLst>
  </p:cSld>
  <p:clrMapOvr>
    <a:masterClrMapping/>
  </p:clrMapOvr>
</p:sld>
</file>

<file path=ppt/theme/theme1.xml><?xml version="1.0" encoding="utf-8"?>
<a:theme xmlns:a="http://schemas.openxmlformats.org/drawingml/2006/main" name="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10618</TotalTime>
  <Words>485</Words>
  <Application>Microsoft Office PowerPoint</Application>
  <PresentationFormat>Widescreen</PresentationFormat>
  <Paragraphs>31</Paragraphs>
  <Slides>5</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went wrong?</dc:title>
  <dc:creator>Lois Lindemann</dc:creator>
  <cp:lastModifiedBy>Liz Duncombe</cp:lastModifiedBy>
  <cp:revision>232</cp:revision>
  <cp:lastPrinted>2018-01-14T21:28:16Z</cp:lastPrinted>
  <dcterms:created xsi:type="dcterms:W3CDTF">2018-01-14T21:11:47Z</dcterms:created>
  <dcterms:modified xsi:type="dcterms:W3CDTF">2018-12-12T09:44:55Z</dcterms:modified>
</cp:coreProperties>
</file>