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21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12192000" cy="6858000"/>
  <p:notesSz cx="6888163" cy="100187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4" roundtripDataSignature="AMtx7mhH5IghagpoGVErxG0SHRsbwcwci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41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E2D510-1552-4CC4-A870-ECC1B0604EC0}" v="2" dt="2026-05-12T15:20:37.689"/>
  </p1510:revLst>
</p1510:revInfo>
</file>

<file path=ppt/tableStyles.xml><?xml version="1.0" encoding="utf-8"?>
<a:tblStyleLst xmlns:a="http://schemas.openxmlformats.org/drawingml/2006/main" def="{4517B905-AA91-44A4-ABA8-B7CF35B90B98}">
  <a:tblStyle styleId="{4517B905-AA91-44A4-ABA8-B7CF35B90B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customschemas.google.com/relationships/presentationmetadata" Target="metadata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pideh Modgham" userId="4115b3b6-c566-49ec-8cd3-2d7651a9555d" providerId="ADAL" clId="{BDF3E597-07AA-4E8C-8292-C9356A5D3CB6}"/>
    <pc:docChg chg="delSld modSld">
      <pc:chgData name="Sepideh Modgham" userId="4115b3b6-c566-49ec-8cd3-2d7651a9555d" providerId="ADAL" clId="{BDF3E597-07AA-4E8C-8292-C9356A5D3CB6}" dt="2026-05-13T12:46:08.623" v="149" actId="20577"/>
      <pc:docMkLst>
        <pc:docMk/>
      </pc:docMkLst>
      <pc:sldChg chg="modSp mod">
        <pc:chgData name="Sepideh Modgham" userId="4115b3b6-c566-49ec-8cd3-2d7651a9555d" providerId="ADAL" clId="{BDF3E597-07AA-4E8C-8292-C9356A5D3CB6}" dt="2026-05-12T15:03:21.451" v="16" actId="20577"/>
        <pc:sldMkLst>
          <pc:docMk/>
          <pc:sldMk cId="0" sldId="256"/>
        </pc:sldMkLst>
        <pc:spChg chg="mod">
          <ac:chgData name="Sepideh Modgham" userId="4115b3b6-c566-49ec-8cd3-2d7651a9555d" providerId="ADAL" clId="{BDF3E597-07AA-4E8C-8292-C9356A5D3CB6}" dt="2026-05-12T15:03:21.451" v="16" actId="20577"/>
          <ac:spMkLst>
            <pc:docMk/>
            <pc:sldMk cId="0" sldId="256"/>
            <ac:spMk id="89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3T12:46:08.623" v="149" actId="20577"/>
        <pc:sldMkLst>
          <pc:docMk/>
          <pc:sldMk cId="0" sldId="257"/>
        </pc:sldMkLst>
        <pc:spChg chg="mod">
          <ac:chgData name="Sepideh Modgham" userId="4115b3b6-c566-49ec-8cd3-2d7651a9555d" providerId="ADAL" clId="{BDF3E597-07AA-4E8C-8292-C9356A5D3CB6}" dt="2026-05-12T15:04:06.191" v="18" actId="113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3T12:46:08.623" v="149" actId="20577"/>
          <ac:spMkLst>
            <pc:docMk/>
            <pc:sldMk cId="0" sldId="257"/>
            <ac:spMk id="101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2T15:11:10.445" v="55" actId="20577"/>
        <pc:sldMkLst>
          <pc:docMk/>
          <pc:sldMk cId="0" sldId="258"/>
        </pc:sldMkLst>
        <pc:spChg chg="mod">
          <ac:chgData name="Sepideh Modgham" userId="4115b3b6-c566-49ec-8cd3-2d7651a9555d" providerId="ADAL" clId="{BDF3E597-07AA-4E8C-8292-C9356A5D3CB6}" dt="2026-05-12T15:11:10.445" v="55" actId="20577"/>
          <ac:spMkLst>
            <pc:docMk/>
            <pc:sldMk cId="0" sldId="258"/>
            <ac:spMk id="107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10:08.567" v="50" actId="1076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10:47.184" v="51" actId="208"/>
          <ac:spMkLst>
            <pc:docMk/>
            <pc:sldMk cId="0" sldId="258"/>
            <ac:spMk id="109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10:52.499" v="52" actId="208"/>
          <ac:spMkLst>
            <pc:docMk/>
            <pc:sldMk cId="0" sldId="258"/>
            <ac:spMk id="110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10:55.205" v="53" actId="208"/>
          <ac:spMkLst>
            <pc:docMk/>
            <pc:sldMk cId="0" sldId="258"/>
            <ac:spMk id="111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2T15:12:22.840" v="68" actId="20577"/>
        <pc:sldMkLst>
          <pc:docMk/>
          <pc:sldMk cId="0" sldId="259"/>
        </pc:sldMkLst>
        <pc:spChg chg="mod">
          <ac:chgData name="Sepideh Modgham" userId="4115b3b6-c566-49ec-8cd3-2d7651a9555d" providerId="ADAL" clId="{BDF3E597-07AA-4E8C-8292-C9356A5D3CB6}" dt="2026-05-12T15:11:29.013" v="60" actId="20577"/>
          <ac:spMkLst>
            <pc:docMk/>
            <pc:sldMk cId="0" sldId="259"/>
            <ac:spMk id="119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11:22.037" v="56" actId="5793"/>
          <ac:spMkLst>
            <pc:docMk/>
            <pc:sldMk cId="0" sldId="259"/>
            <ac:spMk id="120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11:48.638" v="64" actId="2711"/>
          <ac:spMkLst>
            <pc:docMk/>
            <pc:sldMk cId="0" sldId="259"/>
            <ac:spMk id="121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12:06.218" v="66" actId="20577"/>
          <ac:spMkLst>
            <pc:docMk/>
            <pc:sldMk cId="0" sldId="259"/>
            <ac:spMk id="122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12:22.840" v="68" actId="20577"/>
          <ac:spMkLst>
            <pc:docMk/>
            <pc:sldMk cId="0" sldId="259"/>
            <ac:spMk id="123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2T15:13:27.198" v="75" actId="20577"/>
        <pc:sldMkLst>
          <pc:docMk/>
          <pc:sldMk cId="0" sldId="260"/>
        </pc:sldMkLst>
        <pc:spChg chg="mod">
          <ac:chgData name="Sepideh Modgham" userId="4115b3b6-c566-49ec-8cd3-2d7651a9555d" providerId="ADAL" clId="{BDF3E597-07AA-4E8C-8292-C9356A5D3CB6}" dt="2026-05-12T15:13:27.198" v="75" actId="20577"/>
          <ac:spMkLst>
            <pc:docMk/>
            <pc:sldMk cId="0" sldId="260"/>
            <ac:spMk id="132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2T15:13:38.460" v="76" actId="5793"/>
        <pc:sldMkLst>
          <pc:docMk/>
          <pc:sldMk cId="0" sldId="261"/>
        </pc:sldMkLst>
        <pc:spChg chg="mod">
          <ac:chgData name="Sepideh Modgham" userId="4115b3b6-c566-49ec-8cd3-2d7651a9555d" providerId="ADAL" clId="{BDF3E597-07AA-4E8C-8292-C9356A5D3CB6}" dt="2026-05-12T15:13:38.460" v="76" actId="5793"/>
          <ac:spMkLst>
            <pc:docMk/>
            <pc:sldMk cId="0" sldId="261"/>
            <ac:spMk id="139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2T15:13:59.272" v="83" actId="5793"/>
        <pc:sldMkLst>
          <pc:docMk/>
          <pc:sldMk cId="0" sldId="262"/>
        </pc:sldMkLst>
        <pc:spChg chg="mod">
          <ac:chgData name="Sepideh Modgham" userId="4115b3b6-c566-49ec-8cd3-2d7651a9555d" providerId="ADAL" clId="{BDF3E597-07AA-4E8C-8292-C9356A5D3CB6}" dt="2026-05-12T15:13:59.272" v="83" actId="5793"/>
          <ac:spMkLst>
            <pc:docMk/>
            <pc:sldMk cId="0" sldId="262"/>
            <ac:spMk id="146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2T15:19:23.399" v="99" actId="2711"/>
        <pc:sldMkLst>
          <pc:docMk/>
          <pc:sldMk cId="0" sldId="263"/>
        </pc:sldMkLst>
        <pc:spChg chg="mod">
          <ac:chgData name="Sepideh Modgham" userId="4115b3b6-c566-49ec-8cd3-2d7651a9555d" providerId="ADAL" clId="{BDF3E597-07AA-4E8C-8292-C9356A5D3CB6}" dt="2026-05-12T15:18:47.520" v="92" actId="207"/>
          <ac:spMkLst>
            <pc:docMk/>
            <pc:sldMk cId="0" sldId="263"/>
            <ac:spMk id="153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19:23.399" v="99" actId="2711"/>
          <ac:spMkLst>
            <pc:docMk/>
            <pc:sldMk cId="0" sldId="263"/>
            <ac:spMk id="156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19:16.656" v="98" actId="14100"/>
          <ac:spMkLst>
            <pc:docMk/>
            <pc:sldMk cId="0" sldId="263"/>
            <ac:spMk id="157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19:02.365" v="94" actId="207"/>
          <ac:spMkLst>
            <pc:docMk/>
            <pc:sldMk cId="0" sldId="263"/>
            <ac:spMk id="158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18:58.224" v="93" actId="207"/>
          <ac:spMkLst>
            <pc:docMk/>
            <pc:sldMk cId="0" sldId="263"/>
            <ac:spMk id="159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2T15:20:18.720" v="110" actId="1076"/>
        <pc:sldMkLst>
          <pc:docMk/>
          <pc:sldMk cId="0" sldId="264"/>
        </pc:sldMkLst>
        <pc:spChg chg="mod">
          <ac:chgData name="Sepideh Modgham" userId="4115b3b6-c566-49ec-8cd3-2d7651a9555d" providerId="ADAL" clId="{BDF3E597-07AA-4E8C-8292-C9356A5D3CB6}" dt="2026-05-12T15:19:32.521" v="101" actId="20577"/>
          <ac:spMkLst>
            <pc:docMk/>
            <pc:sldMk cId="0" sldId="264"/>
            <ac:spMk id="165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19:52.379" v="105" actId="207"/>
          <ac:spMkLst>
            <pc:docMk/>
            <pc:sldMk cId="0" sldId="264"/>
            <ac:spMk id="169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20:00.587" v="107" actId="2711"/>
          <ac:spMkLst>
            <pc:docMk/>
            <pc:sldMk cId="0" sldId="264"/>
            <ac:spMk id="170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19:38.675" v="102" actId="207"/>
          <ac:spMkLst>
            <pc:docMk/>
            <pc:sldMk cId="0" sldId="264"/>
            <ac:spMk id="171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19:42.360" v="103" actId="207"/>
          <ac:spMkLst>
            <pc:docMk/>
            <pc:sldMk cId="0" sldId="264"/>
            <ac:spMk id="172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20:18.720" v="110" actId="1076"/>
          <ac:spMkLst>
            <pc:docMk/>
            <pc:sldMk cId="0" sldId="264"/>
            <ac:spMk id="173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2T15:20:49.108" v="114" actId="14100"/>
        <pc:sldMkLst>
          <pc:docMk/>
          <pc:sldMk cId="0" sldId="265"/>
        </pc:sldMkLst>
        <pc:spChg chg="mod">
          <ac:chgData name="Sepideh Modgham" userId="4115b3b6-c566-49ec-8cd3-2d7651a9555d" providerId="ADAL" clId="{BDF3E597-07AA-4E8C-8292-C9356A5D3CB6}" dt="2026-05-12T15:20:49.108" v="114" actId="14100"/>
          <ac:spMkLst>
            <pc:docMk/>
            <pc:sldMk cId="0" sldId="265"/>
            <ac:spMk id="181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2T15:21:23.148" v="116" actId="14100"/>
        <pc:sldMkLst>
          <pc:docMk/>
          <pc:sldMk cId="0" sldId="266"/>
        </pc:sldMkLst>
        <pc:spChg chg="mod">
          <ac:chgData name="Sepideh Modgham" userId="4115b3b6-c566-49ec-8cd3-2d7651a9555d" providerId="ADAL" clId="{BDF3E597-07AA-4E8C-8292-C9356A5D3CB6}" dt="2026-05-12T15:21:23.148" v="116" actId="14100"/>
          <ac:spMkLst>
            <pc:docMk/>
            <pc:sldMk cId="0" sldId="266"/>
            <ac:spMk id="189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2T15:27:00.112" v="117" actId="5793"/>
        <pc:sldMkLst>
          <pc:docMk/>
          <pc:sldMk cId="0" sldId="267"/>
        </pc:sldMkLst>
        <pc:spChg chg="mod">
          <ac:chgData name="Sepideh Modgham" userId="4115b3b6-c566-49ec-8cd3-2d7651a9555d" providerId="ADAL" clId="{BDF3E597-07AA-4E8C-8292-C9356A5D3CB6}" dt="2026-05-12T15:27:00.112" v="117" actId="5793"/>
          <ac:spMkLst>
            <pc:docMk/>
            <pc:sldMk cId="0" sldId="267"/>
            <ac:spMk id="196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2T15:27:42.074" v="123" actId="948"/>
        <pc:sldMkLst>
          <pc:docMk/>
          <pc:sldMk cId="0" sldId="268"/>
        </pc:sldMkLst>
        <pc:spChg chg="mod">
          <ac:chgData name="Sepideh Modgham" userId="4115b3b6-c566-49ec-8cd3-2d7651a9555d" providerId="ADAL" clId="{BDF3E597-07AA-4E8C-8292-C9356A5D3CB6}" dt="2026-05-12T15:27:10.661" v="121" actId="20577"/>
          <ac:spMkLst>
            <pc:docMk/>
            <pc:sldMk cId="0" sldId="268"/>
            <ac:spMk id="202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27:42.074" v="123" actId="948"/>
          <ac:spMkLst>
            <pc:docMk/>
            <pc:sldMk cId="0" sldId="268"/>
            <ac:spMk id="203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2T15:28:06.017" v="127" actId="404"/>
        <pc:sldMkLst>
          <pc:docMk/>
          <pc:sldMk cId="0" sldId="269"/>
        </pc:sldMkLst>
        <pc:spChg chg="mod">
          <ac:chgData name="Sepideh Modgham" userId="4115b3b6-c566-49ec-8cd3-2d7651a9555d" providerId="ADAL" clId="{BDF3E597-07AA-4E8C-8292-C9356A5D3CB6}" dt="2026-05-12T15:27:51.411" v="125" actId="20577"/>
          <ac:spMkLst>
            <pc:docMk/>
            <pc:sldMk cId="0" sldId="269"/>
            <ac:spMk id="209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2T15:28:06.017" v="127" actId="404"/>
          <ac:spMkLst>
            <pc:docMk/>
            <pc:sldMk cId="0" sldId="269"/>
            <ac:spMk id="211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2T15:29:32.638" v="136" actId="948"/>
        <pc:sldMkLst>
          <pc:docMk/>
          <pc:sldMk cId="0" sldId="270"/>
        </pc:sldMkLst>
        <pc:spChg chg="mod">
          <ac:chgData name="Sepideh Modgham" userId="4115b3b6-c566-49ec-8cd3-2d7651a9555d" providerId="ADAL" clId="{BDF3E597-07AA-4E8C-8292-C9356A5D3CB6}" dt="2026-05-12T15:29:32.638" v="136" actId="948"/>
          <ac:spMkLst>
            <pc:docMk/>
            <pc:sldMk cId="0" sldId="270"/>
            <ac:spMk id="218" creationId="{00000000-0000-0000-0000-000000000000}"/>
          </ac:spMkLst>
        </pc:spChg>
      </pc:sldChg>
      <pc:sldChg chg="del">
        <pc:chgData name="Sepideh Modgham" userId="4115b3b6-c566-49ec-8cd3-2d7651a9555d" providerId="ADAL" clId="{BDF3E597-07AA-4E8C-8292-C9356A5D3CB6}" dt="2026-05-12T15:29:48.404" v="137" actId="2696"/>
        <pc:sldMkLst>
          <pc:docMk/>
          <pc:sldMk cId="0" sldId="271"/>
        </pc:sldMkLst>
      </pc:sldChg>
      <pc:sldChg chg="del">
        <pc:chgData name="Sepideh Modgham" userId="4115b3b6-c566-49ec-8cd3-2d7651a9555d" providerId="ADAL" clId="{BDF3E597-07AA-4E8C-8292-C9356A5D3CB6}" dt="2026-05-12T15:29:53.637" v="138" actId="2696"/>
        <pc:sldMkLst>
          <pc:docMk/>
          <pc:sldMk cId="0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6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6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cd921e5af1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4" name="Google Shape;184;g3cd921e5af1_0_55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g3cd921e5af1_0_55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cd921e5af1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2" name="Google Shape;192;g3cd921e5af1_0_69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g3cd921e5af1_0_69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cd921e5af1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9" name="Google Shape;199;g3cd921e5af1_0_87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g3cd921e5af1_0_87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cd921e5af1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6" name="Google Shape;206;g3cd921e5af1_0_81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g3cd921e5af1_0_81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4" name="Google Shape;214;p7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7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15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cd921e5af1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g3cd921e5af1_0_7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g3cd921e5af1_0_7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cd921e5af1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g3cd921e5af1_0_41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g3cd921e5af1_0_41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cd921e5af1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5" name="Google Shape;135;g3cd921e5af1_0_47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g3cd921e5af1_0_47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cd921e5af1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g3cd921e5af1_0_62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g3cd921e5af1_0_62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9" name="Google Shape;149;p5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5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cd921e5af1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g3cd921e5af1_0_28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3cd921e5af1_0_28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658906" y="1909481"/>
            <a:ext cx="7853100" cy="19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natural environment of Pakistan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2600" dirty="0">
                <a:solidFill>
                  <a:schemeClr val="dk1"/>
                </a:solidFill>
              </a:rPr>
              <a:t>Quality of Life of Women in Pakistan</a:t>
            </a:r>
            <a:endParaRPr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 b="1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Cambridge IGCSE</a:t>
            </a:r>
            <a:r>
              <a:rPr lang="en-GB" sz="2600" b="1" baseline="30000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TM </a:t>
            </a:r>
            <a:r>
              <a:rPr lang="en-GB" sz="2600" b="1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/ O Level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Pakistan Studies 0448 / 2059</a:t>
            </a:r>
            <a:endParaRPr dirty="0"/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5439" y="451912"/>
            <a:ext cx="4046220" cy="650471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Version 1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371511" y="6168533"/>
            <a:ext cx="1292225" cy="449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923711" y="3429000"/>
            <a:ext cx="2895600" cy="255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6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</a:rPr>
              <a:t>Women in Pakistan - research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80" name="Google Shape;180;p6"/>
          <p:cNvGraphicFramePr/>
          <p:nvPr/>
        </p:nvGraphicFramePr>
        <p:xfrm>
          <a:off x="875725" y="3218200"/>
          <a:ext cx="10287000" cy="3581625"/>
        </p:xfrm>
        <a:graphic>
          <a:graphicData uri="http://schemas.openxmlformats.org/drawingml/2006/table">
            <a:tbl>
              <a:tblPr>
                <a:noFill/>
                <a:tableStyleId>{4517B905-AA91-44A4-ABA8-B7CF35B90B98}</a:tableStyleId>
              </a:tblPr>
              <a:tblGrid>
                <a:gridCol w="514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19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/>
                        <a:t>Challenges for women</a:t>
                      </a:r>
                      <a:endParaRPr b="1" dirty="0"/>
                    </a:p>
                  </a:txBody>
                  <a:tcPr marL="91425" marR="91425" marT="91425" marB="91425">
                    <a:lnL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/>
                        <a:t>Programs overcoming these challenges</a:t>
                      </a:r>
                      <a:endParaRPr b="1"/>
                    </a:p>
                  </a:txBody>
                  <a:tcPr marL="91425" marR="91425" marT="91425" marB="91425">
                    <a:lnL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97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1" name="Google Shape;181;p6"/>
          <p:cNvSpPr txBox="1"/>
          <p:nvPr/>
        </p:nvSpPr>
        <p:spPr>
          <a:xfrm>
            <a:off x="603924" y="1259913"/>
            <a:ext cx="11168975" cy="19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Divide your page into two.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Spend 10 minutes researching challenges faced by women.</a:t>
            </a: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Spend 10 minutes researching programs that are overcoming these challenges.</a:t>
            </a: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cd921e5af1_0_55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</a:rPr>
              <a:t>Women in Pakistan - research suggestions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88" name="Google Shape;188;g3cd921e5af1_0_55"/>
          <p:cNvGraphicFramePr/>
          <p:nvPr/>
        </p:nvGraphicFramePr>
        <p:xfrm>
          <a:off x="875725" y="3218200"/>
          <a:ext cx="10287000" cy="3581625"/>
        </p:xfrm>
        <a:graphic>
          <a:graphicData uri="http://schemas.openxmlformats.org/drawingml/2006/table">
            <a:tbl>
              <a:tblPr>
                <a:noFill/>
                <a:tableStyleId>{4517B905-AA91-44A4-ABA8-B7CF35B90B98}</a:tableStyleId>
              </a:tblPr>
              <a:tblGrid>
                <a:gridCol w="514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19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/>
                        <a:t>Challenges for women</a:t>
                      </a:r>
                      <a:endParaRPr b="1"/>
                    </a:p>
                  </a:txBody>
                  <a:tcPr marL="91425" marR="91425" marT="91425" marB="91425">
                    <a:lnL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/>
                        <a:t>Examples of programs that are overcoming these challenges</a:t>
                      </a:r>
                      <a:endParaRPr b="1"/>
                    </a:p>
                  </a:txBody>
                  <a:tcPr marL="91425" marR="91425" marT="91425" marB="91425">
                    <a:lnL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97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Find statistics or information about the following topics:</a:t>
                      </a: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Health care including maternal</a:t>
                      </a: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Education including family planning</a:t>
                      </a: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Employment</a:t>
                      </a: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Digital access</a:t>
                      </a: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Representation</a:t>
                      </a: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Research NGOs and other organisations that run programs to improve the quality of life of women in Pakistan.</a:t>
                      </a: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Describe what projects they are running.</a:t>
                      </a:r>
                      <a:endParaRPr dirty="0"/>
                    </a:p>
                  </a:txBody>
                  <a:tcPr marL="91425" marR="91425" marT="91425" marB="91425">
                    <a:lnL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CC33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9" name="Google Shape;189;g3cd921e5af1_0_55"/>
          <p:cNvSpPr txBox="1"/>
          <p:nvPr/>
        </p:nvSpPr>
        <p:spPr>
          <a:xfrm>
            <a:off x="603924" y="1259913"/>
            <a:ext cx="11054675" cy="19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Divide your page into two.</a:t>
            </a: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Spend 15 minutes researching challenges faced by women.</a:t>
            </a: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Spend 15 minutes researching programs that are overcoming these challenges.</a:t>
            </a: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cd921e5af1_0_69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Key terms 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g3cd921e5af1_0_69"/>
          <p:cNvSpPr txBox="1"/>
          <p:nvPr/>
        </p:nvSpPr>
        <p:spPr>
          <a:xfrm>
            <a:off x="443753" y="1546412"/>
            <a:ext cx="115242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6200"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b="1" dirty="0">
                <a:solidFill>
                  <a:schemeClr val="dk1"/>
                </a:solidFill>
              </a:rPr>
              <a:t>Representation - </a:t>
            </a:r>
            <a:r>
              <a:rPr lang="en-GB" sz="2400" dirty="0">
                <a:solidFill>
                  <a:schemeClr val="dk1"/>
                </a:solidFill>
              </a:rPr>
              <a:t>The positive presence (of women) in politics, the media and everyday society.</a:t>
            </a:r>
            <a:endParaRPr sz="2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cd921e5af1_0_87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dirty="0">
                <a:solidFill>
                  <a:srgbClr val="FFFFFF"/>
                </a:solidFill>
              </a:rPr>
              <a:t>Challenges and solutions: Mix and match</a:t>
            </a:r>
            <a:endParaRPr sz="28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g3cd921e5af1_0_87"/>
          <p:cNvSpPr txBox="1"/>
          <p:nvPr/>
        </p:nvSpPr>
        <p:spPr>
          <a:xfrm>
            <a:off x="296850" y="1399725"/>
            <a:ext cx="11208300" cy="2416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Match the programs you have researched to the challenges they are overcoming.</a:t>
            </a: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Use different colours to match challenges and solutions.</a:t>
            </a: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cd921e5af1_0_81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dirty="0">
                <a:solidFill>
                  <a:srgbClr val="FFFFFF"/>
                </a:solidFill>
              </a:rPr>
              <a:t>Writing task</a:t>
            </a:r>
            <a:r>
              <a:rPr lang="en-GB" sz="2800" b="1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8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g3cd921e5af1_0_81"/>
          <p:cNvSpPr txBox="1"/>
          <p:nvPr/>
        </p:nvSpPr>
        <p:spPr>
          <a:xfrm>
            <a:off x="443753" y="1546412"/>
            <a:ext cx="115242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</a:rPr>
              <a:t>Write five sentences that summarise your research.</a:t>
            </a: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</a:rPr>
              <a:t>You can use the writing frames below.</a:t>
            </a:r>
            <a:endParaRPr sz="2400" dirty="0">
              <a:solidFill>
                <a:schemeClr val="dk1"/>
              </a:solidFill>
            </a:endParaRPr>
          </a:p>
        </p:txBody>
      </p:sp>
      <p:sp>
        <p:nvSpPr>
          <p:cNvPr id="211" name="Google Shape;211;g3cd921e5af1_0_81"/>
          <p:cNvSpPr txBox="1"/>
          <p:nvPr/>
        </p:nvSpPr>
        <p:spPr>
          <a:xfrm>
            <a:off x="591100" y="2564075"/>
            <a:ext cx="11016300" cy="313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One challenge facing women is ________________. It is being overcome by __________________.</a:t>
            </a:r>
            <a:endParaRPr sz="24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Another challenge facing women is ________________. It is not being overcome because ____________________.</a:t>
            </a:r>
            <a:endParaRPr sz="24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I think the best way to improve quality of life for women in Pakistan is by ______________________.</a:t>
            </a:r>
            <a:endParaRPr sz="24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7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Reflection and e</a:t>
            </a:r>
            <a:r>
              <a:rPr lang="en-GB"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valuation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7"/>
          <p:cNvSpPr txBox="1"/>
          <p:nvPr/>
        </p:nvSpPr>
        <p:spPr>
          <a:xfrm>
            <a:off x="296850" y="1399725"/>
            <a:ext cx="11208300" cy="4219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Look back at your research. Read through the challenges and select one without a current solution.</a:t>
            </a: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8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Explain to your partner:</a:t>
            </a:r>
            <a:endParaRPr sz="2800" b="1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914400" lvl="1" indent="-355600">
              <a:lnSpc>
                <a:spcPct val="110000"/>
              </a:lnSpc>
              <a:spcBef>
                <a:spcPts val="600"/>
              </a:spcBef>
              <a:buClr>
                <a:srgbClr val="D74120"/>
              </a:buClr>
              <a:buSzPts val="2000"/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GB" sz="2400" dirty="0">
                <a:solidFill>
                  <a:schemeClr val="dk1"/>
                </a:solidFill>
                <a:sym typeface="Calibri"/>
              </a:rPr>
              <a:t>Why do you think this challenge is difficult to overcome?</a:t>
            </a:r>
            <a:endParaRPr sz="2400" dirty="0">
              <a:solidFill>
                <a:schemeClr val="dk1"/>
              </a:solidFill>
              <a:sym typeface="Calibri"/>
            </a:endParaRPr>
          </a:p>
          <a:p>
            <a:pPr marL="914400" lvl="1" indent="-355600">
              <a:lnSpc>
                <a:spcPct val="110000"/>
              </a:lnSpc>
              <a:spcBef>
                <a:spcPts val="600"/>
              </a:spcBef>
              <a:buClr>
                <a:srgbClr val="D74120"/>
              </a:buClr>
              <a:buSzPts val="2000"/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GB" sz="2400" dirty="0">
                <a:solidFill>
                  <a:schemeClr val="dk1"/>
                </a:solidFill>
                <a:sym typeface="Calibri"/>
              </a:rPr>
              <a:t>To what extent do you think overcoming this challenge would improve the quality of life of women in Pakistan?</a:t>
            </a:r>
            <a:endParaRPr sz="2400" dirty="0">
              <a:solidFill>
                <a:schemeClr val="dk1"/>
              </a:solidFill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Share your ideas with the class. </a:t>
            </a: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Learning objectives</a:t>
            </a:r>
            <a:endParaRPr/>
          </a:p>
        </p:txBody>
      </p:sp>
      <p:sp>
        <p:nvSpPr>
          <p:cNvPr id="100" name="Google Shape;100;p2"/>
          <p:cNvSpPr txBox="1"/>
          <p:nvPr/>
        </p:nvSpPr>
        <p:spPr>
          <a:xfrm>
            <a:off x="443753" y="1546412"/>
            <a:ext cx="11524200" cy="105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6200" lvl="0" algn="l" rtl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rgbClr val="EA5B0C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To understand the challenges faced by women in Pakistan in achieving a good quality of life.</a:t>
            </a:r>
            <a:endParaRPr sz="2400" dirty="0"/>
          </a:p>
        </p:txBody>
      </p:sp>
      <p:sp>
        <p:nvSpPr>
          <p:cNvPr id="101" name="Google Shape;101;p2"/>
          <p:cNvSpPr txBox="1"/>
          <p:nvPr/>
        </p:nvSpPr>
        <p:spPr>
          <a:xfrm>
            <a:off x="443753" y="2605123"/>
            <a:ext cx="10993200" cy="1914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01600" lvl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</a:pPr>
            <a:r>
              <a:rPr lang="en-GB" sz="2400" dirty="0">
                <a:solidFill>
                  <a:schemeClr val="dk1"/>
                </a:solidFill>
              </a:rPr>
              <a:t>By the end of the lesson, you will be able to:</a:t>
            </a:r>
          </a:p>
          <a:p>
            <a:pPr marL="914400" lvl="1" indent="-355600">
              <a:lnSpc>
                <a:spcPct val="110000"/>
              </a:lnSpc>
              <a:spcBef>
                <a:spcPts val="600"/>
              </a:spcBef>
              <a:buClr>
                <a:srgbClr val="D74120"/>
              </a:buClr>
              <a:buSzPts val="2000"/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GB" sz="2000" dirty="0">
                <a:solidFill>
                  <a:schemeClr val="dk1"/>
                </a:solidFill>
              </a:rPr>
              <a:t>identify challenges faced by women in Pakistan</a:t>
            </a:r>
          </a:p>
          <a:p>
            <a:pPr marL="914400" lvl="1" indent="-355600">
              <a:lnSpc>
                <a:spcPct val="110000"/>
              </a:lnSpc>
              <a:spcBef>
                <a:spcPts val="600"/>
              </a:spcBef>
              <a:buClr>
                <a:srgbClr val="D74120"/>
              </a:buClr>
              <a:buSzPts val="2000"/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GB" sz="2000" dirty="0">
                <a:solidFill>
                  <a:schemeClr val="dk1"/>
                </a:solidFill>
              </a:rPr>
              <a:t>describe different projects that are helping women overcome some challenges</a:t>
            </a:r>
          </a:p>
          <a:p>
            <a:pPr marL="914400" lvl="1" indent="-355600">
              <a:lnSpc>
                <a:spcPct val="110000"/>
              </a:lnSpc>
              <a:spcBef>
                <a:spcPts val="600"/>
              </a:spcBef>
              <a:buClr>
                <a:srgbClr val="D74120"/>
              </a:buClr>
              <a:buSzPts val="2000"/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GB" sz="2000" dirty="0">
                <a:solidFill>
                  <a:schemeClr val="dk1"/>
                </a:solidFill>
              </a:rPr>
              <a:t>suggest how other challenges could be overcome in the future</a:t>
            </a:r>
            <a:endParaRPr sz="20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Starter activity</a:t>
            </a:r>
            <a:r>
              <a:rPr lang="en-GB" sz="2800" b="1" dirty="0">
                <a:solidFill>
                  <a:srgbClr val="FFFFFF"/>
                </a:solidFill>
              </a:rPr>
              <a:t>: Travel back in Time</a:t>
            </a:r>
            <a:endParaRPr dirty="0"/>
          </a:p>
        </p:txBody>
      </p:sp>
      <p:sp>
        <p:nvSpPr>
          <p:cNvPr id="108" name="Google Shape;108;p3"/>
          <p:cNvSpPr txBox="1"/>
          <p:nvPr/>
        </p:nvSpPr>
        <p:spPr>
          <a:xfrm>
            <a:off x="333935" y="1546410"/>
            <a:ext cx="1152412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What did you learn about….</a:t>
            </a:r>
            <a:endParaRPr dirty="0"/>
          </a:p>
        </p:txBody>
      </p:sp>
      <p:sp>
        <p:nvSpPr>
          <p:cNvPr id="109" name="Google Shape;109;p3"/>
          <p:cNvSpPr txBox="1"/>
          <p:nvPr/>
        </p:nvSpPr>
        <p:spPr>
          <a:xfrm>
            <a:off x="194525" y="3370125"/>
            <a:ext cx="3735900" cy="3109200"/>
          </a:xfrm>
          <a:prstGeom prst="rect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1 lesson ago</a:t>
            </a:r>
            <a:endParaRPr sz="2800" b="1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Topic: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3 key facts: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1 key term: 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4178938" y="3370125"/>
            <a:ext cx="3735900" cy="3109200"/>
          </a:xfrm>
          <a:prstGeom prst="rect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2 lessons ago</a:t>
            </a:r>
            <a:endParaRPr sz="2800" b="1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Topic: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3 key facts: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1 key term: 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8163375" y="3370125"/>
            <a:ext cx="3735900" cy="3109200"/>
          </a:xfrm>
          <a:prstGeom prst="rect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3 lessons ago</a:t>
            </a:r>
            <a:endParaRPr sz="2800" b="1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Topic: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3 key facts: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1 key term: 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2535950" y="2178800"/>
            <a:ext cx="2520600" cy="1020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33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6885025" y="2114825"/>
            <a:ext cx="2520600" cy="1020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33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cd921e5af1_0_7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Starter activity</a:t>
            </a:r>
            <a:r>
              <a:rPr lang="en-GB" sz="2800" b="1" dirty="0">
                <a:solidFill>
                  <a:srgbClr val="FFFFFF"/>
                </a:solidFill>
              </a:rPr>
              <a:t>: Travel back in time</a:t>
            </a:r>
            <a:endParaRPr dirty="0"/>
          </a:p>
        </p:txBody>
      </p:sp>
      <p:sp>
        <p:nvSpPr>
          <p:cNvPr id="120" name="Google Shape;120;g3cd921e5af1_0_7"/>
          <p:cNvSpPr txBox="1"/>
          <p:nvPr/>
        </p:nvSpPr>
        <p:spPr>
          <a:xfrm>
            <a:off x="443753" y="1546412"/>
            <a:ext cx="11524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What did you learn about….</a:t>
            </a:r>
            <a:endParaRPr dirty="0"/>
          </a:p>
        </p:txBody>
      </p:sp>
      <p:sp>
        <p:nvSpPr>
          <p:cNvPr id="121" name="Google Shape;121;g3cd921e5af1_0_7"/>
          <p:cNvSpPr txBox="1"/>
          <p:nvPr/>
        </p:nvSpPr>
        <p:spPr>
          <a:xfrm>
            <a:off x="194525" y="3370125"/>
            <a:ext cx="3735900" cy="3385512"/>
          </a:xfrm>
          <a:prstGeom prst="rect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1 lesson ago</a:t>
            </a:r>
            <a:endParaRPr sz="2800" b="1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Quality of Life of Children in Pakistan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3 key facts: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1 key term: 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g3cd921e5af1_0_7"/>
          <p:cNvSpPr txBox="1"/>
          <p:nvPr/>
        </p:nvSpPr>
        <p:spPr>
          <a:xfrm>
            <a:off x="4178938" y="3370125"/>
            <a:ext cx="3735900" cy="3385512"/>
          </a:xfrm>
          <a:prstGeom prst="rect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2 lessons ago</a:t>
            </a:r>
            <a:endParaRPr sz="2800" b="1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Comparing Quality of Life in Rural and Urban Areas of Pakistan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3 key facts: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1 key term: 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g3cd921e5af1_0_7"/>
          <p:cNvSpPr txBox="1"/>
          <p:nvPr/>
        </p:nvSpPr>
        <p:spPr>
          <a:xfrm>
            <a:off x="8163375" y="3370125"/>
            <a:ext cx="3735900" cy="3385512"/>
          </a:xfrm>
          <a:prstGeom prst="rect">
            <a:avLst/>
          </a:prstGeom>
          <a:noFill/>
          <a:ln w="38100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3 lessons ago</a:t>
            </a:r>
            <a:endParaRPr sz="2800" b="1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Measuring Quality of Life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3 key facts: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1 key term: </a:t>
            </a:r>
            <a:endParaRPr sz="1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g3cd921e5af1_0_7"/>
          <p:cNvSpPr/>
          <p:nvPr/>
        </p:nvSpPr>
        <p:spPr>
          <a:xfrm>
            <a:off x="2676675" y="2178813"/>
            <a:ext cx="2520600" cy="1020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33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g3cd921e5af1_0_7"/>
          <p:cNvSpPr/>
          <p:nvPr/>
        </p:nvSpPr>
        <p:spPr>
          <a:xfrm>
            <a:off x="6885025" y="2114825"/>
            <a:ext cx="2520600" cy="1020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33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cd921e5af1_0_41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</a:rPr>
              <a:t>Women in Pakistan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g3cd921e5af1_0_41"/>
          <p:cNvSpPr txBox="1"/>
          <p:nvPr/>
        </p:nvSpPr>
        <p:spPr>
          <a:xfrm>
            <a:off x="443750" y="1546385"/>
            <a:ext cx="11524200" cy="4893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Women in Pakistan can face challenges accessing services and opportunities.</a:t>
            </a:r>
            <a:endParaRPr sz="2400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These challenges can vary in different areas of the country. The wealth of a family can also determine the access and opportunities available to a woman.</a:t>
            </a:r>
            <a:endParaRPr sz="2400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A lack of access to services and opportunities can cause a cascading effect for others in the family. For example, a lack of maternal health care can increase risk of childhood morbidity and infant mortality.</a:t>
            </a:r>
            <a:endParaRPr sz="2400" dirty="0">
              <a:solidFill>
                <a:schemeClr val="dk1"/>
              </a:solidFill>
            </a:endParaRPr>
          </a:p>
          <a:p>
            <a:pPr marL="76200"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endParaRPr lang="en-GB" sz="2400" dirty="0">
              <a:solidFill>
                <a:schemeClr val="dk1"/>
              </a:solidFill>
            </a:endParaRPr>
          </a:p>
          <a:p>
            <a:pPr marL="76200"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These challenges can affect quality of life for women in Pakistan and contribute to the gender gap.</a:t>
            </a: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cd921e5af1_0_47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</a:rPr>
              <a:t>Women in Pakistan: Checking understanding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3cd921e5af1_0_47"/>
          <p:cNvSpPr txBox="1"/>
          <p:nvPr/>
        </p:nvSpPr>
        <p:spPr>
          <a:xfrm>
            <a:off x="443750" y="1546385"/>
            <a:ext cx="11524200" cy="341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76200"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Discuss with your partner how a lack of maternal health care can increase the risk of childhood morbidity and infant mortality.</a:t>
            </a: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</a:rPr>
              <a:t>Be ready to share your answer with the class.</a:t>
            </a: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cd921e5af1_0_62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Key terms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g3cd921e5af1_0_62"/>
          <p:cNvSpPr txBox="1"/>
          <p:nvPr/>
        </p:nvSpPr>
        <p:spPr>
          <a:xfrm>
            <a:off x="443753" y="1546412"/>
            <a:ext cx="11524200" cy="45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b="1" dirty="0">
                <a:solidFill>
                  <a:schemeClr val="dk1"/>
                </a:solidFill>
              </a:rPr>
              <a:t>Cascading effect </a:t>
            </a:r>
            <a:r>
              <a:rPr lang="en-GB" sz="2400" dirty="0">
                <a:solidFill>
                  <a:schemeClr val="dk1"/>
                </a:solidFill>
              </a:rPr>
              <a:t>- a chain reaction where one event causes other events.</a:t>
            </a:r>
            <a:endParaRPr sz="2400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b="1" dirty="0">
                <a:solidFill>
                  <a:schemeClr val="dk1"/>
                </a:solidFill>
              </a:rPr>
              <a:t>Maternal health services</a:t>
            </a:r>
            <a:r>
              <a:rPr lang="en-GB" sz="2400" dirty="0">
                <a:solidFill>
                  <a:schemeClr val="dk1"/>
                </a:solidFill>
              </a:rPr>
              <a:t> - </a:t>
            </a:r>
            <a:r>
              <a:rPr lang="en-GB" sz="2400" dirty="0">
                <a:solidFill>
                  <a:schemeClr val="dk1"/>
                </a:solidFill>
                <a:highlight>
                  <a:srgbClr val="FFFFFF"/>
                </a:highlight>
              </a:rPr>
              <a:t>specialised healthcare that supports women during pregnancy and for six weeks after birth.</a:t>
            </a:r>
            <a:endParaRPr sz="2400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b="1" dirty="0">
                <a:solidFill>
                  <a:schemeClr val="dk1"/>
                </a:solidFill>
              </a:rPr>
              <a:t>Childhood morbidity</a:t>
            </a:r>
            <a:r>
              <a:rPr lang="en-GB" sz="2400" dirty="0">
                <a:solidFill>
                  <a:schemeClr val="dk1"/>
                </a:solidFill>
              </a:rPr>
              <a:t> - illness in children which are caused by malnutrition and lack of health care.</a:t>
            </a:r>
            <a:endParaRPr sz="2400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b="1" dirty="0">
                <a:solidFill>
                  <a:schemeClr val="dk1"/>
                </a:solidFill>
              </a:rPr>
              <a:t>Infant mortality</a:t>
            </a:r>
            <a:r>
              <a:rPr lang="en-GB" sz="2400" dirty="0">
                <a:solidFill>
                  <a:schemeClr val="dk1"/>
                </a:solidFill>
              </a:rPr>
              <a:t> - the death of a child under the age of one year.</a:t>
            </a: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76200"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b="1" dirty="0">
                <a:solidFill>
                  <a:schemeClr val="dk1"/>
                </a:solidFill>
              </a:rPr>
              <a:t>Gender gap</a:t>
            </a:r>
            <a:r>
              <a:rPr lang="en-GB" sz="2400" dirty="0">
                <a:solidFill>
                  <a:schemeClr val="dk1"/>
                </a:solidFill>
              </a:rPr>
              <a:t> - an unfair difference between men and women with regards to opportunities and access to services.</a:t>
            </a:r>
            <a:endParaRPr sz="2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</a:rPr>
              <a:t>Women in Pakistan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5"/>
          <p:cNvSpPr txBox="1"/>
          <p:nvPr/>
        </p:nvSpPr>
        <p:spPr>
          <a:xfrm>
            <a:off x="443750" y="1546396"/>
            <a:ext cx="1152420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</a:rPr>
              <a:t>Women in Pakistan may face challenges in accessing:</a:t>
            </a:r>
            <a:endParaRPr sz="2400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rgbClr val="D74120"/>
                </a:solidFill>
              </a:rPr>
              <a:t>Employment			 Technology		Reliable electricity supply</a:t>
            </a:r>
            <a:endParaRPr sz="2400" dirty="0">
              <a:solidFill>
                <a:srgbClr val="D74120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D74120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rgbClr val="D74120"/>
                </a:solidFill>
              </a:rPr>
              <a:t>Maternal health services	Family planning education 	 Education</a:t>
            </a:r>
            <a:r>
              <a:rPr lang="en-GB" sz="2400" dirty="0">
                <a:solidFill>
                  <a:srgbClr val="CC3300"/>
                </a:solidFill>
              </a:rPr>
              <a:t>	</a:t>
            </a:r>
            <a:endParaRPr sz="2400" dirty="0">
              <a:solidFill>
                <a:srgbClr val="CC3300"/>
              </a:solidFill>
            </a:endParaRPr>
          </a:p>
        </p:txBody>
      </p:sp>
      <p:sp>
        <p:nvSpPr>
          <p:cNvPr id="154" name="Google Shape;154;p5"/>
          <p:cNvSpPr txBox="1"/>
          <p:nvPr/>
        </p:nvSpPr>
        <p:spPr>
          <a:xfrm>
            <a:off x="232875" y="3646525"/>
            <a:ext cx="117351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</a:rPr>
              <a:t>Place each challenge on the continuum based on how much you think the </a:t>
            </a:r>
            <a:r>
              <a:rPr lang="en-GB" sz="2400" u="sng">
                <a:solidFill>
                  <a:schemeClr val="dk1"/>
                </a:solidFill>
              </a:rPr>
              <a:t>lack of access</a:t>
            </a:r>
            <a:r>
              <a:rPr lang="en-GB" sz="2400">
                <a:solidFill>
                  <a:schemeClr val="dk1"/>
                </a:solidFill>
              </a:rPr>
              <a:t> could affect the quality of life of women.</a:t>
            </a:r>
            <a:endParaRPr/>
          </a:p>
        </p:txBody>
      </p:sp>
      <p:sp>
        <p:nvSpPr>
          <p:cNvPr id="155" name="Google Shape;155;p5"/>
          <p:cNvSpPr/>
          <p:nvPr/>
        </p:nvSpPr>
        <p:spPr>
          <a:xfrm>
            <a:off x="578325" y="4278575"/>
            <a:ext cx="10977900" cy="2456400"/>
          </a:xfrm>
          <a:prstGeom prst="mathMinus">
            <a:avLst>
              <a:gd name="adj1" fmla="val 2352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5"/>
          <p:cNvSpPr txBox="1"/>
          <p:nvPr/>
        </p:nvSpPr>
        <p:spPr>
          <a:xfrm>
            <a:off x="232875" y="5753075"/>
            <a:ext cx="42990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  <a:latin typeface="+mn-lt"/>
                <a:ea typeface="Calibri"/>
                <a:cs typeface="Calibri"/>
                <a:sym typeface="Calibri"/>
              </a:rPr>
              <a:t>Does not affect quality of life</a:t>
            </a:r>
            <a:endParaRPr sz="2000" dirty="0">
              <a:solidFill>
                <a:srgbClr val="D74120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5"/>
          <p:cNvSpPr txBox="1"/>
          <p:nvPr/>
        </p:nvSpPr>
        <p:spPr>
          <a:xfrm>
            <a:off x="8486775" y="5753075"/>
            <a:ext cx="3363675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  <a:latin typeface="+mn-lt"/>
                <a:ea typeface="Calibri"/>
                <a:cs typeface="Calibri"/>
                <a:sym typeface="Calibri"/>
              </a:rPr>
              <a:t>Greatly affects quality of life</a:t>
            </a:r>
            <a:endParaRPr dirty="0">
              <a:solidFill>
                <a:srgbClr val="D74120"/>
              </a:solidFill>
              <a:latin typeface="+mn-lt"/>
            </a:endParaRPr>
          </a:p>
        </p:txBody>
      </p:sp>
      <p:sp>
        <p:nvSpPr>
          <p:cNvPr id="158" name="Google Shape;158;p5"/>
          <p:cNvSpPr txBox="1"/>
          <p:nvPr/>
        </p:nvSpPr>
        <p:spPr>
          <a:xfrm>
            <a:off x="2059950" y="5260463"/>
            <a:ext cx="7959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D7412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GB" sz="2000" b="1" dirty="0">
                <a:solidFill>
                  <a:srgbClr val="EA5B0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000" dirty="0">
                <a:solidFill>
                  <a:srgbClr val="EA5B0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sp>
        <p:nvSpPr>
          <p:cNvPr id="159" name="Google Shape;159;p5"/>
          <p:cNvSpPr txBox="1"/>
          <p:nvPr/>
        </p:nvSpPr>
        <p:spPr>
          <a:xfrm>
            <a:off x="9518150" y="5260475"/>
            <a:ext cx="7959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D74120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 dirty="0">
              <a:solidFill>
                <a:srgbClr val="D7412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cd921e5af1_0_28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dirty="0">
                <a:solidFill>
                  <a:srgbClr val="FFFFFF"/>
                </a:solidFill>
              </a:rPr>
              <a:t>Women in Pakistan: Class results</a:t>
            </a:r>
            <a:endParaRPr sz="28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g3cd921e5af1_0_28"/>
          <p:cNvSpPr txBox="1"/>
          <p:nvPr/>
        </p:nvSpPr>
        <p:spPr>
          <a:xfrm>
            <a:off x="333900" y="1458608"/>
            <a:ext cx="11524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CC3300"/>
              </a:solidFill>
            </a:endParaRPr>
          </a:p>
        </p:txBody>
      </p:sp>
      <p:sp>
        <p:nvSpPr>
          <p:cNvPr id="167" name="Google Shape;167;g3cd921e5af1_0_28"/>
          <p:cNvSpPr txBox="1"/>
          <p:nvPr/>
        </p:nvSpPr>
        <p:spPr>
          <a:xfrm>
            <a:off x="232875" y="3646525"/>
            <a:ext cx="11735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g3cd921e5af1_0_28"/>
          <p:cNvSpPr/>
          <p:nvPr/>
        </p:nvSpPr>
        <p:spPr>
          <a:xfrm>
            <a:off x="611475" y="1210200"/>
            <a:ext cx="10977900" cy="3728400"/>
          </a:xfrm>
          <a:prstGeom prst="mathMinus">
            <a:avLst>
              <a:gd name="adj1" fmla="val 2352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g3cd921e5af1_0_28"/>
          <p:cNvSpPr txBox="1"/>
          <p:nvPr/>
        </p:nvSpPr>
        <p:spPr>
          <a:xfrm>
            <a:off x="539950" y="3497725"/>
            <a:ext cx="42990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  <a:latin typeface="+mn-lt"/>
                <a:ea typeface="Calibri"/>
                <a:cs typeface="Calibri"/>
                <a:sym typeface="Calibri"/>
              </a:rPr>
              <a:t>Does not affect quality of life</a:t>
            </a:r>
            <a:endParaRPr sz="2000" dirty="0">
              <a:solidFill>
                <a:srgbClr val="D74120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g3cd921e5af1_0_28"/>
          <p:cNvSpPr txBox="1"/>
          <p:nvPr/>
        </p:nvSpPr>
        <p:spPr>
          <a:xfrm>
            <a:off x="8116650" y="3429000"/>
            <a:ext cx="39828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D74120"/>
                </a:solidFill>
                <a:latin typeface="+mn-lt"/>
                <a:ea typeface="Calibri"/>
                <a:cs typeface="Calibri"/>
                <a:sym typeface="Calibri"/>
              </a:rPr>
              <a:t>Greatly affects quality of life</a:t>
            </a:r>
            <a:endParaRPr dirty="0">
              <a:solidFill>
                <a:srgbClr val="D74120"/>
              </a:solidFill>
              <a:latin typeface="+mn-lt"/>
            </a:endParaRPr>
          </a:p>
        </p:txBody>
      </p:sp>
      <p:sp>
        <p:nvSpPr>
          <p:cNvPr id="171" name="Google Shape;171;g3cd921e5af1_0_28"/>
          <p:cNvSpPr txBox="1"/>
          <p:nvPr/>
        </p:nvSpPr>
        <p:spPr>
          <a:xfrm>
            <a:off x="2072750" y="2828088"/>
            <a:ext cx="7959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D74120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r>
              <a:rPr lang="en-GB" sz="2000" dirty="0">
                <a:solidFill>
                  <a:srgbClr val="D7412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>
              <a:solidFill>
                <a:srgbClr val="D74120"/>
              </a:solidFill>
            </a:endParaRPr>
          </a:p>
        </p:txBody>
      </p:sp>
      <p:sp>
        <p:nvSpPr>
          <p:cNvPr id="172" name="Google Shape;172;g3cd921e5af1_0_28"/>
          <p:cNvSpPr txBox="1"/>
          <p:nvPr/>
        </p:nvSpPr>
        <p:spPr>
          <a:xfrm>
            <a:off x="9492575" y="2828100"/>
            <a:ext cx="7959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rgbClr val="D74120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>
              <a:solidFill>
                <a:srgbClr val="D74120"/>
              </a:solidFill>
            </a:endParaRPr>
          </a:p>
        </p:txBody>
      </p:sp>
      <p:sp>
        <p:nvSpPr>
          <p:cNvPr id="173" name="Google Shape;173;g3cd921e5af1_0_28"/>
          <p:cNvSpPr txBox="1"/>
          <p:nvPr/>
        </p:nvSpPr>
        <p:spPr>
          <a:xfrm>
            <a:off x="1276350" y="4684989"/>
            <a:ext cx="10079700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Are there other challenges you can add to the continuum?</a:t>
            </a:r>
            <a:endParaRPr sz="28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rgbClr val="000000"/>
      </a:dk1>
      <a:lt1>
        <a:srgbClr val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5BD9047056454F94B4694108F9A1FF" ma:contentTypeVersion="3" ma:contentTypeDescription="Create a new document." ma:contentTypeScope="" ma:versionID="5c0011047895b59a897429f5e4ec5dcc">
  <xsd:schema xmlns:xsd="http://www.w3.org/2001/XMLSchema" xmlns:xs="http://www.w3.org/2001/XMLSchema" xmlns:p="http://schemas.microsoft.com/office/2006/metadata/properties" xmlns:ns2="9ad1216b-cdc1-40e2-a0c2-94597fd44697" xmlns:ns3="f1f25e64-7226-490b-ade3-8cf84afff5d2" targetNamespace="http://schemas.microsoft.com/office/2006/metadata/properties" ma:root="true" ma:fieldsID="5b649ae69bc45de80afe7d6c0f200904" ns2:_="" ns3:_="">
    <xsd:import namespace="9ad1216b-cdc1-40e2-a0c2-94597fd44697"/>
    <xsd:import namespace="f1f25e64-7226-490b-ade3-8cf84afff5d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f25e64-7226-490b-ade3-8cf84afff5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ad1216b-cdc1-40e2-a0c2-94597fd44697">7VPTP7ZE6X33-2020743336-692</_dlc_DocId>
    <_dlc_DocIdUrl xmlns="9ad1216b-cdc1-40e2-a0c2-94597fd44697">
      <Url>https://cambridgeorg.sharepoint.com/sites/cie/education/pd/Curriculum_Support/_layouts/15/DocIdRedir.aspx?ID=7VPTP7ZE6X33-2020743336-692</Url>
      <Description>7VPTP7ZE6X33-2020743336-692</Description>
    </_dlc_DocIdUrl>
  </documentManagement>
</p:properties>
</file>

<file path=customXml/itemProps1.xml><?xml version="1.0" encoding="utf-8"?>
<ds:datastoreItem xmlns:ds="http://schemas.openxmlformats.org/officeDocument/2006/customXml" ds:itemID="{692E7008-5231-4998-A7B6-B86736BACC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d1216b-cdc1-40e2-a0c2-94597fd44697"/>
    <ds:schemaRef ds:uri="f1f25e64-7226-490b-ade3-8cf84afff5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831B36-EF53-41D3-832A-2CEC16C2E8DD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DCCEEAB-D283-42FC-B819-39EA8F2BFDD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9F2F209-3897-4F88-AFF2-E1B23FD62C3C}">
  <ds:schemaRefs>
    <ds:schemaRef ds:uri="http://www.w3.org/XML/1998/namespace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terms/"/>
    <ds:schemaRef ds:uri="9ad1216b-cdc1-40e2-a0c2-94597fd44697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f1f25e64-7226-490b-ade3-8cf84afff5d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841</Words>
  <Application>Microsoft Office PowerPoint</Application>
  <PresentationFormat>Widescreen</PresentationFormat>
  <Paragraphs>171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Lois Lindemann</dc:creator>
  <cp:lastModifiedBy>Sepideh Modgham</cp:lastModifiedBy>
  <cp:revision>1</cp:revision>
  <dcterms:created xsi:type="dcterms:W3CDTF">2018-01-14T21:11:47Z</dcterms:created>
  <dcterms:modified xsi:type="dcterms:W3CDTF">2026-05-13T12:46:17Z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0x010100E45BD9047056454F94B4694108F9A1FF</vt:lpwstr>
  </property>
  <property fmtid="{D5CDD505-2E9C-101B-9397-08002B2CF9AE}" pid="3" name="_dlc_DocIdItemGuid">
    <vt:lpwstr>c35bf6aa-e25b-46f6-983a-5abd3bed109d</vt:lpwstr>
  </property>
  <property fmtid="{D5CDD505-2E9C-101B-9397-08002B2CF9AE}" pid="4" name="MediaServiceImageTags">
    <vt:lpwstr/>
  </property>
</Properties>
</file>