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2"/>
  </p:notesMasterIdLst>
  <p:handoutMasterIdLst>
    <p:handoutMasterId r:id="rId13"/>
  </p:handoutMasterIdLst>
  <p:sldIdLst>
    <p:sldId id="343" r:id="rId6"/>
    <p:sldId id="298" r:id="rId7"/>
    <p:sldId id="333" r:id="rId8"/>
    <p:sldId id="322" r:id="rId9"/>
    <p:sldId id="336" r:id="rId10"/>
    <p:sldId id="34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FDF5"/>
    <a:srgbClr val="FACB2E"/>
    <a:srgbClr val="CC59AA"/>
    <a:srgbClr val="00BDB6"/>
    <a:srgbClr val="5E0A4F"/>
    <a:srgbClr val="CC59B0"/>
    <a:srgbClr val="F9DC4E"/>
    <a:srgbClr val="C9C9C9"/>
    <a:srgbClr val="BABABA"/>
    <a:srgbClr val="ADAD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zie Gauntlett" userId="1dc7c36a1b1a647d" providerId="LiveId" clId="{C1DC5315-D282-429F-B35A-871ABF7A65E8}"/>
    <pc:docChg chg="undo custSel addSld delSld modSld sldOrd">
      <pc:chgData name="Lizzie Gauntlett" userId="1dc7c36a1b1a647d" providerId="LiveId" clId="{C1DC5315-D282-429F-B35A-871ABF7A65E8}" dt="2026-06-18T12:34:22.163" v="4535" actId="313"/>
      <pc:docMkLst>
        <pc:docMk/>
      </pc:docMkLst>
      <pc:sldChg chg="modSp mod">
        <pc:chgData name="Lizzie Gauntlett" userId="1dc7c36a1b1a647d" providerId="LiveId" clId="{C1DC5315-D282-429F-B35A-871ABF7A65E8}" dt="2026-06-18T12:12:37.090" v="2646" actId="20577"/>
        <pc:sldMkLst>
          <pc:docMk/>
          <pc:sldMk cId="1677304970" sldId="298"/>
        </pc:sldMkLst>
        <pc:spChg chg="mod">
          <ac:chgData name="Lizzie Gauntlett" userId="1dc7c36a1b1a647d" providerId="LiveId" clId="{C1DC5315-D282-429F-B35A-871ABF7A65E8}" dt="2026-06-18T12:12:37.090" v="2646" actId="20577"/>
          <ac:spMkLst>
            <pc:docMk/>
            <pc:sldMk cId="1677304970" sldId="298"/>
            <ac:spMk id="4" creationId="{8A3FCDC3-543C-8905-8EB4-3AC0E32FFFFF}"/>
          </ac:spMkLst>
        </pc:spChg>
      </pc:sldChg>
      <pc:sldChg chg="addSp delSp modSp mod">
        <pc:chgData name="Lizzie Gauntlett" userId="1dc7c36a1b1a647d" providerId="LiveId" clId="{C1DC5315-D282-429F-B35A-871ABF7A65E8}" dt="2026-06-18T12:29:25.804" v="4064" actId="255"/>
        <pc:sldMkLst>
          <pc:docMk/>
          <pc:sldMk cId="2489020089" sldId="322"/>
        </pc:sldMkLst>
        <pc:spChg chg="mod">
          <ac:chgData name="Lizzie Gauntlett" userId="1dc7c36a1b1a647d" providerId="LiveId" clId="{C1DC5315-D282-429F-B35A-871ABF7A65E8}" dt="2026-06-18T12:18:15.744" v="3012" actId="20577"/>
          <ac:spMkLst>
            <pc:docMk/>
            <pc:sldMk cId="2489020089" sldId="322"/>
            <ac:spMk id="2" creationId="{9DB82052-FB06-EB29-235D-D895AFE80018}"/>
          </ac:spMkLst>
        </pc:spChg>
        <pc:graphicFrameChg chg="add mod ord modGraphic">
          <ac:chgData name="Lizzie Gauntlett" userId="1dc7c36a1b1a647d" providerId="LiveId" clId="{C1DC5315-D282-429F-B35A-871ABF7A65E8}" dt="2026-06-18T12:29:25.804" v="4064" actId="255"/>
          <ac:graphicFrameMkLst>
            <pc:docMk/>
            <pc:sldMk cId="2489020089" sldId="322"/>
            <ac:graphicFrameMk id="7" creationId="{13D009F7-3D6C-AA82-9A66-D1394FD425FB}"/>
          </ac:graphicFrameMkLst>
        </pc:graphicFrameChg>
      </pc:sldChg>
      <pc:sldChg chg="modSp mod ord">
        <pc:chgData name="Lizzie Gauntlett" userId="1dc7c36a1b1a647d" providerId="LiveId" clId="{C1DC5315-D282-429F-B35A-871ABF7A65E8}" dt="2026-06-18T12:32:35.292" v="4410" actId="20577"/>
        <pc:sldMkLst>
          <pc:docMk/>
          <pc:sldMk cId="1198625482" sldId="333"/>
        </pc:sldMkLst>
        <pc:spChg chg="mod">
          <ac:chgData name="Lizzie Gauntlett" userId="1dc7c36a1b1a647d" providerId="LiveId" clId="{C1DC5315-D282-429F-B35A-871ABF7A65E8}" dt="2026-06-18T12:32:31.473" v="4408" actId="1035"/>
          <ac:spMkLst>
            <pc:docMk/>
            <pc:sldMk cId="1198625482" sldId="333"/>
            <ac:spMk id="3" creationId="{FD4857A8-FEFB-1CE7-3447-A477657416F6}"/>
          </ac:spMkLst>
        </pc:spChg>
        <pc:spChg chg="mod">
          <ac:chgData name="Lizzie Gauntlett" userId="1dc7c36a1b1a647d" providerId="LiveId" clId="{C1DC5315-D282-429F-B35A-871ABF7A65E8}" dt="2026-06-18T12:32:35.292" v="4410" actId="20577"/>
          <ac:spMkLst>
            <pc:docMk/>
            <pc:sldMk cId="1198625482" sldId="333"/>
            <ac:spMk id="4" creationId="{9F31BEDC-13C9-7154-7D8E-964D57B4F8CA}"/>
          </ac:spMkLst>
        </pc:spChg>
      </pc:sldChg>
      <pc:sldChg chg="modSp mod ord">
        <pc:chgData name="Lizzie Gauntlett" userId="1dc7c36a1b1a647d" providerId="LiveId" clId="{C1DC5315-D282-429F-B35A-871ABF7A65E8}" dt="2026-06-18T12:31:40.737" v="4332"/>
        <pc:sldMkLst>
          <pc:docMk/>
          <pc:sldMk cId="3061927069" sldId="336"/>
        </pc:sldMkLst>
        <pc:spChg chg="mod">
          <ac:chgData name="Lizzie Gauntlett" userId="1dc7c36a1b1a647d" providerId="LiveId" clId="{C1DC5315-D282-429F-B35A-871ABF7A65E8}" dt="2026-06-18T12:31:30.907" v="4330" actId="20577"/>
          <ac:spMkLst>
            <pc:docMk/>
            <pc:sldMk cId="3061927069" sldId="336"/>
            <ac:spMk id="4" creationId="{8A3FCDC3-543C-8905-8EB4-3AC0E32FFFFF}"/>
          </ac:spMkLst>
        </pc:spChg>
      </pc:sldChg>
      <pc:sldChg chg="modSp mod">
        <pc:chgData name="Lizzie Gauntlett" userId="1dc7c36a1b1a647d" providerId="LiveId" clId="{C1DC5315-D282-429F-B35A-871ABF7A65E8}" dt="2026-06-18T12:34:22.163" v="4535" actId="313"/>
        <pc:sldMkLst>
          <pc:docMk/>
          <pc:sldMk cId="153233455" sldId="341"/>
        </pc:sldMkLst>
        <pc:spChg chg="mod">
          <ac:chgData name="Lizzie Gauntlett" userId="1dc7c36a1b1a647d" providerId="LiveId" clId="{C1DC5315-D282-429F-B35A-871ABF7A65E8}" dt="2026-06-18T12:34:22.163" v="4535" actId="313"/>
          <ac:spMkLst>
            <pc:docMk/>
            <pc:sldMk cId="153233455" sldId="341"/>
            <ac:spMk id="4" creationId="{CC353874-58DC-AE45-C5DF-CCA75046EC71}"/>
          </ac:spMkLst>
        </pc:spChg>
      </pc:sldChg>
      <pc:sldChg chg="modSp">
        <pc:chgData name="Lizzie Gauntlett" userId="1dc7c36a1b1a647d" providerId="LiveId" clId="{C1DC5315-D282-429F-B35A-871ABF7A65E8}" dt="2026-06-18T12:11:20.561" v="2391"/>
        <pc:sldMkLst>
          <pc:docMk/>
          <pc:sldMk cId="1130971648" sldId="343"/>
        </pc:sldMkLst>
        <pc:spChg chg="mod">
          <ac:chgData name="Lizzie Gauntlett" userId="1dc7c36a1b1a647d" providerId="LiveId" clId="{C1DC5315-D282-429F-B35A-871ABF7A65E8}" dt="2026-06-18T12:11:20.561" v="2391"/>
          <ac:spMkLst>
            <pc:docMk/>
            <pc:sldMk cId="1130971648" sldId="343"/>
            <ac:spMk id="4" creationId="{8A3FCDC3-543C-8905-8EB4-3AC0E32FFFFF}"/>
          </ac:spMkLst>
        </pc:spChg>
      </pc:sldChg>
    </pc:docChg>
  </pc:docChgLst>
  <pc:docChgLst>
    <pc:chgData name="Karolyn Feliciani" userId="4076af5d-4c02-40b8-bc9d-56f6c404e751" providerId="ADAL" clId="{8B2CCB7D-5049-4A78-86B5-363DE994085C}"/>
    <pc:docChg chg="modSld">
      <pc:chgData name="Karolyn Feliciani" userId="4076af5d-4c02-40b8-bc9d-56f6c404e751" providerId="ADAL" clId="{8B2CCB7D-5049-4A78-86B5-363DE994085C}" dt="2026-06-29T09:18:36.511" v="2" actId="20577"/>
      <pc:docMkLst>
        <pc:docMk/>
      </pc:docMkLst>
      <pc:sldChg chg="modSp mod">
        <pc:chgData name="Karolyn Feliciani" userId="4076af5d-4c02-40b8-bc9d-56f6c404e751" providerId="ADAL" clId="{8B2CCB7D-5049-4A78-86B5-363DE994085C}" dt="2026-06-29T09:18:36.511" v="2" actId="20577"/>
        <pc:sldMkLst>
          <pc:docMk/>
          <pc:sldMk cId="1677304970" sldId="298"/>
        </pc:sldMkLst>
        <pc:spChg chg="mod">
          <ac:chgData name="Karolyn Feliciani" userId="4076af5d-4c02-40b8-bc9d-56f6c404e751" providerId="ADAL" clId="{8B2CCB7D-5049-4A78-86B5-363DE994085C}" dt="2026-06-29T09:18:36.511" v="2" actId="20577"/>
          <ac:spMkLst>
            <pc:docMk/>
            <pc:sldMk cId="1677304970" sldId="298"/>
            <ac:spMk id="4" creationId="{8A3FCDC3-543C-8905-8EB4-3AC0E32FFFF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29/06/2026</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29/06/2026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hyperlink" Target="https://www.simplypsychology.org/piaget.html" TargetMode="External"/><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537172" y="4562947"/>
            <a:ext cx="11117656" cy="2209045"/>
          </a:xfrm>
          <a:solidFill>
            <a:srgbClr val="D7FDF5">
              <a:alpha val="89804"/>
            </a:srgbClr>
          </a:solidFill>
          <a:ln>
            <a:solidFill>
              <a:srgbClr val="D7FDF5"/>
            </a:solidFill>
          </a:ln>
        </p:spPr>
        <p:txBody>
          <a:bodyPr vert="horz" lIns="91440" tIns="45720" rIns="91440" bIns="45720" rtlCol="0" anchor="ctr">
            <a:normAutofit/>
          </a:bodyPr>
          <a:lstStyle/>
          <a:p>
            <a:pPr marL="0" indent="0">
              <a:buNone/>
            </a:pPr>
            <a:r>
              <a:rPr lang="en-US" dirty="0"/>
              <a:t>Lesson Objectives:</a:t>
            </a:r>
          </a:p>
          <a:p>
            <a:pPr lvl="0" fontAlgn="base"/>
            <a:r>
              <a:rPr lang="en-GB" dirty="0"/>
              <a:t>Explain the argument against Piaget's cognitive theory</a:t>
            </a:r>
          </a:p>
          <a:p>
            <a:r>
              <a:rPr lang="en-GB" dirty="0"/>
              <a:t>Apply Piaget's cognitive theory to a range of novel scenarios</a:t>
            </a:r>
          </a:p>
        </p:txBody>
      </p:sp>
    </p:spTree>
    <p:extLst>
      <p:ext uri="{BB962C8B-B14F-4D97-AF65-F5344CB8AC3E}">
        <p14:creationId xmlns:p14="http://schemas.microsoft.com/office/powerpoint/2010/main" val="113097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413974" y="4702542"/>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Starter: Think-pair-share: Amin grows up in a home with lots of books and talking. Neve has limited language exposure.</a:t>
            </a:r>
          </a:p>
          <a:p>
            <a:pPr marL="0" indent="0" algn="ctr">
              <a:buNone/>
            </a:pPr>
            <a:r>
              <a:rPr lang="en-GB" dirty="0">
                <a:latin typeface="Arial"/>
                <a:cs typeface="Arial"/>
              </a:rPr>
              <a:t>Do you think both children will reach the stages of language development at the same time? Why or why not?</a:t>
            </a:r>
            <a:endParaRPr lang="en-GB" dirty="0"/>
          </a:p>
        </p:txBody>
      </p:sp>
    </p:spTree>
    <p:extLst>
      <p:ext uri="{BB962C8B-B14F-4D97-AF65-F5344CB8AC3E}">
        <p14:creationId xmlns:p14="http://schemas.microsoft.com/office/powerpoint/2010/main" val="167730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EF1095B-EF23-7953-3429-D90DD89EC281}"/>
              </a:ext>
            </a:extLst>
          </p:cNvPr>
          <p:cNvPicPr>
            <a:picLocks noGrp="1" noChangeAspect="1"/>
          </p:cNvPicPr>
          <p:nvPr>
            <p:ph type="pic" sz="quarter" idx="10"/>
          </p:nvPr>
        </p:nvPicPr>
        <p:blipFill rotWithShape="1">
          <a:blip r:embed="rId2"/>
          <a:srcRect l="15720" r="26940"/>
          <a:stretch/>
        </p:blipFill>
        <p:spPr>
          <a:xfrm>
            <a:off x="6096000" y="0"/>
            <a:ext cx="6096000" cy="6858000"/>
          </a:xfrm>
          <a:prstGeom prst="rect">
            <a:avLst/>
          </a:prstGeom>
        </p:spPr>
      </p:pic>
      <p:sp>
        <p:nvSpPr>
          <p:cNvPr id="3" name="Title 2">
            <a:extLst>
              <a:ext uri="{FF2B5EF4-FFF2-40B4-BE49-F238E27FC236}">
                <a16:creationId xmlns:a16="http://schemas.microsoft.com/office/drawing/2014/main" id="{FD4857A8-FEFB-1CE7-3447-A477657416F6}"/>
              </a:ext>
            </a:extLst>
          </p:cNvPr>
          <p:cNvSpPr>
            <a:spLocks noGrp="1"/>
          </p:cNvSpPr>
          <p:nvPr>
            <p:ph type="title"/>
          </p:nvPr>
        </p:nvSpPr>
        <p:spPr>
          <a:xfrm>
            <a:off x="180000" y="880200"/>
            <a:ext cx="5580000" cy="720000"/>
          </a:xfrm>
        </p:spPr>
        <p:txBody>
          <a:bodyPr>
            <a:normAutofit fontScale="90000"/>
          </a:bodyPr>
          <a:lstStyle/>
          <a:p>
            <a:r>
              <a:rPr lang="en-US" dirty="0"/>
              <a:t>Argument against Piaget’s theory of language development</a:t>
            </a:r>
            <a:endParaRPr lang="en-GB" dirty="0"/>
          </a:p>
        </p:txBody>
      </p:sp>
      <p:sp>
        <p:nvSpPr>
          <p:cNvPr id="4" name="Content Placeholder 3">
            <a:extLst>
              <a:ext uri="{FF2B5EF4-FFF2-40B4-BE49-F238E27FC236}">
                <a16:creationId xmlns:a16="http://schemas.microsoft.com/office/drawing/2014/main" id="{9F31BEDC-13C9-7154-7D8E-964D57B4F8CA}"/>
              </a:ext>
            </a:extLst>
          </p:cNvPr>
          <p:cNvSpPr>
            <a:spLocks noGrp="1"/>
          </p:cNvSpPr>
          <p:nvPr>
            <p:ph idx="1"/>
          </p:nvPr>
        </p:nvSpPr>
        <p:spPr/>
        <p:txBody>
          <a:bodyPr>
            <a:normAutofit/>
          </a:bodyPr>
          <a:lstStyle/>
          <a:p>
            <a:pPr marL="0" indent="0">
              <a:buNone/>
            </a:pPr>
            <a:r>
              <a:rPr lang="en-US" dirty="0"/>
              <a:t>Read the </a:t>
            </a:r>
            <a:r>
              <a:rPr lang="en-US" dirty="0">
                <a:hlinkClick r:id="rId3"/>
              </a:rPr>
              <a:t>resource</a:t>
            </a:r>
            <a:r>
              <a:rPr lang="en-US" dirty="0"/>
              <a:t> carefully with regards to individual differences.</a:t>
            </a:r>
          </a:p>
          <a:p>
            <a:pPr marL="0" indent="0">
              <a:buNone/>
            </a:pPr>
            <a:endParaRPr lang="en-US" dirty="0"/>
          </a:p>
          <a:p>
            <a:pPr marL="0" indent="0">
              <a:buNone/>
            </a:pPr>
            <a:r>
              <a:rPr lang="en-US" dirty="0"/>
              <a:t>Identify:</a:t>
            </a:r>
          </a:p>
          <a:p>
            <a:pPr marL="0" indent="0">
              <a:buNone/>
            </a:pPr>
            <a:endParaRPr lang="en-US" dirty="0"/>
          </a:p>
          <a:p>
            <a:pPr marL="457200" indent="-457200">
              <a:buAutoNum type="arabicPeriod"/>
            </a:pPr>
            <a:r>
              <a:rPr lang="en-US" dirty="0"/>
              <a:t>Three specific factors which influence language development</a:t>
            </a:r>
          </a:p>
          <a:p>
            <a:pPr marL="457200" indent="-457200">
              <a:buAutoNum type="arabicPeriod"/>
            </a:pPr>
            <a:endParaRPr lang="en-US" dirty="0"/>
          </a:p>
          <a:p>
            <a:pPr marL="457200" indent="-457200">
              <a:buAutoNum type="arabicPeriod"/>
            </a:pPr>
            <a:r>
              <a:rPr lang="en-US" dirty="0"/>
              <a:t>Explain how each challenges Piaget’s cognitive theory of language development</a:t>
            </a:r>
            <a:endParaRPr lang="en-GB" dirty="0"/>
          </a:p>
        </p:txBody>
      </p:sp>
    </p:spTree>
    <p:extLst>
      <p:ext uri="{BB962C8B-B14F-4D97-AF65-F5344CB8AC3E}">
        <p14:creationId xmlns:p14="http://schemas.microsoft.com/office/powerpoint/2010/main" val="1198625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82052-FB06-EB29-235D-D895AFE80018}"/>
              </a:ext>
            </a:extLst>
          </p:cNvPr>
          <p:cNvSpPr>
            <a:spLocks noGrp="1"/>
          </p:cNvSpPr>
          <p:nvPr>
            <p:ph type="title"/>
          </p:nvPr>
        </p:nvSpPr>
        <p:spPr/>
        <p:txBody>
          <a:bodyPr/>
          <a:lstStyle/>
          <a:p>
            <a:r>
              <a:rPr lang="en-GB" dirty="0"/>
              <a:t>Case studies activity</a:t>
            </a:r>
          </a:p>
        </p:txBody>
      </p:sp>
      <p:graphicFrame>
        <p:nvGraphicFramePr>
          <p:cNvPr id="7" name="Content Placeholder 6">
            <a:extLst>
              <a:ext uri="{FF2B5EF4-FFF2-40B4-BE49-F238E27FC236}">
                <a16:creationId xmlns:a16="http://schemas.microsoft.com/office/drawing/2014/main" id="{13D009F7-3D6C-AA82-9A66-D1394FD425FB}"/>
              </a:ext>
            </a:extLst>
          </p:cNvPr>
          <p:cNvGraphicFramePr>
            <a:graphicFrameLocks noGrp="1"/>
          </p:cNvGraphicFramePr>
          <p:nvPr>
            <p:ph idx="1"/>
            <p:extLst>
              <p:ext uri="{D42A27DB-BD31-4B8C-83A1-F6EECF244321}">
                <p14:modId xmlns:p14="http://schemas.microsoft.com/office/powerpoint/2010/main" val="410562239"/>
              </p:ext>
            </p:extLst>
          </p:nvPr>
        </p:nvGraphicFramePr>
        <p:xfrm>
          <a:off x="179388" y="1811338"/>
          <a:ext cx="10900988" cy="4804148"/>
        </p:xfrm>
        <a:graphic>
          <a:graphicData uri="http://schemas.openxmlformats.org/drawingml/2006/table">
            <a:tbl>
              <a:tblPr firstRow="1" bandRow="1">
                <a:tableStyleId>{5C22544A-7EE6-4342-B048-85BDC9FD1C3A}</a:tableStyleId>
              </a:tblPr>
              <a:tblGrid>
                <a:gridCol w="5450494">
                  <a:extLst>
                    <a:ext uri="{9D8B030D-6E8A-4147-A177-3AD203B41FA5}">
                      <a16:colId xmlns:a16="http://schemas.microsoft.com/office/drawing/2014/main" val="814466078"/>
                    </a:ext>
                  </a:extLst>
                </a:gridCol>
                <a:gridCol w="5450494">
                  <a:extLst>
                    <a:ext uri="{9D8B030D-6E8A-4147-A177-3AD203B41FA5}">
                      <a16:colId xmlns:a16="http://schemas.microsoft.com/office/drawing/2014/main" val="1809027060"/>
                    </a:ext>
                  </a:extLst>
                </a:gridCol>
              </a:tblGrid>
              <a:tr h="2402074">
                <a:tc>
                  <a:txBody>
                    <a:bodyPr/>
                    <a:lstStyle/>
                    <a:p>
                      <a:r>
                        <a:rPr lang="en-US" dirty="0">
                          <a:solidFill>
                            <a:schemeClr val="tx1"/>
                          </a:solidFill>
                        </a:rPr>
                        <a:t>Bev comes from a busy household where her large family speak a different language to the language Bev speaks at school. </a:t>
                      </a:r>
                    </a:p>
                    <a:p>
                      <a:endParaRPr lang="en-US" dirty="0">
                        <a:solidFill>
                          <a:schemeClr val="tx1"/>
                        </a:solidFill>
                      </a:endParaRPr>
                    </a:p>
                    <a:p>
                      <a:r>
                        <a:rPr lang="en-US" dirty="0">
                          <a:solidFill>
                            <a:schemeClr val="tx1"/>
                          </a:solidFill>
                        </a:rPr>
                        <a:t>In her culture, adults speak to children a lot, telling stories and enjoy listening to children’s ideas too.</a:t>
                      </a:r>
                    </a:p>
                  </a:txBody>
                  <a:tcPr>
                    <a:solidFill>
                      <a:schemeClr val="bg1"/>
                    </a:solidFill>
                  </a:tcPr>
                </a:tc>
                <a:tc>
                  <a:txBody>
                    <a:bodyPr/>
                    <a:lstStyle/>
                    <a:p>
                      <a:r>
                        <a:rPr lang="en-US" dirty="0">
                          <a:solidFill>
                            <a:schemeClr val="tx1"/>
                          </a:solidFill>
                        </a:rPr>
                        <a:t>Ash is an only child who enjoys reading and has lots of books and playing games online while talking to friends. </a:t>
                      </a:r>
                    </a:p>
                    <a:p>
                      <a:endParaRPr lang="en-US" dirty="0">
                        <a:solidFill>
                          <a:schemeClr val="tx1"/>
                        </a:solidFill>
                      </a:endParaRPr>
                    </a:p>
                    <a:p>
                      <a:r>
                        <a:rPr lang="en-US" dirty="0">
                          <a:solidFill>
                            <a:schemeClr val="tx1"/>
                          </a:solidFill>
                        </a:rPr>
                        <a:t>His parents work out of the house and there is limited time to have conversations.</a:t>
                      </a:r>
                      <a:endParaRPr lang="en-GB" dirty="0">
                        <a:solidFill>
                          <a:schemeClr val="tx1"/>
                        </a:solidFill>
                      </a:endParaRPr>
                    </a:p>
                  </a:txBody>
                  <a:tcPr>
                    <a:solidFill>
                      <a:schemeClr val="bg1"/>
                    </a:solidFill>
                  </a:tcPr>
                </a:tc>
                <a:extLst>
                  <a:ext uri="{0D108BD9-81ED-4DB2-BD59-A6C34878D82A}">
                    <a16:rowId xmlns:a16="http://schemas.microsoft.com/office/drawing/2014/main" val="1212346131"/>
                  </a:ext>
                </a:extLst>
              </a:tr>
              <a:tr h="2402074">
                <a:tc gridSpan="2">
                  <a:txBody>
                    <a:bodyPr/>
                    <a:lstStyle/>
                    <a:p>
                      <a:pPr marL="342900" indent="-342900">
                        <a:buAutoNum type="arabicPeriod"/>
                      </a:pPr>
                      <a:r>
                        <a:rPr lang="en-US" sz="2400" dirty="0"/>
                        <a:t>How could Bev’s cultural experience influence her language development?</a:t>
                      </a:r>
                    </a:p>
                    <a:p>
                      <a:pPr marL="342900" indent="-342900">
                        <a:buAutoNum type="arabicPeriod"/>
                      </a:pPr>
                      <a:r>
                        <a:rPr lang="en-US" sz="2400" dirty="0"/>
                        <a:t>What might be the effect of Ash’s exposure to language through his interests?</a:t>
                      </a:r>
                    </a:p>
                    <a:p>
                      <a:pPr marL="342900" indent="-342900">
                        <a:buAutoNum type="arabicPeriod"/>
                      </a:pPr>
                      <a:r>
                        <a:rPr lang="en-US" sz="2400" dirty="0"/>
                        <a:t>What are the challenges and opportunities to language development for each child in terms of individual differences?</a:t>
                      </a:r>
                      <a:endParaRPr lang="en-GB" sz="2400" dirty="0"/>
                    </a:p>
                  </a:txBody>
                  <a:tcPr/>
                </a:tc>
                <a:tc hMerge="1">
                  <a:txBody>
                    <a:bodyPr/>
                    <a:lstStyle/>
                    <a:p>
                      <a:endParaRPr lang="en-GB" dirty="0"/>
                    </a:p>
                  </a:txBody>
                  <a:tcPr/>
                </a:tc>
                <a:extLst>
                  <a:ext uri="{0D108BD9-81ED-4DB2-BD59-A6C34878D82A}">
                    <a16:rowId xmlns:a16="http://schemas.microsoft.com/office/drawing/2014/main" val="1459234937"/>
                  </a:ext>
                </a:extLst>
              </a:tr>
            </a:tbl>
          </a:graphicData>
        </a:graphic>
      </p:graphicFrame>
    </p:spTree>
    <p:extLst>
      <p:ext uri="{BB962C8B-B14F-4D97-AF65-F5344CB8AC3E}">
        <p14:creationId xmlns:p14="http://schemas.microsoft.com/office/powerpoint/2010/main" val="248902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4731026"/>
            <a:ext cx="11463443" cy="1792903"/>
          </a:xfrm>
          <a:solidFill>
            <a:srgbClr val="CC59AA">
              <a:alpha val="89804"/>
            </a:srgbClr>
          </a:solidFill>
          <a:ln>
            <a:solidFill>
              <a:schemeClr val="accent2"/>
            </a:solidFill>
          </a:ln>
        </p:spPr>
        <p:txBody>
          <a:bodyPr vert="horz" lIns="91440" tIns="45720" rIns="91440" bIns="45720" rtlCol="0" anchor="ctr">
            <a:normAutofit/>
          </a:bodyPr>
          <a:lstStyle/>
          <a:p>
            <a:pPr marL="0" indent="0" algn="ctr">
              <a:buNone/>
            </a:pPr>
            <a:r>
              <a:rPr lang="en-GB" dirty="0">
                <a:latin typeface="Arial"/>
                <a:cs typeface="Arial"/>
              </a:rPr>
              <a:t>Activity: In pairs, create a card sort activity with four cards representing each of Piaget’s stages, and four example case studies of children who do not ‘match’ the expected stage, due to individual or cultural differences.</a:t>
            </a:r>
            <a:endParaRPr lang="en-GB" dirty="0"/>
          </a:p>
        </p:txBody>
      </p:sp>
    </p:spTree>
    <p:extLst>
      <p:ext uri="{BB962C8B-B14F-4D97-AF65-F5344CB8AC3E}">
        <p14:creationId xmlns:p14="http://schemas.microsoft.com/office/powerpoint/2010/main" val="306192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71FE-5DB7-C512-FA4A-08DC09E95C6C}"/>
            </a:ext>
          </a:extLst>
        </p:cNvPr>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FF957276-52AA-5B45-C868-87AEE467B2EF}"/>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CC353874-58DC-AE45-C5DF-CCA75046EC71}"/>
              </a:ext>
            </a:extLst>
          </p:cNvPr>
          <p:cNvSpPr>
            <a:spLocks noGrp="1"/>
          </p:cNvSpPr>
          <p:nvPr>
            <p:ph idx="1"/>
          </p:nvPr>
        </p:nvSpPr>
        <p:spPr>
          <a:xfrm>
            <a:off x="413974" y="4770781"/>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Plenary: </a:t>
            </a:r>
            <a:r>
              <a:rPr lang="en-US" dirty="0">
                <a:latin typeface="Arial"/>
                <a:cs typeface="Arial"/>
              </a:rPr>
              <a:t>When your name is called, state a stage and the next person must state a feature. We will continue through all four stages to check your understanding.  </a:t>
            </a:r>
            <a:endParaRPr lang="en-GB" dirty="0"/>
          </a:p>
        </p:txBody>
      </p:sp>
    </p:spTree>
    <p:extLst>
      <p:ext uri="{BB962C8B-B14F-4D97-AF65-F5344CB8AC3E}">
        <p14:creationId xmlns:p14="http://schemas.microsoft.com/office/powerpoint/2010/main" val="153233455"/>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7VPTP7ZE6X33-2020743336-755</_dlc_DocId>
    <_dlc_DocIdUrl xmlns="9ad1216b-cdc1-40e2-a0c2-94597fd44697">
      <Url>https://cambridgeorg.sharepoint.com/sites/cie/education/pd/Curriculum_Support/_layouts/15/DocIdRedir.aspx?ID=7VPTP7ZE6X33-2020743336-755</Url>
      <Description>7VPTP7ZE6X33-2020743336-755</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45BD9047056454F94B4694108F9A1FF" ma:contentTypeVersion="3" ma:contentTypeDescription="Create a new document." ma:contentTypeScope="" ma:versionID="5c0011047895b59a897429f5e4ec5dcc">
  <xsd:schema xmlns:xsd="http://www.w3.org/2001/XMLSchema" xmlns:xs="http://www.w3.org/2001/XMLSchema" xmlns:p="http://schemas.microsoft.com/office/2006/metadata/properties" xmlns:ns2="9ad1216b-cdc1-40e2-a0c2-94597fd44697" xmlns:ns3="f1f25e64-7226-490b-ade3-8cf84afff5d2" targetNamespace="http://schemas.microsoft.com/office/2006/metadata/properties" ma:root="true" ma:fieldsID="5b649ae69bc45de80afe7d6c0f200904" ns2:_="" ns3:_="">
    <xsd:import namespace="9ad1216b-cdc1-40e2-a0c2-94597fd44697"/>
    <xsd:import namespace="f1f25e64-7226-490b-ade3-8cf84afff5d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1f25e64-7226-490b-ade3-8cf84afff5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30E657-8217-4B2F-96A4-D1EE5A57D447}">
  <ds:schemaRefs>
    <ds:schemaRef ds:uri="9ad1216b-cdc1-40e2-a0c2-94597fd44697"/>
    <ds:schemaRef ds:uri="http://purl.org/dc/terms/"/>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f1f25e64-7226-490b-ade3-8cf84afff5d2"/>
    <ds:schemaRef ds:uri="http://purl.org/dc/dcmitype/"/>
    <ds:schemaRef ds:uri="http://purl.org/dc/elements/1.1/"/>
  </ds:schemaRefs>
</ds:datastoreItem>
</file>

<file path=customXml/itemProps2.xml><?xml version="1.0" encoding="utf-8"?>
<ds:datastoreItem xmlns:ds="http://schemas.openxmlformats.org/officeDocument/2006/customXml" ds:itemID="{C432C80B-5891-48E4-80FF-D378A9EEE0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f1f25e64-7226-490b-ade3-8cf84afff5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B36F522-99CC-44C6-897D-F8F89591E08F}">
  <ds:schemaRefs>
    <ds:schemaRef ds:uri="http://schemas.microsoft.com/sharepoint/events"/>
  </ds:schemaRefs>
</ds:datastoreItem>
</file>

<file path=customXml/itemProps4.xml><?xml version="1.0" encoding="utf-8"?>
<ds:datastoreItem xmlns:ds="http://schemas.openxmlformats.org/officeDocument/2006/customXml" ds:itemID="{EE51AF88-C67F-4A38-BADD-B70D8B316A09}">
  <ds:schemaRefs>
    <ds:schemaRef ds:uri="http://schemas.microsoft.com/sharepoint/v3/contenttype/forms"/>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399</TotalTime>
  <Words>302</Words>
  <Application>Microsoft Office PowerPoint</Application>
  <PresentationFormat>Widescreen</PresentationFormat>
  <Paragraphs>25</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Georgia</vt:lpstr>
      <vt:lpstr>Office Theme</vt:lpstr>
      <vt:lpstr>PowerPoint Presentation</vt:lpstr>
      <vt:lpstr>PowerPoint Presentation</vt:lpstr>
      <vt:lpstr>Argument against Piaget’s theory of language development</vt:lpstr>
      <vt:lpstr>Case studies activity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Karolyn Feliciani</cp:lastModifiedBy>
  <cp:revision>4</cp:revision>
  <dcterms:created xsi:type="dcterms:W3CDTF">2023-10-09T12:44:25Z</dcterms:created>
  <dcterms:modified xsi:type="dcterms:W3CDTF">2026-06-29T09:18:43Z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0x010100E45BD9047056454F94B4694108F9A1FF</vt:lpwstr>
  </property>
  <property fmtid="{D5CDD505-2E9C-101B-9397-08002B2CF9AE}" pid="3" name="MediaServiceImageTags">
    <vt:lpwstr/>
  </property>
  <property fmtid="{D5CDD505-2E9C-101B-9397-08002B2CF9AE}" pid="4" name="_dlc_DocIdItemGuid">
    <vt:lpwstr>4b89b028-c80d-441c-9955-07122696e209</vt:lpwstr>
  </property>
</Properties>
</file>