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96" r:id="rId2"/>
    <p:sldId id="299" r:id="rId3"/>
    <p:sldId id="303" r:id="rId4"/>
    <p:sldId id="307" r:id="rId5"/>
    <p:sldId id="308" r:id="rId6"/>
    <p:sldId id="304" r:id="rId7"/>
    <p:sldId id="309" r:id="rId8"/>
    <p:sldId id="310" r:id="rId9"/>
    <p:sldId id="311" r:id="rId10"/>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951"/>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73540" autoAdjust="0"/>
  </p:normalViewPr>
  <p:slideViewPr>
    <p:cSldViewPr snapToGrid="0">
      <p:cViewPr varScale="1">
        <p:scale>
          <a:sx n="85" d="100"/>
          <a:sy n="85" d="100"/>
        </p:scale>
        <p:origin x="1530"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02F6DA5C-4951-490A-806D-C6E233A1CCC4}" type="datetimeFigureOut">
              <a:rPr lang="en-GB" smtClean="0"/>
              <a:t>08/02/2019</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EC591581-0ADF-470F-AAC7-05EDE80DB34F}" type="slidenum">
              <a:rPr lang="en-GB" smtClean="0"/>
              <a:t>‹#›</a:t>
            </a:fld>
            <a:endParaRPr lang="en-GB"/>
          </a:p>
        </p:txBody>
      </p:sp>
    </p:spTree>
    <p:extLst>
      <p:ext uri="{BB962C8B-B14F-4D97-AF65-F5344CB8AC3E}">
        <p14:creationId xmlns:p14="http://schemas.microsoft.com/office/powerpoint/2010/main" val="62063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C591581-0ADF-470F-AAC7-05EDE80DB34F}" type="slidenum">
              <a:rPr lang="en-GB" smtClean="0"/>
              <a:t>1</a:t>
            </a:fld>
            <a:endParaRPr lang="en-GB"/>
          </a:p>
        </p:txBody>
      </p:sp>
    </p:spTree>
    <p:extLst>
      <p:ext uri="{BB962C8B-B14F-4D97-AF65-F5344CB8AC3E}">
        <p14:creationId xmlns:p14="http://schemas.microsoft.com/office/powerpoint/2010/main" val="3069277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Prompts &amp; key questions for this slide:</a:t>
                </a:r>
              </a:p>
              <a:p>
                <a:r>
                  <a:rPr lang="en-GB" dirty="0" smtClean="0"/>
                  <a:t>The diagram shows two strings tied to a light ring and passing over smooth pulleys.  Masses A and C are then suspended from the free end</a:t>
                </a:r>
                <a:r>
                  <a:rPr lang="en-GB" baseline="0" dirty="0" smtClean="0"/>
                  <a:t> of these strings.  A third string is attached to the ring and mass B is hung directly below.  The whole system is mounted on a vertical board.</a:t>
                </a:r>
              </a:p>
              <a:p>
                <a:r>
                  <a:rPr lang="en-GB" baseline="0" dirty="0" smtClean="0"/>
                  <a:t>Good results can be achieved if the pulleys are smooth and the mass of the system is enough to counteract the effect of the friction.</a:t>
                </a:r>
              </a:p>
              <a:p>
                <a:r>
                  <a:rPr lang="en-GB" baseline="0" dirty="0" smtClean="0"/>
                  <a:t>You may want to start with 100g on B and 60g each on A and C.  </a:t>
                </a:r>
              </a:p>
              <a:p>
                <a:r>
                  <a:rPr lang="en-GB" baseline="0" dirty="0" smtClean="0"/>
                  <a:t>Pose the question to learners, what would happen to the angle if we reduced the mass of B by 10g?  Gather predictions and then carry out this.  You may want to use a protractor and measure the angle.  The relationship will follow the rule of B = 2Acos(</a:t>
                </a:r>
                <a:r>
                  <a:rPr lang="en-GB" b="0" i="0" baseline="0" smtClean="0">
                    <a:latin typeface="Cambria Math" panose="02040503050406030204" pitchFamily="18" charset="0"/>
                  </a:rPr>
                  <a:t>1/2</a:t>
                </a:r>
                <a:r>
                  <a:rPr lang="en-GB" b="0" i="0" baseline="0" smtClean="0">
                    <a:latin typeface="Cambria Math" panose="02040503050406030204" pitchFamily="18" charset="0"/>
                    <a:ea typeface="Cambria Math" panose="02040503050406030204" pitchFamily="18" charset="0"/>
                  </a:rPr>
                  <a:t> </a:t>
                </a:r>
                <a:r>
                  <a:rPr lang="en-GB" i="0" baseline="0" smtClean="0">
                    <a:latin typeface="Cambria Math" panose="02040503050406030204" pitchFamily="18" charset="0"/>
                    <a:ea typeface="Cambria Math" panose="02040503050406030204" pitchFamily="18" charset="0"/>
                  </a:rPr>
                  <a:t>𝛼</a:t>
                </a:r>
                <a:r>
                  <a:rPr lang="en-GB" baseline="0" dirty="0" smtClean="0"/>
                  <a:t>) if the masses at A and C are the same.</a:t>
                </a:r>
              </a:p>
              <a:p>
                <a:r>
                  <a:rPr lang="en-GB" baseline="0" dirty="0" smtClean="0"/>
                  <a:t>Once learners can clearly predict the effect of changing the mass of B, start asking them what will happen if you change one of the masses at either A or C.  You must ensure that the sum of two masses is always more than the third.  </a:t>
                </a:r>
                <a:r>
                  <a:rPr lang="en-GB" baseline="0" dirty="0" err="1" smtClean="0"/>
                  <a:t>Eg</a:t>
                </a:r>
                <a:r>
                  <a:rPr lang="en-GB" baseline="0" dirty="0" smtClean="0"/>
                  <a:t>. A + B &gt;C, or A + C &gt; B.  If a single mass is greater than the total of the other two then it will accelerate downwards.</a:t>
                </a:r>
              </a:p>
              <a:p>
                <a:endParaRPr lang="en-GB" dirty="0"/>
              </a:p>
            </p:txBody>
          </p:sp>
        </mc:Fallback>
      </mc:AlternateContent>
      <p:sp>
        <p:nvSpPr>
          <p:cNvPr id="4" name="Slide Number Placeholder 3"/>
          <p:cNvSpPr>
            <a:spLocks noGrp="1"/>
          </p:cNvSpPr>
          <p:nvPr>
            <p:ph type="sldNum" sz="quarter" idx="10"/>
          </p:nvPr>
        </p:nvSpPr>
        <p:spPr/>
        <p:txBody>
          <a:bodyPr/>
          <a:lstStyle/>
          <a:p>
            <a:fld id="{EC591581-0ADF-470F-AAC7-05EDE80DB34F}" type="slidenum">
              <a:rPr lang="en-GB" smtClean="0"/>
              <a:t>2</a:t>
            </a:fld>
            <a:endParaRPr lang="en-GB"/>
          </a:p>
        </p:txBody>
      </p:sp>
    </p:spTree>
    <p:extLst>
      <p:ext uri="{BB962C8B-B14F-4D97-AF65-F5344CB8AC3E}">
        <p14:creationId xmlns:p14="http://schemas.microsoft.com/office/powerpoint/2010/main" val="153321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Prompts &amp; key questions for this slide:</a:t>
                </a:r>
              </a:p>
              <a:p>
                <a:r>
                  <a:rPr lang="en-GB" dirty="0" smtClean="0"/>
                  <a:t>We are using the sa</a:t>
                </a:r>
                <a:r>
                  <a:rPr lang="en-GB" baseline="0" dirty="0" smtClean="0"/>
                  <a:t>me method to resolve each force into its x and y components as we were using in the previous lesson.  This time the important point is that because we know the system is in equilibrium, there will be no resultant force and therefore </a:t>
                </a:r>
                <a:r>
                  <a:rPr lang="en-GB" b="0" i="0" baseline="0" smtClean="0">
                    <a:latin typeface="Cambria Math" panose="02040503050406030204" pitchFamily="18" charset="0"/>
                  </a:rPr>
                  <a:t>𝐹_𝑥</a:t>
                </a:r>
                <a:r>
                  <a:rPr lang="en-GB" i="0" dirty="0" smtClean="0"/>
                  <a:t> = 0 and </a:t>
                </a:r>
                <a:r>
                  <a:rPr lang="en-GB" b="0" i="0" baseline="0" smtClean="0">
                    <a:latin typeface="Cambria Math" panose="02040503050406030204" pitchFamily="18" charset="0"/>
                  </a:rPr>
                  <a:t>𝐹</a:t>
                </a:r>
                <a:r>
                  <a:rPr lang="en-GB" b="0" i="0" baseline="0" smtClean="0">
                    <a:latin typeface="Cambria Math" panose="02040503050406030204" pitchFamily="18" charset="0"/>
                  </a:rPr>
                  <a:t>_𝑦</a:t>
                </a:r>
                <a:r>
                  <a:rPr lang="en-GB" i="0" dirty="0" smtClean="0"/>
                  <a:t> = 0 </a:t>
                </a:r>
                <a:r>
                  <a:rPr lang="en-GB" i="0" dirty="0" smtClean="0"/>
                  <a:t>.  This means that we can create two separate equations which</a:t>
                </a:r>
                <a:r>
                  <a:rPr lang="en-GB" i="0" baseline="0" dirty="0" smtClean="0"/>
                  <a:t> may have either one or two unknowns and then solve them.</a:t>
                </a:r>
                <a:endParaRPr lang="en-GB" i="0" dirty="0"/>
              </a:p>
            </p:txBody>
          </p:sp>
        </mc:Fallback>
      </mc:AlternateContent>
      <p:sp>
        <p:nvSpPr>
          <p:cNvPr id="4" name="Slide Number Placeholder 3"/>
          <p:cNvSpPr>
            <a:spLocks noGrp="1"/>
          </p:cNvSpPr>
          <p:nvPr>
            <p:ph type="sldNum" sz="quarter" idx="10"/>
          </p:nvPr>
        </p:nvSpPr>
        <p:spPr/>
        <p:txBody>
          <a:bodyPr/>
          <a:lstStyle/>
          <a:p>
            <a:fld id="{EC591581-0ADF-470F-AAC7-05EDE80DB34F}" type="slidenum">
              <a:rPr lang="en-GB" smtClean="0"/>
              <a:t>3</a:t>
            </a:fld>
            <a:endParaRPr lang="en-GB"/>
          </a:p>
        </p:txBody>
      </p:sp>
    </p:spTree>
    <p:extLst>
      <p:ext uri="{BB962C8B-B14F-4D97-AF65-F5344CB8AC3E}">
        <p14:creationId xmlns:p14="http://schemas.microsoft.com/office/powerpoint/2010/main" val="329325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p:txBody>
      </p:sp>
      <p:sp>
        <p:nvSpPr>
          <p:cNvPr id="4" name="Slide Number Placeholder 3"/>
          <p:cNvSpPr>
            <a:spLocks noGrp="1"/>
          </p:cNvSpPr>
          <p:nvPr>
            <p:ph type="sldNum" sz="quarter" idx="10"/>
          </p:nvPr>
        </p:nvSpPr>
        <p:spPr/>
        <p:txBody>
          <a:bodyPr/>
          <a:lstStyle/>
          <a:p>
            <a:fld id="{EC591581-0ADF-470F-AAC7-05EDE80DB34F}" type="slidenum">
              <a:rPr lang="en-GB" smtClean="0"/>
              <a:t>4</a:t>
            </a:fld>
            <a:endParaRPr lang="en-GB"/>
          </a:p>
        </p:txBody>
      </p:sp>
    </p:spTree>
    <p:extLst>
      <p:ext uri="{BB962C8B-B14F-4D97-AF65-F5344CB8AC3E}">
        <p14:creationId xmlns:p14="http://schemas.microsoft.com/office/powerpoint/2010/main" val="348380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p:txBody>
      </p:sp>
      <p:sp>
        <p:nvSpPr>
          <p:cNvPr id="4" name="Slide Number Placeholder 3"/>
          <p:cNvSpPr>
            <a:spLocks noGrp="1"/>
          </p:cNvSpPr>
          <p:nvPr>
            <p:ph type="sldNum" sz="quarter" idx="10"/>
          </p:nvPr>
        </p:nvSpPr>
        <p:spPr/>
        <p:txBody>
          <a:bodyPr/>
          <a:lstStyle/>
          <a:p>
            <a:fld id="{EC591581-0ADF-470F-AAC7-05EDE80DB34F}" type="slidenum">
              <a:rPr lang="en-GB" smtClean="0"/>
              <a:t>5</a:t>
            </a:fld>
            <a:endParaRPr lang="en-GB"/>
          </a:p>
        </p:txBody>
      </p:sp>
    </p:spTree>
    <p:extLst>
      <p:ext uri="{BB962C8B-B14F-4D97-AF65-F5344CB8AC3E}">
        <p14:creationId xmlns:p14="http://schemas.microsoft.com/office/powerpoint/2010/main" val="191082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fld id="{EC591581-0ADF-470F-AAC7-05EDE80DB34F}" type="slidenum">
              <a:rPr lang="en-GB" smtClean="0"/>
              <a:t>6</a:t>
            </a:fld>
            <a:endParaRPr lang="en-GB"/>
          </a:p>
        </p:txBody>
      </p:sp>
    </p:spTree>
    <p:extLst>
      <p:ext uri="{BB962C8B-B14F-4D97-AF65-F5344CB8AC3E}">
        <p14:creationId xmlns:p14="http://schemas.microsoft.com/office/powerpoint/2010/main" val="1949391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fld id="{EC591581-0ADF-470F-AAC7-05EDE80DB34F}" type="slidenum">
              <a:rPr lang="en-GB" smtClean="0"/>
              <a:t>7</a:t>
            </a:fld>
            <a:endParaRPr lang="en-GB"/>
          </a:p>
        </p:txBody>
      </p:sp>
    </p:spTree>
    <p:extLst>
      <p:ext uri="{BB962C8B-B14F-4D97-AF65-F5344CB8AC3E}">
        <p14:creationId xmlns:p14="http://schemas.microsoft.com/office/powerpoint/2010/main" val="1653915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fld id="{EC591581-0ADF-470F-AAC7-05EDE80DB34F}" type="slidenum">
              <a:rPr lang="en-GB" smtClean="0"/>
              <a:t>8</a:t>
            </a:fld>
            <a:endParaRPr lang="en-GB"/>
          </a:p>
        </p:txBody>
      </p:sp>
    </p:spTree>
    <p:extLst>
      <p:ext uri="{BB962C8B-B14F-4D97-AF65-F5344CB8AC3E}">
        <p14:creationId xmlns:p14="http://schemas.microsoft.com/office/powerpoint/2010/main" val="866550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fld id="{EC591581-0ADF-470F-AAC7-05EDE80DB34F}" type="slidenum">
              <a:rPr lang="en-GB" smtClean="0"/>
              <a:t>9</a:t>
            </a:fld>
            <a:endParaRPr lang="en-GB"/>
          </a:p>
        </p:txBody>
      </p:sp>
    </p:spTree>
    <p:extLst>
      <p:ext uri="{BB962C8B-B14F-4D97-AF65-F5344CB8AC3E}">
        <p14:creationId xmlns:p14="http://schemas.microsoft.com/office/powerpoint/2010/main" val="3100867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439" y="451912"/>
            <a:ext cx="4046220" cy="650471"/>
          </a:xfrm>
          <a:prstGeom prst="rect">
            <a:avLst/>
          </a:prstGeom>
        </p:spPr>
      </p:pic>
      <p:pic>
        <p:nvPicPr>
          <p:cNvPr id="13" name="Picture 12"/>
          <p:cNvPicPr/>
          <p:nvPr userDrawn="1"/>
        </p:nvPicPr>
        <p:blipFill>
          <a:blip r:embed="rId3" cstate="print">
            <a:extLst>
              <a:ext uri="{28A0092B-C50C-407E-A947-70E740481C1C}">
                <a14:useLocalDpi xmlns:a14="http://schemas.microsoft.com/office/drawing/2010/main" val="0"/>
              </a:ext>
            </a:extLst>
          </a:blip>
          <a:stretch>
            <a:fillRect/>
          </a:stretch>
        </p:blipFill>
        <p:spPr>
          <a:xfrm>
            <a:off x="10371511" y="6168533"/>
            <a:ext cx="1292225" cy="449580"/>
          </a:xfrm>
          <a:prstGeom prst="rect">
            <a:avLst/>
          </a:prstGeom>
        </p:spPr>
      </p:pic>
      <p:pic>
        <p:nvPicPr>
          <p:cNvPr id="14" name="Picture 13"/>
          <p:cNvPicPr>
            <a:picLocks noChangeAspect="1"/>
          </p:cNvPicPr>
          <p:nvPr userDrawn="1"/>
        </p:nvPicPr>
        <p:blipFill>
          <a:blip r:embed="rId4"/>
          <a:stretch>
            <a:fillRect/>
          </a:stretch>
        </p:blipFill>
        <p:spPr>
          <a:xfrm>
            <a:off x="7836964" y="3117570"/>
            <a:ext cx="3913001" cy="2736000"/>
          </a:xfrm>
          <a:prstGeom prst="rect">
            <a:avLst/>
          </a:prstGeom>
        </p:spPr>
      </p:pic>
    </p:spTree>
    <p:extLst>
      <p:ext uri="{BB962C8B-B14F-4D97-AF65-F5344CB8AC3E}">
        <p14:creationId xmlns:p14="http://schemas.microsoft.com/office/powerpoint/2010/main" val="110823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12192000" cy="900000"/>
          </a:xfrm>
          <a:prstGeom prst="rect">
            <a:avLst/>
          </a:prstGeom>
          <a:solidFill>
            <a:srgbClr val="E21951"/>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endParaRPr lang="en-GB" sz="2800" b="1" dirty="0" smtClean="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1C3206-257D-4762-B461-A249DF0C704C}"/>
              </a:ext>
            </a:extLst>
          </p:cNvPr>
          <p:cNvSpPr>
            <a:spLocks noGrp="1"/>
          </p:cNvSpPr>
          <p:nvPr>
            <p:ph type="title"/>
          </p:nvPr>
        </p:nvSpPr>
        <p:spPr>
          <a:xfrm>
            <a:off x="331788" y="173140"/>
            <a:ext cx="11524932" cy="553720"/>
          </a:xfrm>
          <a:prstGeom prst="rect">
            <a:avLst/>
          </a:prstGeom>
        </p:spPr>
        <p:txBody>
          <a:bodyPr anchor="b">
            <a:normAutofit/>
          </a:bodyPr>
          <a:lstStyle>
            <a:lvl1pPr>
              <a:defRPr sz="2800" b="1" i="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331788" y="1270000"/>
            <a:ext cx="11525250" cy="5324475"/>
          </a:xfrm>
          <a:prstGeom prst="rect">
            <a:avLst/>
          </a:prstGeo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4998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876781"/>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1053296" y="1733703"/>
            <a:ext cx="10803424" cy="1958619"/>
          </a:xfrm>
          <a:prstGeom prst="rect">
            <a:avLst/>
          </a:prstGeom>
        </p:spPr>
        <p:txBody>
          <a:bodyPr>
            <a:noAutofit/>
          </a:bodyPr>
          <a:lstStyle/>
          <a:p>
            <a:pPr>
              <a:lnSpc>
                <a:spcPts val="3500"/>
              </a:lnSpc>
            </a:pPr>
            <a:r>
              <a:rPr lang="en-GB" sz="2800" b="1" dirty="0" smtClean="0"/>
              <a:t>Lesson slides</a:t>
            </a:r>
            <a:br>
              <a:rPr lang="en-GB" sz="2800" b="1" dirty="0" smtClean="0"/>
            </a:br>
            <a:r>
              <a:rPr lang="en-GB" sz="2600" dirty="0" smtClean="0"/>
              <a:t>Topic: 4.1 Forces and Equilibrium</a:t>
            </a:r>
            <a:br>
              <a:rPr lang="en-GB" sz="2600" dirty="0" smtClean="0"/>
            </a:br>
            <a:r>
              <a:rPr lang="en-GB" sz="2600" dirty="0" smtClean="0"/>
              <a:t>Lesson 2: Forces in Equilibrium</a:t>
            </a:r>
            <a:endParaRPr lang="en-GB" sz="2600" dirty="0"/>
          </a:p>
        </p:txBody>
      </p:sp>
      <p:sp>
        <p:nvSpPr>
          <p:cNvPr id="9" name="Title 7"/>
          <p:cNvSpPr txBox="1">
            <a:spLocks/>
          </p:cNvSpPr>
          <p:nvPr/>
        </p:nvSpPr>
        <p:spPr>
          <a:xfrm>
            <a:off x="1053296" y="6261336"/>
            <a:ext cx="1005068" cy="2667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1400" b="1" dirty="0" smtClean="0"/>
              <a:t>Version 1</a:t>
            </a:r>
            <a:endParaRPr lang="en-GB" sz="1400" b="1" dirty="0"/>
          </a:p>
        </p:txBody>
      </p:sp>
    </p:spTree>
    <p:extLst>
      <p:ext uri="{BB962C8B-B14F-4D97-AF65-F5344CB8AC3E}">
        <p14:creationId xmlns:p14="http://schemas.microsoft.com/office/powerpoint/2010/main" val="4183809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31788" y="986397"/>
            <a:ext cx="7178255" cy="5324475"/>
          </a:xfrm>
        </p:spPr>
        <p:txBody>
          <a:bodyPr/>
          <a:lstStyle/>
          <a:p>
            <a:r>
              <a:rPr lang="en-GB" dirty="0" smtClean="0"/>
              <a:t>How can we investigate equilibrium?</a:t>
            </a:r>
            <a:endParaRPr lang="en-GB" dirty="0"/>
          </a:p>
        </p:txBody>
      </p:sp>
      <p:sp>
        <p:nvSpPr>
          <p:cNvPr id="2" name="Title 1"/>
          <p:cNvSpPr>
            <a:spLocks noGrp="1"/>
          </p:cNvSpPr>
          <p:nvPr>
            <p:ph type="title"/>
          </p:nvPr>
        </p:nvSpPr>
        <p:spPr/>
        <p:txBody>
          <a:bodyPr/>
          <a:lstStyle/>
          <a:p>
            <a:r>
              <a:rPr lang="en-GB" dirty="0" smtClean="0"/>
              <a:t>Forces around a point experiment</a:t>
            </a:r>
            <a:endParaRPr lang="en-GB" dirty="0"/>
          </a:p>
        </p:txBody>
      </p:sp>
      <p:sp>
        <p:nvSpPr>
          <p:cNvPr id="5" name="Rectangle 4"/>
          <p:cNvSpPr/>
          <p:nvPr/>
        </p:nvSpPr>
        <p:spPr>
          <a:xfrm>
            <a:off x="2725271" y="1864659"/>
            <a:ext cx="5773270" cy="3567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334871" y="2008094"/>
            <a:ext cx="4769223" cy="252804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3714750" y="2171700"/>
            <a:ext cx="450850" cy="4508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867150" y="1864659"/>
            <a:ext cx="133350" cy="53246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7258050" y="2171700"/>
            <a:ext cx="450850" cy="4508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410450" y="1864659"/>
            <a:ext cx="133350" cy="53246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539964" y="3143250"/>
            <a:ext cx="180975" cy="1809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a:stCxn id="12" idx="1"/>
            <a:endCxn id="8" idx="7"/>
          </p:cNvCxnSpPr>
          <p:nvPr/>
        </p:nvCxnSpPr>
        <p:spPr>
          <a:xfrm flipH="1" flipV="1">
            <a:off x="4099575" y="2237725"/>
            <a:ext cx="1466892" cy="93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2" idx="7"/>
            <a:endCxn id="19" idx="1"/>
          </p:cNvCxnSpPr>
          <p:nvPr/>
        </p:nvCxnSpPr>
        <p:spPr>
          <a:xfrm flipV="1">
            <a:off x="5694436" y="2237725"/>
            <a:ext cx="1629639" cy="93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2" idx="4"/>
          </p:cNvCxnSpPr>
          <p:nvPr/>
        </p:nvCxnSpPr>
        <p:spPr>
          <a:xfrm>
            <a:off x="5630452" y="3324225"/>
            <a:ext cx="3041" cy="1009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 idx="2"/>
          </p:cNvCxnSpPr>
          <p:nvPr/>
        </p:nvCxnSpPr>
        <p:spPr>
          <a:xfrm>
            <a:off x="3714750" y="2397125"/>
            <a:ext cx="0" cy="1832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9" idx="6"/>
          </p:cNvCxnSpPr>
          <p:nvPr/>
        </p:nvCxnSpPr>
        <p:spPr>
          <a:xfrm>
            <a:off x="7708900" y="2397125"/>
            <a:ext cx="0" cy="1936750"/>
          </a:xfrm>
          <a:prstGeom prst="line">
            <a:avLst/>
          </a:prstGeom>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638550" y="4229750"/>
            <a:ext cx="161925" cy="47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2" name="Rounded Rectangle 31"/>
          <p:cNvSpPr/>
          <p:nvPr/>
        </p:nvSpPr>
        <p:spPr>
          <a:xfrm>
            <a:off x="5539964" y="4270918"/>
            <a:ext cx="161925" cy="47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3" name="Rounded Rectangle 32"/>
          <p:cNvSpPr/>
          <p:nvPr/>
        </p:nvSpPr>
        <p:spPr>
          <a:xfrm>
            <a:off x="7627937" y="4218015"/>
            <a:ext cx="161925" cy="47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4" name="Freeform 33"/>
          <p:cNvSpPr/>
          <p:nvPr/>
        </p:nvSpPr>
        <p:spPr>
          <a:xfrm>
            <a:off x="5383709" y="2955337"/>
            <a:ext cx="493486" cy="116195"/>
          </a:xfrm>
          <a:custGeom>
            <a:avLst/>
            <a:gdLst>
              <a:gd name="connsiteX0" fmla="*/ 0 w 493486"/>
              <a:gd name="connsiteY0" fmla="*/ 101681 h 116195"/>
              <a:gd name="connsiteX1" fmla="*/ 232229 w 493486"/>
              <a:gd name="connsiteY1" fmla="*/ 81 h 116195"/>
              <a:gd name="connsiteX2" fmla="*/ 493486 w 493486"/>
              <a:gd name="connsiteY2" fmla="*/ 116195 h 116195"/>
            </a:gdLst>
            <a:ahLst/>
            <a:cxnLst>
              <a:cxn ang="0">
                <a:pos x="connsiteX0" y="connsiteY0"/>
              </a:cxn>
              <a:cxn ang="0">
                <a:pos x="connsiteX1" y="connsiteY1"/>
              </a:cxn>
              <a:cxn ang="0">
                <a:pos x="connsiteX2" y="connsiteY2"/>
              </a:cxn>
            </a:cxnLst>
            <a:rect l="l" t="t" r="r" b="b"/>
            <a:pathLst>
              <a:path w="493486" h="116195">
                <a:moveTo>
                  <a:pt x="0" y="101681"/>
                </a:moveTo>
                <a:cubicBezTo>
                  <a:pt x="74990" y="49671"/>
                  <a:pt x="149981" y="-2338"/>
                  <a:pt x="232229" y="81"/>
                </a:cubicBezTo>
                <a:cubicBezTo>
                  <a:pt x="314477" y="2500"/>
                  <a:pt x="403981" y="59347"/>
                  <a:pt x="493486" y="116195"/>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TextBox 34"/>
              <p:cNvSpPr txBox="1"/>
              <p:nvPr/>
            </p:nvSpPr>
            <p:spPr>
              <a:xfrm>
                <a:off x="5531448" y="2667320"/>
                <a:ext cx="1977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5531448" y="2667320"/>
                <a:ext cx="197746" cy="276999"/>
              </a:xfrm>
              <a:prstGeom prst="rect">
                <a:avLst/>
              </a:prstGeom>
              <a:blipFill>
                <a:blip r:embed="rId3"/>
                <a:stretch>
                  <a:fillRect l="-18182" r="-12121"/>
                </a:stretch>
              </a:blipFill>
            </p:spPr>
            <p:txBody>
              <a:bodyPr/>
              <a:lstStyle/>
              <a:p>
                <a:r>
                  <a:rPr lang="en-GB">
                    <a:noFill/>
                  </a:rPr>
                  <a:t> </a:t>
                </a:r>
              </a:p>
            </p:txBody>
          </p:sp>
        </mc:Fallback>
      </mc:AlternateContent>
      <p:cxnSp>
        <p:nvCxnSpPr>
          <p:cNvPr id="37" name="Straight Connector 36"/>
          <p:cNvCxnSpPr/>
          <p:nvPr/>
        </p:nvCxnSpPr>
        <p:spPr>
          <a:xfrm flipV="1">
            <a:off x="7510044" y="1864659"/>
            <a:ext cx="1619442" cy="596847"/>
          </a:xfrm>
          <a:prstGeom prst="line">
            <a:avLst/>
          </a:prstGeom>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9147919" y="1638762"/>
            <a:ext cx="752257" cy="369332"/>
          </a:xfrm>
          <a:prstGeom prst="rect">
            <a:avLst/>
          </a:prstGeom>
          <a:noFill/>
        </p:spPr>
        <p:txBody>
          <a:bodyPr wrap="none" rtlCol="0">
            <a:spAutoFit/>
          </a:bodyPr>
          <a:lstStyle/>
          <a:p>
            <a:r>
              <a:rPr lang="en-GB" dirty="0" smtClean="0"/>
              <a:t>pulley</a:t>
            </a:r>
            <a:endParaRPr lang="en-GB" dirty="0"/>
          </a:p>
        </p:txBody>
      </p:sp>
      <p:cxnSp>
        <p:nvCxnSpPr>
          <p:cNvPr id="40" name="Straight Connector 39"/>
          <p:cNvCxnSpPr/>
          <p:nvPr/>
        </p:nvCxnSpPr>
        <p:spPr>
          <a:xfrm flipV="1">
            <a:off x="8423230" y="2757741"/>
            <a:ext cx="1619442" cy="596847"/>
          </a:xfrm>
          <a:prstGeom prst="line">
            <a:avLst/>
          </a:prstGeom>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10061105" y="2531844"/>
            <a:ext cx="1297401" cy="923330"/>
          </a:xfrm>
          <a:prstGeom prst="rect">
            <a:avLst/>
          </a:prstGeom>
          <a:noFill/>
        </p:spPr>
        <p:txBody>
          <a:bodyPr wrap="square" rtlCol="0">
            <a:spAutoFit/>
          </a:bodyPr>
          <a:lstStyle/>
          <a:p>
            <a:r>
              <a:rPr lang="en-GB" dirty="0" smtClean="0"/>
              <a:t>Vertical support board</a:t>
            </a:r>
            <a:endParaRPr lang="en-GB" dirty="0"/>
          </a:p>
        </p:txBody>
      </p:sp>
      <p:cxnSp>
        <p:nvCxnSpPr>
          <p:cNvPr id="42" name="Straight Connector 41"/>
          <p:cNvCxnSpPr/>
          <p:nvPr/>
        </p:nvCxnSpPr>
        <p:spPr>
          <a:xfrm>
            <a:off x="7946732" y="4082815"/>
            <a:ext cx="1389729" cy="188103"/>
          </a:xfrm>
          <a:prstGeom prst="line">
            <a:avLst/>
          </a:prstGeom>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9427244" y="4082815"/>
            <a:ext cx="2458430" cy="369332"/>
          </a:xfrm>
          <a:prstGeom prst="rect">
            <a:avLst/>
          </a:prstGeom>
          <a:noFill/>
        </p:spPr>
        <p:txBody>
          <a:bodyPr wrap="none" rtlCol="0">
            <a:spAutoFit/>
          </a:bodyPr>
          <a:lstStyle/>
          <a:p>
            <a:r>
              <a:rPr lang="en-GB" dirty="0" smtClean="0"/>
              <a:t>Paper attached to board</a:t>
            </a:r>
            <a:endParaRPr lang="en-GB" dirty="0"/>
          </a:p>
        </p:txBody>
      </p:sp>
      <p:sp>
        <p:nvSpPr>
          <p:cNvPr id="45" name="TextBox 44"/>
          <p:cNvSpPr txBox="1"/>
          <p:nvPr/>
        </p:nvSpPr>
        <p:spPr>
          <a:xfrm>
            <a:off x="3307673" y="4715106"/>
            <a:ext cx="857927" cy="369332"/>
          </a:xfrm>
          <a:prstGeom prst="rect">
            <a:avLst/>
          </a:prstGeom>
          <a:noFill/>
        </p:spPr>
        <p:txBody>
          <a:bodyPr wrap="none" rtlCol="0">
            <a:spAutoFit/>
          </a:bodyPr>
          <a:lstStyle/>
          <a:p>
            <a:r>
              <a:rPr lang="en-GB" dirty="0" smtClean="0"/>
              <a:t>Mass A</a:t>
            </a:r>
            <a:endParaRPr lang="en-GB" dirty="0"/>
          </a:p>
        </p:txBody>
      </p:sp>
      <p:sp>
        <p:nvSpPr>
          <p:cNvPr id="46" name="TextBox 45"/>
          <p:cNvSpPr txBox="1"/>
          <p:nvPr/>
        </p:nvSpPr>
        <p:spPr>
          <a:xfrm>
            <a:off x="5161422" y="4781070"/>
            <a:ext cx="857927" cy="369332"/>
          </a:xfrm>
          <a:prstGeom prst="rect">
            <a:avLst/>
          </a:prstGeom>
          <a:noFill/>
        </p:spPr>
        <p:txBody>
          <a:bodyPr wrap="none" rtlCol="0">
            <a:spAutoFit/>
          </a:bodyPr>
          <a:lstStyle/>
          <a:p>
            <a:r>
              <a:rPr lang="en-GB" dirty="0" smtClean="0"/>
              <a:t>Mass B</a:t>
            </a:r>
            <a:endParaRPr lang="en-GB" dirty="0"/>
          </a:p>
        </p:txBody>
      </p:sp>
      <p:sp>
        <p:nvSpPr>
          <p:cNvPr id="47" name="TextBox 46"/>
          <p:cNvSpPr txBox="1"/>
          <p:nvPr/>
        </p:nvSpPr>
        <p:spPr>
          <a:xfrm>
            <a:off x="7229477" y="4740506"/>
            <a:ext cx="857927" cy="369332"/>
          </a:xfrm>
          <a:prstGeom prst="rect">
            <a:avLst/>
          </a:prstGeom>
          <a:noFill/>
        </p:spPr>
        <p:txBody>
          <a:bodyPr wrap="none" rtlCol="0">
            <a:spAutoFit/>
          </a:bodyPr>
          <a:lstStyle/>
          <a:p>
            <a:r>
              <a:rPr lang="en-GB" dirty="0" smtClean="0"/>
              <a:t>Mass C</a:t>
            </a:r>
            <a:endParaRPr lang="en-GB" dirty="0"/>
          </a:p>
        </p:txBody>
      </p:sp>
    </p:spTree>
    <p:extLst>
      <p:ext uri="{BB962C8B-B14F-4D97-AF65-F5344CB8AC3E}">
        <p14:creationId xmlns:p14="http://schemas.microsoft.com/office/powerpoint/2010/main" val="1746082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0132" y="1104650"/>
            <a:ext cx="4906429" cy="5324475"/>
          </a:xfrm>
        </p:spPr>
        <p:txBody>
          <a:bodyPr/>
          <a:lstStyle/>
          <a:p>
            <a:pPr marL="0" indent="0">
              <a:lnSpc>
                <a:spcPct val="100000"/>
              </a:lnSpc>
              <a:buNone/>
            </a:pPr>
            <a:r>
              <a:rPr lang="en-GB" sz="2400" dirty="0" smtClean="0"/>
              <a:t>The given forces act on a particle at O which is in equilibrium. By resolving in two directions, find P and Q.</a:t>
            </a:r>
            <a:endParaRPr lang="en-GB" sz="2400" dirty="0"/>
          </a:p>
        </p:txBody>
      </p:sp>
      <p:sp>
        <p:nvSpPr>
          <p:cNvPr id="2" name="Title 1"/>
          <p:cNvSpPr>
            <a:spLocks noGrp="1"/>
          </p:cNvSpPr>
          <p:nvPr>
            <p:ph type="title"/>
          </p:nvPr>
        </p:nvSpPr>
        <p:spPr/>
        <p:txBody>
          <a:bodyPr/>
          <a:lstStyle/>
          <a:p>
            <a:r>
              <a:rPr lang="en-GB" dirty="0" smtClean="0"/>
              <a:t>Finding missing forces in equilibrium</a:t>
            </a:r>
            <a:endParaRPr lang="en-GB" dirty="0"/>
          </a:p>
        </p:txBody>
      </p:sp>
      <p:grpSp>
        <p:nvGrpSpPr>
          <p:cNvPr id="15" name="Group 14"/>
          <p:cNvGrpSpPr/>
          <p:nvPr/>
        </p:nvGrpSpPr>
        <p:grpSpPr>
          <a:xfrm>
            <a:off x="5216562" y="1452283"/>
            <a:ext cx="5794545" cy="4356846"/>
            <a:chOff x="0" y="0"/>
            <a:chExt cx="1687700" cy="1625227"/>
          </a:xfrm>
        </p:grpSpPr>
        <p:cxnSp>
          <p:nvCxnSpPr>
            <p:cNvPr id="28" name="Straight Connector 27"/>
            <p:cNvCxnSpPr/>
            <p:nvPr/>
          </p:nvCxnSpPr>
          <p:spPr>
            <a:xfrm flipV="1">
              <a:off x="740821" y="101600"/>
              <a:ext cx="0" cy="1523627"/>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V="1">
              <a:off x="767715" y="128493"/>
              <a:ext cx="0" cy="1535430"/>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 Box 2"/>
                <p:cNvSpPr txBox="1">
                  <a:spLocks noChangeArrowheads="1"/>
                </p:cNvSpPr>
                <p:nvPr/>
              </p:nvSpPr>
              <p:spPr bwMode="auto">
                <a:xfrm>
                  <a:off x="471879" y="0"/>
                  <a:ext cx="412115" cy="267123"/>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2800" i="1">
                            <a:effectLst/>
                            <a:latin typeface="Cambria Math" panose="02040503050406030204" pitchFamily="18" charset="0"/>
                            <a:ea typeface="MS Mincho"/>
                            <a:cs typeface="Times New Roman" panose="02020603050405020304" pitchFamily="18" charset="0"/>
                          </a:rPr>
                          <m:t>𝑦</m:t>
                        </m:r>
                      </m:oMath>
                    </m:oMathPara>
                  </a14:m>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1" name="Text Box 2"/>
                <p:cNvSpPr txBox="1">
                  <a:spLocks noRot="1" noChangeAspect="1" noMove="1" noResize="1" noEditPoints="1" noAdjustHandles="1" noChangeArrowheads="1" noChangeShapeType="1" noTextEdit="1"/>
                </p:cNvSpPr>
                <p:nvPr/>
              </p:nvSpPr>
              <p:spPr bwMode="auto">
                <a:xfrm>
                  <a:off x="471879" y="0"/>
                  <a:ext cx="412115" cy="267123"/>
                </a:xfrm>
                <a:prstGeom prst="rect">
                  <a:avLst/>
                </a:prstGeom>
                <a:blipFill>
                  <a:blip r:embed="rId4"/>
                  <a:stretch>
                    <a:fillRect/>
                  </a:stretch>
                </a:blipFill>
                <a:ln w="9525">
                  <a:no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 Box 2"/>
                <p:cNvSpPr txBox="1">
                  <a:spLocks noChangeArrowheads="1"/>
                </p:cNvSpPr>
                <p:nvPr/>
              </p:nvSpPr>
              <p:spPr bwMode="auto">
                <a:xfrm>
                  <a:off x="1275585" y="850835"/>
                  <a:ext cx="412115" cy="267123"/>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2800" i="1">
                            <a:effectLst/>
                            <a:latin typeface="Cambria Math" panose="02040503050406030204" pitchFamily="18" charset="0"/>
                            <a:ea typeface="MS Mincho"/>
                            <a:cs typeface="Times New Roman" panose="02020603050405020304" pitchFamily="18" charset="0"/>
                          </a:rPr>
                          <m:t>𝑥</m:t>
                        </m:r>
                      </m:oMath>
                    </m:oMathPara>
                  </a14:m>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3" name="Text Box 2"/>
                <p:cNvSpPr txBox="1">
                  <a:spLocks noRot="1" noChangeAspect="1" noMove="1" noResize="1" noEditPoints="1" noAdjustHandles="1" noChangeArrowheads="1" noChangeShapeType="1" noTextEdit="1"/>
                </p:cNvSpPr>
                <p:nvPr/>
              </p:nvSpPr>
              <p:spPr bwMode="auto">
                <a:xfrm>
                  <a:off x="1275585" y="850835"/>
                  <a:ext cx="412115" cy="267123"/>
                </a:xfrm>
                <a:prstGeom prst="rect">
                  <a:avLst/>
                </a:prstGeom>
                <a:blipFill>
                  <a:blip r:embed="rId5"/>
                  <a:stretch>
                    <a:fillRect/>
                  </a:stretch>
                </a:blipFill>
                <a:ln w="9525">
                  <a:noFill/>
                  <a:miter lim="800000"/>
                  <a:headEnd/>
                  <a:tailEnd/>
                </a:ln>
              </p:spPr>
              <p:txBody>
                <a:bodyPr/>
                <a:lstStyle/>
                <a:p>
                  <a:r>
                    <a:rPr lang="en-GB">
                      <a:noFill/>
                    </a:rPr>
                    <a:t> </a:t>
                  </a:r>
                </a:p>
              </p:txBody>
            </p:sp>
          </mc:Fallback>
        </mc:AlternateContent>
      </p:grpSp>
      <p:cxnSp>
        <p:nvCxnSpPr>
          <p:cNvPr id="8" name="Straight Arrow Connector 7"/>
          <p:cNvCxnSpPr/>
          <p:nvPr/>
        </p:nvCxnSpPr>
        <p:spPr>
          <a:xfrm flipV="1">
            <a:off x="7760095" y="2540000"/>
            <a:ext cx="716248" cy="13148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760094" y="3854803"/>
            <a:ext cx="1243985" cy="72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093460" y="3840687"/>
            <a:ext cx="1666634" cy="8657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 Box 2"/>
          <p:cNvSpPr txBox="1">
            <a:spLocks noChangeArrowheads="1"/>
          </p:cNvSpPr>
          <p:nvPr/>
        </p:nvSpPr>
        <p:spPr bwMode="auto">
          <a:xfrm>
            <a:off x="8005879" y="3368485"/>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60</a:t>
            </a:r>
            <a:r>
              <a:rPr lang="en-GB" sz="2000" baseline="30000" dirty="0" smtClean="0">
                <a:effectLst/>
                <a:latin typeface="Calibri" panose="020F0502020204030204" pitchFamily="34" charset="0"/>
                <a:ea typeface="Times New Roman" panose="02020603050405020304" pitchFamily="18" charset="0"/>
                <a:cs typeface="Times New Roman" panose="02020603050405020304" pitchFamily="18" charset="0"/>
              </a:rPr>
              <a:t>o</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0" name="Text Box 2"/>
          <p:cNvSpPr txBox="1">
            <a:spLocks noChangeArrowheads="1"/>
          </p:cNvSpPr>
          <p:nvPr/>
        </p:nvSpPr>
        <p:spPr bwMode="auto">
          <a:xfrm>
            <a:off x="6669598" y="3793986"/>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30</a:t>
            </a:r>
            <a:r>
              <a:rPr lang="en-GB" sz="2000" baseline="30000" dirty="0" smtClean="0">
                <a:effectLst/>
                <a:latin typeface="Calibri" panose="020F0502020204030204" pitchFamily="34" charset="0"/>
                <a:ea typeface="Times New Roman" panose="02020603050405020304" pitchFamily="18" charset="0"/>
                <a:cs typeface="Times New Roman" panose="02020603050405020304" pitchFamily="18" charset="0"/>
              </a:rPr>
              <a:t>o</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1" name="Freeform 40"/>
          <p:cNvSpPr/>
          <p:nvPr/>
        </p:nvSpPr>
        <p:spPr>
          <a:xfrm rot="20394186">
            <a:off x="7101790" y="3864877"/>
            <a:ext cx="90975" cy="304800"/>
          </a:xfrm>
          <a:custGeom>
            <a:avLst/>
            <a:gdLst>
              <a:gd name="connsiteX0" fmla="*/ 90975 w 90975"/>
              <a:gd name="connsiteY0" fmla="*/ 0 h 304800"/>
              <a:gd name="connsiteX1" fmla="*/ 1328 w 90975"/>
              <a:gd name="connsiteY1" fmla="*/ 161364 h 304800"/>
              <a:gd name="connsiteX2" fmla="*/ 1328 w 90975"/>
              <a:gd name="connsiteY2" fmla="*/ 161364 h 304800"/>
              <a:gd name="connsiteX3" fmla="*/ 1328 w 90975"/>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90975" h="304800">
                <a:moveTo>
                  <a:pt x="90975" y="0"/>
                </a:moveTo>
                <a:lnTo>
                  <a:pt x="1328" y="161364"/>
                </a:lnTo>
                <a:lnTo>
                  <a:pt x="1328" y="161364"/>
                </a:lnTo>
                <a:cubicBezTo>
                  <a:pt x="1328" y="185270"/>
                  <a:pt x="-1660" y="277906"/>
                  <a:pt x="1328" y="304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7921806" y="3575176"/>
            <a:ext cx="107576" cy="286871"/>
          </a:xfrm>
          <a:custGeom>
            <a:avLst/>
            <a:gdLst>
              <a:gd name="connsiteX0" fmla="*/ 107576 w 107576"/>
              <a:gd name="connsiteY0" fmla="*/ 286871 h 286871"/>
              <a:gd name="connsiteX1" fmla="*/ 71717 w 107576"/>
              <a:gd name="connsiteY1" fmla="*/ 107576 h 286871"/>
              <a:gd name="connsiteX2" fmla="*/ 0 w 107576"/>
              <a:gd name="connsiteY2" fmla="*/ 0 h 286871"/>
            </a:gdLst>
            <a:ahLst/>
            <a:cxnLst>
              <a:cxn ang="0">
                <a:pos x="connsiteX0" y="connsiteY0"/>
              </a:cxn>
              <a:cxn ang="0">
                <a:pos x="connsiteX1" y="connsiteY1"/>
              </a:cxn>
              <a:cxn ang="0">
                <a:pos x="connsiteX2" y="connsiteY2"/>
              </a:cxn>
            </a:cxnLst>
            <a:rect l="l" t="t" r="r" b="b"/>
            <a:pathLst>
              <a:path w="107576" h="286871">
                <a:moveTo>
                  <a:pt x="107576" y="286871"/>
                </a:moveTo>
                <a:cubicBezTo>
                  <a:pt x="98611" y="221129"/>
                  <a:pt x="89646" y="155388"/>
                  <a:pt x="71717" y="107576"/>
                </a:cubicBezTo>
                <a:cubicBezTo>
                  <a:pt x="53788" y="59764"/>
                  <a:pt x="26894" y="29882"/>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8448267" y="2264918"/>
            <a:ext cx="555812" cy="369332"/>
          </a:xfrm>
          <a:prstGeom prst="rect">
            <a:avLst/>
          </a:prstGeom>
          <a:noFill/>
        </p:spPr>
        <p:txBody>
          <a:bodyPr wrap="square" rtlCol="0">
            <a:spAutoFit/>
          </a:bodyPr>
          <a:lstStyle/>
          <a:p>
            <a:r>
              <a:rPr lang="en-GB" dirty="0" smtClean="0"/>
              <a:t>7N</a:t>
            </a:r>
            <a:endParaRPr lang="en-GB" dirty="0"/>
          </a:p>
        </p:txBody>
      </p:sp>
      <p:sp>
        <p:nvSpPr>
          <p:cNvPr id="44" name="TextBox 43"/>
          <p:cNvSpPr txBox="1"/>
          <p:nvPr/>
        </p:nvSpPr>
        <p:spPr>
          <a:xfrm>
            <a:off x="6010381" y="4668256"/>
            <a:ext cx="555812" cy="369332"/>
          </a:xfrm>
          <a:prstGeom prst="rect">
            <a:avLst/>
          </a:prstGeom>
          <a:noFill/>
        </p:spPr>
        <p:txBody>
          <a:bodyPr wrap="square" rtlCol="0">
            <a:spAutoFit/>
          </a:bodyPr>
          <a:lstStyle/>
          <a:p>
            <a:r>
              <a:rPr lang="en-GB" dirty="0" smtClean="0"/>
              <a:t>Q</a:t>
            </a:r>
            <a:endParaRPr lang="en-GB" dirty="0"/>
          </a:p>
        </p:txBody>
      </p:sp>
      <p:sp>
        <p:nvSpPr>
          <p:cNvPr id="45" name="TextBox 44"/>
          <p:cNvSpPr txBox="1"/>
          <p:nvPr/>
        </p:nvSpPr>
        <p:spPr>
          <a:xfrm>
            <a:off x="8902711" y="3832611"/>
            <a:ext cx="706157" cy="369332"/>
          </a:xfrm>
          <a:prstGeom prst="rect">
            <a:avLst/>
          </a:prstGeom>
          <a:noFill/>
        </p:spPr>
        <p:txBody>
          <a:bodyPr wrap="square" rtlCol="0">
            <a:spAutoFit/>
          </a:bodyPr>
          <a:lstStyle/>
          <a:p>
            <a:r>
              <a:rPr lang="en-GB" dirty="0" smtClean="0"/>
              <a:t>10N</a:t>
            </a:r>
            <a:endParaRPr lang="en-GB" dirty="0"/>
          </a:p>
        </p:txBody>
      </p:sp>
      <p:sp>
        <p:nvSpPr>
          <p:cNvPr id="46" name="TextBox 45"/>
          <p:cNvSpPr txBox="1"/>
          <p:nvPr/>
        </p:nvSpPr>
        <p:spPr>
          <a:xfrm>
            <a:off x="9918300" y="1267617"/>
            <a:ext cx="1413088" cy="1384995"/>
          </a:xfrm>
          <a:prstGeom prst="rect">
            <a:avLst/>
          </a:prstGeom>
          <a:noFill/>
        </p:spPr>
        <p:txBody>
          <a:bodyPr wrap="square" rtlCol="0">
            <a:spAutoFit/>
          </a:bodyPr>
          <a:lstStyle/>
          <a:p>
            <a:r>
              <a:rPr lang="en-GB" sz="2800" dirty="0" smtClean="0"/>
              <a:t>A = 12N</a:t>
            </a:r>
          </a:p>
          <a:p>
            <a:r>
              <a:rPr lang="en-GB" sz="2800" dirty="0" smtClean="0"/>
              <a:t>B = 8N</a:t>
            </a:r>
          </a:p>
          <a:p>
            <a:r>
              <a:rPr lang="en-GB" sz="2800" dirty="0" smtClean="0"/>
              <a:t>C = 12N</a:t>
            </a:r>
            <a:endParaRPr lang="en-GB" sz="2800" dirty="0"/>
          </a:p>
        </p:txBody>
      </p:sp>
      <p:cxnSp>
        <p:nvCxnSpPr>
          <p:cNvPr id="21" name="Straight Arrow Connector 20"/>
          <p:cNvCxnSpPr/>
          <p:nvPr/>
        </p:nvCxnSpPr>
        <p:spPr>
          <a:xfrm flipH="1" flipV="1">
            <a:off x="7760094" y="2440741"/>
            <a:ext cx="12719" cy="14213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473570" y="2256075"/>
            <a:ext cx="555812" cy="369332"/>
          </a:xfrm>
          <a:prstGeom prst="rect">
            <a:avLst/>
          </a:prstGeom>
          <a:noFill/>
        </p:spPr>
        <p:txBody>
          <a:bodyPr wrap="square" rtlCol="0">
            <a:spAutoFit/>
          </a:bodyPr>
          <a:lstStyle/>
          <a:p>
            <a:r>
              <a:rPr lang="en-GB" dirty="0" smtClean="0"/>
              <a:t>P</a:t>
            </a:r>
            <a:endParaRPr lang="en-GB" dirty="0"/>
          </a:p>
        </p:txBody>
      </p:sp>
      <p:sp>
        <p:nvSpPr>
          <p:cNvPr id="27" name="TextBox 26"/>
          <p:cNvSpPr txBox="1"/>
          <p:nvPr/>
        </p:nvSpPr>
        <p:spPr>
          <a:xfrm>
            <a:off x="7712141" y="3806696"/>
            <a:ext cx="555812" cy="369332"/>
          </a:xfrm>
          <a:prstGeom prst="rect">
            <a:avLst/>
          </a:prstGeom>
          <a:noFill/>
        </p:spPr>
        <p:txBody>
          <a:bodyPr wrap="square" rtlCol="0">
            <a:spAutoFit/>
          </a:bodyPr>
          <a:lstStyle/>
          <a:p>
            <a:r>
              <a:rPr lang="en-GB" dirty="0"/>
              <a:t>O</a:t>
            </a:r>
          </a:p>
        </p:txBody>
      </p:sp>
    </p:spTree>
    <p:extLst>
      <p:ext uri="{BB962C8B-B14F-4D97-AF65-F5344CB8AC3E}">
        <p14:creationId xmlns:p14="http://schemas.microsoft.com/office/powerpoint/2010/main" val="26172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310132" y="1104650"/>
                <a:ext cx="4906429" cy="5324475"/>
              </a:xfrm>
            </p:spPr>
            <p:txBody>
              <a:bodyPr/>
              <a:lstStyle/>
              <a:p>
                <a:pPr marL="0" indent="0">
                  <a:lnSpc>
                    <a:spcPct val="150000"/>
                  </a:lnSpc>
                  <a:buNone/>
                </a:pPr>
                <a:r>
                  <a:rPr lang="en-GB" sz="2400" dirty="0" smtClean="0"/>
                  <a:t>Resolving parallel to the </a:t>
                </a:r>
                <a:r>
                  <a:rPr lang="en-GB" sz="2400" i="1" dirty="0" smtClean="0"/>
                  <a:t>x</a:t>
                </a:r>
                <a:r>
                  <a:rPr lang="en-GB" sz="2400" dirty="0" smtClean="0"/>
                  <a:t> axis:</a:t>
                </a:r>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10+7</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60</m:t>
                          </m:r>
                        </m:e>
                      </m:func>
                      <m:r>
                        <a:rPr lang="en-GB" sz="2400" b="0" i="1" smtClean="0">
                          <a:latin typeface="Cambria Math" panose="02040503050406030204" pitchFamily="18" charset="0"/>
                        </a:rPr>
                        <m:t>−</m:t>
                      </m:r>
                      <m:r>
                        <a:rPr lang="en-GB" sz="2400" b="0" i="1" smtClean="0">
                          <a:latin typeface="Cambria Math" panose="02040503050406030204" pitchFamily="18" charset="0"/>
                        </a:rPr>
                        <m:t>𝑄</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30=0</m:t>
                          </m:r>
                        </m:e>
                      </m:func>
                    </m:oMath>
                  </m:oMathPara>
                </a14:m>
                <a:endParaRPr lang="en-GB" sz="2400" dirty="0" smtClean="0"/>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𝑄</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10+7</m:t>
                          </m:r>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cos</m:t>
                              </m:r>
                            </m:fName>
                            <m:e>
                              <m:r>
                                <a:rPr lang="en-GB" sz="2400" i="1">
                                  <a:latin typeface="Cambria Math" panose="02040503050406030204" pitchFamily="18" charset="0"/>
                                </a:rPr>
                                <m:t>60</m:t>
                              </m:r>
                            </m:e>
                          </m:func>
                        </m:num>
                        <m:den>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30</m:t>
                              </m:r>
                            </m:e>
                          </m:func>
                        </m:den>
                      </m:f>
                    </m:oMath>
                  </m:oMathPara>
                </a14:m>
                <a:endParaRPr lang="en-GB" sz="2400" dirty="0" smtClean="0"/>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𝑄</m:t>
                      </m:r>
                      <m:r>
                        <a:rPr lang="en-GB" sz="2400" b="0" i="1" smtClean="0">
                          <a:latin typeface="Cambria Math" panose="02040503050406030204" pitchFamily="18" charset="0"/>
                        </a:rPr>
                        <m:t>=9</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3</m:t>
                          </m:r>
                        </m:e>
                      </m:rad>
                      <m:r>
                        <m:rPr>
                          <m:sty m:val="p"/>
                        </m:rPr>
                        <a:rPr lang="en-GB" sz="2400" b="0" i="0" smtClean="0">
                          <a:latin typeface="Cambria Math" panose="02040503050406030204" pitchFamily="18" charset="0"/>
                        </a:rPr>
                        <m:t>N</m:t>
                      </m:r>
                    </m:oMath>
                  </m:oMathPara>
                </a14:m>
                <a:endParaRPr lang="en-GB"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310132" y="1104650"/>
                <a:ext cx="4906429" cy="5324475"/>
              </a:xfrm>
              <a:blipFill rotWithShape="1">
                <a:blip r:embed="rId3"/>
                <a:stretch>
                  <a:fillRect l="-1988"/>
                </a:stretch>
              </a:blipFill>
            </p:spPr>
            <p:txBody>
              <a:bodyPr/>
              <a:lstStyle/>
              <a:p>
                <a:r>
                  <a:rPr lang="en-GB">
                    <a:noFill/>
                  </a:rPr>
                  <a:t> </a:t>
                </a:r>
              </a:p>
            </p:txBody>
          </p:sp>
        </mc:Fallback>
      </mc:AlternateContent>
      <p:sp>
        <p:nvSpPr>
          <p:cNvPr id="2" name="Title 1"/>
          <p:cNvSpPr>
            <a:spLocks noGrp="1"/>
          </p:cNvSpPr>
          <p:nvPr>
            <p:ph type="title"/>
          </p:nvPr>
        </p:nvSpPr>
        <p:spPr/>
        <p:txBody>
          <a:bodyPr/>
          <a:lstStyle/>
          <a:p>
            <a:r>
              <a:rPr lang="en-GB" dirty="0" smtClean="0"/>
              <a:t>Finding missing forces in equilibrium</a:t>
            </a:r>
            <a:endParaRPr lang="en-GB" dirty="0"/>
          </a:p>
        </p:txBody>
      </p:sp>
      <p:grpSp>
        <p:nvGrpSpPr>
          <p:cNvPr id="15" name="Group 14"/>
          <p:cNvGrpSpPr/>
          <p:nvPr/>
        </p:nvGrpSpPr>
        <p:grpSpPr>
          <a:xfrm>
            <a:off x="5216562" y="1452283"/>
            <a:ext cx="5794545" cy="4356846"/>
            <a:chOff x="0" y="0"/>
            <a:chExt cx="1687700" cy="1625227"/>
          </a:xfrm>
        </p:grpSpPr>
        <p:cxnSp>
          <p:nvCxnSpPr>
            <p:cNvPr id="28" name="Straight Connector 27"/>
            <p:cNvCxnSpPr/>
            <p:nvPr/>
          </p:nvCxnSpPr>
          <p:spPr>
            <a:xfrm flipV="1">
              <a:off x="740821" y="101600"/>
              <a:ext cx="0" cy="1523627"/>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V="1">
              <a:off x="767715" y="128493"/>
              <a:ext cx="0" cy="1535430"/>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 Box 2"/>
                <p:cNvSpPr txBox="1">
                  <a:spLocks noChangeArrowheads="1"/>
                </p:cNvSpPr>
                <p:nvPr/>
              </p:nvSpPr>
              <p:spPr bwMode="auto">
                <a:xfrm>
                  <a:off x="471879" y="0"/>
                  <a:ext cx="412115" cy="267123"/>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2800" i="1">
                            <a:effectLst/>
                            <a:latin typeface="Cambria Math" panose="02040503050406030204" pitchFamily="18" charset="0"/>
                            <a:ea typeface="MS Mincho"/>
                            <a:cs typeface="Times New Roman" panose="02020603050405020304" pitchFamily="18" charset="0"/>
                          </a:rPr>
                          <m:t>𝑦</m:t>
                        </m:r>
                      </m:oMath>
                    </m:oMathPara>
                  </a14:m>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1" name="Text Box 2"/>
                <p:cNvSpPr txBox="1">
                  <a:spLocks noRot="1" noChangeAspect="1" noMove="1" noResize="1" noEditPoints="1" noAdjustHandles="1" noChangeArrowheads="1" noChangeShapeType="1" noTextEdit="1"/>
                </p:cNvSpPr>
                <p:nvPr/>
              </p:nvSpPr>
              <p:spPr bwMode="auto">
                <a:xfrm>
                  <a:off x="471879" y="0"/>
                  <a:ext cx="412115" cy="267123"/>
                </a:xfrm>
                <a:prstGeom prst="rect">
                  <a:avLst/>
                </a:prstGeom>
                <a:blipFill>
                  <a:blip r:embed="rId4"/>
                  <a:stretch>
                    <a:fillRect/>
                  </a:stretch>
                </a:blipFill>
                <a:ln w="9525">
                  <a:no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 Box 2"/>
                <p:cNvSpPr txBox="1">
                  <a:spLocks noChangeArrowheads="1"/>
                </p:cNvSpPr>
                <p:nvPr/>
              </p:nvSpPr>
              <p:spPr bwMode="auto">
                <a:xfrm>
                  <a:off x="1275585" y="850835"/>
                  <a:ext cx="412115" cy="267123"/>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2800" i="1">
                            <a:effectLst/>
                            <a:latin typeface="Cambria Math" panose="02040503050406030204" pitchFamily="18" charset="0"/>
                            <a:ea typeface="MS Mincho"/>
                            <a:cs typeface="Times New Roman" panose="02020603050405020304" pitchFamily="18" charset="0"/>
                          </a:rPr>
                          <m:t>𝑥</m:t>
                        </m:r>
                      </m:oMath>
                    </m:oMathPara>
                  </a14:m>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3" name="Text Box 2"/>
                <p:cNvSpPr txBox="1">
                  <a:spLocks noRot="1" noChangeAspect="1" noMove="1" noResize="1" noEditPoints="1" noAdjustHandles="1" noChangeArrowheads="1" noChangeShapeType="1" noTextEdit="1"/>
                </p:cNvSpPr>
                <p:nvPr/>
              </p:nvSpPr>
              <p:spPr bwMode="auto">
                <a:xfrm>
                  <a:off x="1275585" y="850835"/>
                  <a:ext cx="412115" cy="267123"/>
                </a:xfrm>
                <a:prstGeom prst="rect">
                  <a:avLst/>
                </a:prstGeom>
                <a:blipFill>
                  <a:blip r:embed="rId5"/>
                  <a:stretch>
                    <a:fillRect/>
                  </a:stretch>
                </a:blipFill>
                <a:ln w="9525">
                  <a:noFill/>
                  <a:miter lim="800000"/>
                  <a:headEnd/>
                  <a:tailEnd/>
                </a:ln>
              </p:spPr>
              <p:txBody>
                <a:bodyPr/>
                <a:lstStyle/>
                <a:p>
                  <a:r>
                    <a:rPr lang="en-GB">
                      <a:noFill/>
                    </a:rPr>
                    <a:t> </a:t>
                  </a:r>
                </a:p>
              </p:txBody>
            </p:sp>
          </mc:Fallback>
        </mc:AlternateContent>
      </p:grpSp>
      <p:cxnSp>
        <p:nvCxnSpPr>
          <p:cNvPr id="8" name="Straight Arrow Connector 7"/>
          <p:cNvCxnSpPr/>
          <p:nvPr/>
        </p:nvCxnSpPr>
        <p:spPr>
          <a:xfrm flipV="1">
            <a:off x="7760095" y="2540000"/>
            <a:ext cx="716248" cy="13148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760094" y="3854803"/>
            <a:ext cx="1243985" cy="72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093460" y="3840687"/>
            <a:ext cx="1666634" cy="8657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 Box 2"/>
          <p:cNvSpPr txBox="1">
            <a:spLocks noChangeArrowheads="1"/>
          </p:cNvSpPr>
          <p:nvPr/>
        </p:nvSpPr>
        <p:spPr bwMode="auto">
          <a:xfrm>
            <a:off x="8005879" y="3368485"/>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60</a:t>
            </a:r>
            <a:r>
              <a:rPr lang="en-GB" sz="2000" baseline="30000" dirty="0" smtClean="0">
                <a:effectLst/>
                <a:latin typeface="Calibri" panose="020F0502020204030204" pitchFamily="34" charset="0"/>
                <a:ea typeface="Times New Roman" panose="02020603050405020304" pitchFamily="18" charset="0"/>
                <a:cs typeface="Times New Roman" panose="02020603050405020304" pitchFamily="18" charset="0"/>
              </a:rPr>
              <a:t>o</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0" name="Text Box 2"/>
          <p:cNvSpPr txBox="1">
            <a:spLocks noChangeArrowheads="1"/>
          </p:cNvSpPr>
          <p:nvPr/>
        </p:nvSpPr>
        <p:spPr bwMode="auto">
          <a:xfrm>
            <a:off x="6669598" y="3793986"/>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30</a:t>
            </a:r>
            <a:r>
              <a:rPr lang="en-GB" sz="2000" baseline="30000" dirty="0" smtClean="0">
                <a:effectLst/>
                <a:latin typeface="Calibri" panose="020F0502020204030204" pitchFamily="34" charset="0"/>
                <a:ea typeface="Times New Roman" panose="02020603050405020304" pitchFamily="18" charset="0"/>
                <a:cs typeface="Times New Roman" panose="02020603050405020304" pitchFamily="18" charset="0"/>
              </a:rPr>
              <a:t>o</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1" name="Freeform 40"/>
          <p:cNvSpPr/>
          <p:nvPr/>
        </p:nvSpPr>
        <p:spPr>
          <a:xfrm rot="20394186">
            <a:off x="7101790" y="3864877"/>
            <a:ext cx="90975" cy="304800"/>
          </a:xfrm>
          <a:custGeom>
            <a:avLst/>
            <a:gdLst>
              <a:gd name="connsiteX0" fmla="*/ 90975 w 90975"/>
              <a:gd name="connsiteY0" fmla="*/ 0 h 304800"/>
              <a:gd name="connsiteX1" fmla="*/ 1328 w 90975"/>
              <a:gd name="connsiteY1" fmla="*/ 161364 h 304800"/>
              <a:gd name="connsiteX2" fmla="*/ 1328 w 90975"/>
              <a:gd name="connsiteY2" fmla="*/ 161364 h 304800"/>
              <a:gd name="connsiteX3" fmla="*/ 1328 w 90975"/>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90975" h="304800">
                <a:moveTo>
                  <a:pt x="90975" y="0"/>
                </a:moveTo>
                <a:lnTo>
                  <a:pt x="1328" y="161364"/>
                </a:lnTo>
                <a:lnTo>
                  <a:pt x="1328" y="161364"/>
                </a:lnTo>
                <a:cubicBezTo>
                  <a:pt x="1328" y="185270"/>
                  <a:pt x="-1660" y="277906"/>
                  <a:pt x="1328" y="304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7921806" y="3575176"/>
            <a:ext cx="107576" cy="286871"/>
          </a:xfrm>
          <a:custGeom>
            <a:avLst/>
            <a:gdLst>
              <a:gd name="connsiteX0" fmla="*/ 107576 w 107576"/>
              <a:gd name="connsiteY0" fmla="*/ 286871 h 286871"/>
              <a:gd name="connsiteX1" fmla="*/ 71717 w 107576"/>
              <a:gd name="connsiteY1" fmla="*/ 107576 h 286871"/>
              <a:gd name="connsiteX2" fmla="*/ 0 w 107576"/>
              <a:gd name="connsiteY2" fmla="*/ 0 h 286871"/>
            </a:gdLst>
            <a:ahLst/>
            <a:cxnLst>
              <a:cxn ang="0">
                <a:pos x="connsiteX0" y="connsiteY0"/>
              </a:cxn>
              <a:cxn ang="0">
                <a:pos x="connsiteX1" y="connsiteY1"/>
              </a:cxn>
              <a:cxn ang="0">
                <a:pos x="connsiteX2" y="connsiteY2"/>
              </a:cxn>
            </a:cxnLst>
            <a:rect l="l" t="t" r="r" b="b"/>
            <a:pathLst>
              <a:path w="107576" h="286871">
                <a:moveTo>
                  <a:pt x="107576" y="286871"/>
                </a:moveTo>
                <a:cubicBezTo>
                  <a:pt x="98611" y="221129"/>
                  <a:pt x="89646" y="155388"/>
                  <a:pt x="71717" y="107576"/>
                </a:cubicBezTo>
                <a:cubicBezTo>
                  <a:pt x="53788" y="59764"/>
                  <a:pt x="26894" y="29882"/>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8448267" y="2264918"/>
            <a:ext cx="555812" cy="369332"/>
          </a:xfrm>
          <a:prstGeom prst="rect">
            <a:avLst/>
          </a:prstGeom>
          <a:noFill/>
        </p:spPr>
        <p:txBody>
          <a:bodyPr wrap="square" rtlCol="0">
            <a:spAutoFit/>
          </a:bodyPr>
          <a:lstStyle/>
          <a:p>
            <a:r>
              <a:rPr lang="en-GB" dirty="0" smtClean="0"/>
              <a:t>7N</a:t>
            </a:r>
            <a:endParaRPr lang="en-GB" dirty="0"/>
          </a:p>
        </p:txBody>
      </p:sp>
      <p:sp>
        <p:nvSpPr>
          <p:cNvPr id="44" name="TextBox 43"/>
          <p:cNvSpPr txBox="1"/>
          <p:nvPr/>
        </p:nvSpPr>
        <p:spPr>
          <a:xfrm>
            <a:off x="6010381" y="4668256"/>
            <a:ext cx="555812" cy="369332"/>
          </a:xfrm>
          <a:prstGeom prst="rect">
            <a:avLst/>
          </a:prstGeom>
          <a:noFill/>
        </p:spPr>
        <p:txBody>
          <a:bodyPr wrap="square" rtlCol="0">
            <a:spAutoFit/>
          </a:bodyPr>
          <a:lstStyle/>
          <a:p>
            <a:r>
              <a:rPr lang="en-GB" dirty="0" smtClean="0"/>
              <a:t>Q</a:t>
            </a:r>
            <a:endParaRPr lang="en-GB" dirty="0"/>
          </a:p>
        </p:txBody>
      </p:sp>
      <p:sp>
        <p:nvSpPr>
          <p:cNvPr id="45" name="TextBox 44"/>
          <p:cNvSpPr txBox="1"/>
          <p:nvPr/>
        </p:nvSpPr>
        <p:spPr>
          <a:xfrm>
            <a:off x="8902711" y="3832611"/>
            <a:ext cx="706157" cy="369332"/>
          </a:xfrm>
          <a:prstGeom prst="rect">
            <a:avLst/>
          </a:prstGeom>
          <a:noFill/>
        </p:spPr>
        <p:txBody>
          <a:bodyPr wrap="square" rtlCol="0">
            <a:spAutoFit/>
          </a:bodyPr>
          <a:lstStyle/>
          <a:p>
            <a:r>
              <a:rPr lang="en-GB" dirty="0" smtClean="0"/>
              <a:t>10N</a:t>
            </a:r>
            <a:endParaRPr lang="en-GB" dirty="0"/>
          </a:p>
        </p:txBody>
      </p:sp>
      <p:cxnSp>
        <p:nvCxnSpPr>
          <p:cNvPr id="21" name="Straight Arrow Connector 20"/>
          <p:cNvCxnSpPr/>
          <p:nvPr/>
        </p:nvCxnSpPr>
        <p:spPr>
          <a:xfrm flipH="1" flipV="1">
            <a:off x="7760094" y="2440741"/>
            <a:ext cx="12719" cy="14213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473570" y="2256075"/>
            <a:ext cx="555812" cy="369332"/>
          </a:xfrm>
          <a:prstGeom prst="rect">
            <a:avLst/>
          </a:prstGeom>
          <a:noFill/>
        </p:spPr>
        <p:txBody>
          <a:bodyPr wrap="square" rtlCol="0">
            <a:spAutoFit/>
          </a:bodyPr>
          <a:lstStyle/>
          <a:p>
            <a:r>
              <a:rPr lang="en-GB" dirty="0" smtClean="0"/>
              <a:t>P</a:t>
            </a:r>
            <a:endParaRPr lang="en-GB" dirty="0"/>
          </a:p>
        </p:txBody>
      </p:sp>
      <p:sp>
        <p:nvSpPr>
          <p:cNvPr id="27" name="TextBox 26"/>
          <p:cNvSpPr txBox="1"/>
          <p:nvPr/>
        </p:nvSpPr>
        <p:spPr>
          <a:xfrm>
            <a:off x="7712141" y="3806696"/>
            <a:ext cx="555812" cy="369332"/>
          </a:xfrm>
          <a:prstGeom prst="rect">
            <a:avLst/>
          </a:prstGeom>
          <a:noFill/>
        </p:spPr>
        <p:txBody>
          <a:bodyPr wrap="square" rtlCol="0">
            <a:spAutoFit/>
          </a:bodyPr>
          <a:lstStyle/>
          <a:p>
            <a:r>
              <a:rPr lang="en-GB" dirty="0"/>
              <a:t>O</a:t>
            </a:r>
          </a:p>
        </p:txBody>
      </p:sp>
    </p:spTree>
    <p:extLst>
      <p:ext uri="{BB962C8B-B14F-4D97-AF65-F5344CB8AC3E}">
        <p14:creationId xmlns:p14="http://schemas.microsoft.com/office/powerpoint/2010/main" val="301756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310132" y="1104650"/>
                <a:ext cx="4906429" cy="5324475"/>
              </a:xfrm>
            </p:spPr>
            <p:txBody>
              <a:bodyPr/>
              <a:lstStyle/>
              <a:p>
                <a:pPr marL="0" indent="0">
                  <a:lnSpc>
                    <a:spcPct val="150000"/>
                  </a:lnSpc>
                  <a:buNone/>
                </a:pPr>
                <a:r>
                  <a:rPr lang="en-GB" sz="2400" dirty="0" smtClean="0"/>
                  <a:t>Resolving parallel to the </a:t>
                </a:r>
                <a:r>
                  <a:rPr lang="en-GB" sz="2400" i="1" dirty="0" smtClean="0"/>
                  <a:t>y</a:t>
                </a:r>
                <a:r>
                  <a:rPr lang="en-GB" sz="2400" dirty="0" smtClean="0"/>
                  <a:t> axis:</a:t>
                </a:r>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𝑃</m:t>
                      </m:r>
                      <m:r>
                        <a:rPr lang="en-GB" sz="2400" b="0" i="1" smtClean="0">
                          <a:latin typeface="Cambria Math" panose="02040503050406030204" pitchFamily="18" charset="0"/>
                        </a:rPr>
                        <m:t>+7</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rPr>
                            <m:t>60</m:t>
                          </m:r>
                        </m:e>
                      </m:func>
                      <m:r>
                        <a:rPr lang="en-GB" sz="2400" b="0" i="1" smtClean="0">
                          <a:latin typeface="Cambria Math" panose="02040503050406030204" pitchFamily="18" charset="0"/>
                        </a:rPr>
                        <m:t>−</m:t>
                      </m:r>
                      <m:r>
                        <a:rPr lang="en-GB" sz="2400" b="0" i="1" smtClean="0">
                          <a:latin typeface="Cambria Math" panose="02040503050406030204" pitchFamily="18" charset="0"/>
                        </a:rPr>
                        <m:t>𝑄</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rPr>
                            <m:t>30</m:t>
                          </m:r>
                        </m:e>
                      </m:func>
                      <m:r>
                        <a:rPr lang="en-GB" sz="2400" b="0" i="1" smtClean="0">
                          <a:latin typeface="Cambria Math" panose="02040503050406030204" pitchFamily="18" charset="0"/>
                        </a:rPr>
                        <m:t>=0</m:t>
                      </m:r>
                    </m:oMath>
                  </m:oMathPara>
                </a14:m>
                <a:endParaRPr lang="en-GB" sz="2400" dirty="0" smtClean="0"/>
              </a:p>
              <a:p>
                <a:pPr marL="0" indent="0">
                  <a:lnSpc>
                    <a:spcPct val="150000"/>
                  </a:lnSpc>
                  <a:buNone/>
                </a:pPr>
                <a:r>
                  <a:rPr lang="en-GB" sz="2400" dirty="0" smtClean="0"/>
                  <a:t>Substituting in for Q:</a:t>
                </a:r>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𝑃</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7</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3</m:t>
                              </m:r>
                            </m:e>
                          </m:rad>
                        </m:num>
                        <m:den>
                          <m:r>
                            <a:rPr lang="en-GB" sz="2400" b="0" i="1" smtClean="0">
                              <a:latin typeface="Cambria Math" panose="02040503050406030204" pitchFamily="18" charset="0"/>
                            </a:rPr>
                            <m:t>2</m:t>
                          </m:r>
                        </m:den>
                      </m:f>
                      <m:r>
                        <a:rPr lang="en-GB" sz="2400" b="0" i="1" smtClean="0">
                          <a:latin typeface="Cambria Math" panose="02040503050406030204" pitchFamily="18" charset="0"/>
                        </a:rPr>
                        <m:t>−</m:t>
                      </m:r>
                      <m:f>
                        <m:fPr>
                          <m:ctrlPr>
                            <a:rPr lang="en-GB" sz="2400" i="1">
                              <a:latin typeface="Cambria Math" panose="02040503050406030204" pitchFamily="18" charset="0"/>
                            </a:rPr>
                          </m:ctrlPr>
                        </m:fPr>
                        <m:num>
                          <m:r>
                            <a:rPr lang="en-GB" sz="2400" b="0" i="1" smtClean="0">
                              <a:latin typeface="Cambria Math" panose="02040503050406030204" pitchFamily="18" charset="0"/>
                            </a:rPr>
                            <m:t>9</m:t>
                          </m:r>
                          <m:rad>
                            <m:radPr>
                              <m:degHide m:val="on"/>
                              <m:ctrlPr>
                                <a:rPr lang="en-GB" sz="2400" i="1">
                                  <a:latin typeface="Cambria Math" panose="02040503050406030204" pitchFamily="18" charset="0"/>
                                </a:rPr>
                              </m:ctrlPr>
                            </m:radPr>
                            <m:deg/>
                            <m:e>
                              <m:r>
                                <a:rPr lang="en-GB" sz="2400" i="1">
                                  <a:latin typeface="Cambria Math" panose="02040503050406030204" pitchFamily="18" charset="0"/>
                                </a:rPr>
                                <m:t>3</m:t>
                              </m:r>
                            </m:e>
                          </m:rad>
                        </m:num>
                        <m:den>
                          <m:r>
                            <a:rPr lang="en-GB" sz="2400" i="1">
                              <a:latin typeface="Cambria Math" panose="02040503050406030204" pitchFamily="18" charset="0"/>
                            </a:rPr>
                            <m:t>2</m:t>
                          </m:r>
                        </m:den>
                      </m:f>
                      <m:r>
                        <a:rPr lang="en-GB" sz="2400" b="0" i="1" smtClean="0">
                          <a:latin typeface="Cambria Math" panose="02040503050406030204" pitchFamily="18" charset="0"/>
                        </a:rPr>
                        <m:t>=0</m:t>
                      </m:r>
                    </m:oMath>
                  </m:oMathPara>
                </a14:m>
                <a:endParaRPr lang="en-GB" sz="2400" dirty="0" smtClean="0"/>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𝑃</m:t>
                      </m:r>
                      <m:r>
                        <a:rPr lang="en-GB" sz="2400" b="0" i="1" smtClean="0">
                          <a:latin typeface="Cambria Math" panose="02040503050406030204" pitchFamily="18" charset="0"/>
                        </a:rPr>
                        <m:t>=</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3</m:t>
                          </m:r>
                        </m:e>
                      </m:rad>
                      <m:r>
                        <m:rPr>
                          <m:sty m:val="p"/>
                        </m:rPr>
                        <a:rPr lang="en-GB" sz="2400" b="0" i="0" smtClean="0">
                          <a:latin typeface="Cambria Math" panose="02040503050406030204" pitchFamily="18" charset="0"/>
                        </a:rPr>
                        <m:t>N</m:t>
                      </m:r>
                    </m:oMath>
                  </m:oMathPara>
                </a14:m>
                <a:endParaRPr lang="en-GB"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310132" y="1104650"/>
                <a:ext cx="4906429" cy="5324475"/>
              </a:xfrm>
              <a:blipFill rotWithShape="1">
                <a:blip r:embed="rId3"/>
                <a:stretch>
                  <a:fillRect l="-1988"/>
                </a:stretch>
              </a:blipFill>
            </p:spPr>
            <p:txBody>
              <a:bodyPr/>
              <a:lstStyle/>
              <a:p>
                <a:r>
                  <a:rPr lang="en-GB">
                    <a:noFill/>
                  </a:rPr>
                  <a:t> </a:t>
                </a:r>
              </a:p>
            </p:txBody>
          </p:sp>
        </mc:Fallback>
      </mc:AlternateContent>
      <p:sp>
        <p:nvSpPr>
          <p:cNvPr id="2" name="Title 1"/>
          <p:cNvSpPr>
            <a:spLocks noGrp="1"/>
          </p:cNvSpPr>
          <p:nvPr>
            <p:ph type="title"/>
          </p:nvPr>
        </p:nvSpPr>
        <p:spPr/>
        <p:txBody>
          <a:bodyPr/>
          <a:lstStyle/>
          <a:p>
            <a:r>
              <a:rPr lang="en-GB" dirty="0" smtClean="0"/>
              <a:t>Finding missing forces in equilibrium</a:t>
            </a:r>
            <a:endParaRPr lang="en-GB" dirty="0"/>
          </a:p>
        </p:txBody>
      </p:sp>
      <p:grpSp>
        <p:nvGrpSpPr>
          <p:cNvPr id="15" name="Group 14"/>
          <p:cNvGrpSpPr/>
          <p:nvPr/>
        </p:nvGrpSpPr>
        <p:grpSpPr>
          <a:xfrm>
            <a:off x="5216562" y="1452283"/>
            <a:ext cx="5794545" cy="4356846"/>
            <a:chOff x="0" y="0"/>
            <a:chExt cx="1687700" cy="1625227"/>
          </a:xfrm>
        </p:grpSpPr>
        <p:cxnSp>
          <p:nvCxnSpPr>
            <p:cNvPr id="28" name="Straight Connector 27"/>
            <p:cNvCxnSpPr/>
            <p:nvPr/>
          </p:nvCxnSpPr>
          <p:spPr>
            <a:xfrm flipV="1">
              <a:off x="740821" y="101600"/>
              <a:ext cx="0" cy="1523627"/>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V="1">
              <a:off x="767715" y="128493"/>
              <a:ext cx="0" cy="1535430"/>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 Box 2"/>
                <p:cNvSpPr txBox="1">
                  <a:spLocks noChangeArrowheads="1"/>
                </p:cNvSpPr>
                <p:nvPr/>
              </p:nvSpPr>
              <p:spPr bwMode="auto">
                <a:xfrm>
                  <a:off x="471879" y="0"/>
                  <a:ext cx="412115" cy="267123"/>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2800" i="1">
                            <a:effectLst/>
                            <a:latin typeface="Cambria Math" panose="02040503050406030204" pitchFamily="18" charset="0"/>
                            <a:ea typeface="MS Mincho"/>
                            <a:cs typeface="Times New Roman" panose="02020603050405020304" pitchFamily="18" charset="0"/>
                          </a:rPr>
                          <m:t>𝑦</m:t>
                        </m:r>
                      </m:oMath>
                    </m:oMathPara>
                  </a14:m>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1" name="Text Box 2"/>
                <p:cNvSpPr txBox="1">
                  <a:spLocks noRot="1" noChangeAspect="1" noMove="1" noResize="1" noEditPoints="1" noAdjustHandles="1" noChangeArrowheads="1" noChangeShapeType="1" noTextEdit="1"/>
                </p:cNvSpPr>
                <p:nvPr/>
              </p:nvSpPr>
              <p:spPr bwMode="auto">
                <a:xfrm>
                  <a:off x="471879" y="0"/>
                  <a:ext cx="412115" cy="267123"/>
                </a:xfrm>
                <a:prstGeom prst="rect">
                  <a:avLst/>
                </a:prstGeom>
                <a:blipFill>
                  <a:blip r:embed="rId4"/>
                  <a:stretch>
                    <a:fillRect/>
                  </a:stretch>
                </a:blipFill>
                <a:ln w="9525">
                  <a:no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 Box 2"/>
                <p:cNvSpPr txBox="1">
                  <a:spLocks noChangeArrowheads="1"/>
                </p:cNvSpPr>
                <p:nvPr/>
              </p:nvSpPr>
              <p:spPr bwMode="auto">
                <a:xfrm>
                  <a:off x="1275585" y="850835"/>
                  <a:ext cx="412115" cy="267123"/>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2800" i="1">
                            <a:effectLst/>
                            <a:latin typeface="Cambria Math" panose="02040503050406030204" pitchFamily="18" charset="0"/>
                            <a:ea typeface="MS Mincho"/>
                            <a:cs typeface="Times New Roman" panose="02020603050405020304" pitchFamily="18" charset="0"/>
                          </a:rPr>
                          <m:t>𝑥</m:t>
                        </m:r>
                      </m:oMath>
                    </m:oMathPara>
                  </a14:m>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3" name="Text Box 2"/>
                <p:cNvSpPr txBox="1">
                  <a:spLocks noRot="1" noChangeAspect="1" noMove="1" noResize="1" noEditPoints="1" noAdjustHandles="1" noChangeArrowheads="1" noChangeShapeType="1" noTextEdit="1"/>
                </p:cNvSpPr>
                <p:nvPr/>
              </p:nvSpPr>
              <p:spPr bwMode="auto">
                <a:xfrm>
                  <a:off x="1275585" y="850835"/>
                  <a:ext cx="412115" cy="267123"/>
                </a:xfrm>
                <a:prstGeom prst="rect">
                  <a:avLst/>
                </a:prstGeom>
                <a:blipFill>
                  <a:blip r:embed="rId5"/>
                  <a:stretch>
                    <a:fillRect/>
                  </a:stretch>
                </a:blipFill>
                <a:ln w="9525">
                  <a:noFill/>
                  <a:miter lim="800000"/>
                  <a:headEnd/>
                  <a:tailEnd/>
                </a:ln>
              </p:spPr>
              <p:txBody>
                <a:bodyPr/>
                <a:lstStyle/>
                <a:p>
                  <a:r>
                    <a:rPr lang="en-GB">
                      <a:noFill/>
                    </a:rPr>
                    <a:t> </a:t>
                  </a:r>
                </a:p>
              </p:txBody>
            </p:sp>
          </mc:Fallback>
        </mc:AlternateContent>
      </p:grpSp>
      <p:cxnSp>
        <p:nvCxnSpPr>
          <p:cNvPr id="8" name="Straight Arrow Connector 7"/>
          <p:cNvCxnSpPr/>
          <p:nvPr/>
        </p:nvCxnSpPr>
        <p:spPr>
          <a:xfrm flipV="1">
            <a:off x="7760095" y="2540000"/>
            <a:ext cx="716248" cy="13148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760094" y="3854803"/>
            <a:ext cx="1243985" cy="72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093460" y="3840687"/>
            <a:ext cx="1666634" cy="8657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 Box 2"/>
          <p:cNvSpPr txBox="1">
            <a:spLocks noChangeArrowheads="1"/>
          </p:cNvSpPr>
          <p:nvPr/>
        </p:nvSpPr>
        <p:spPr bwMode="auto">
          <a:xfrm>
            <a:off x="8005879" y="3368485"/>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60</a:t>
            </a:r>
            <a:r>
              <a:rPr lang="en-GB" sz="2000" baseline="30000" dirty="0" smtClean="0">
                <a:effectLst/>
                <a:latin typeface="Calibri" panose="020F0502020204030204" pitchFamily="34" charset="0"/>
                <a:ea typeface="Times New Roman" panose="02020603050405020304" pitchFamily="18" charset="0"/>
                <a:cs typeface="Times New Roman" panose="02020603050405020304" pitchFamily="18" charset="0"/>
              </a:rPr>
              <a:t>o</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0" name="Text Box 2"/>
          <p:cNvSpPr txBox="1">
            <a:spLocks noChangeArrowheads="1"/>
          </p:cNvSpPr>
          <p:nvPr/>
        </p:nvSpPr>
        <p:spPr bwMode="auto">
          <a:xfrm>
            <a:off x="6669598" y="3793986"/>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30</a:t>
            </a:r>
            <a:r>
              <a:rPr lang="en-GB" sz="2000" baseline="30000" dirty="0" smtClean="0">
                <a:effectLst/>
                <a:latin typeface="Calibri" panose="020F0502020204030204" pitchFamily="34" charset="0"/>
                <a:ea typeface="Times New Roman" panose="02020603050405020304" pitchFamily="18" charset="0"/>
                <a:cs typeface="Times New Roman" panose="02020603050405020304" pitchFamily="18" charset="0"/>
              </a:rPr>
              <a:t>o</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1" name="Freeform 40"/>
          <p:cNvSpPr/>
          <p:nvPr/>
        </p:nvSpPr>
        <p:spPr>
          <a:xfrm rot="20394186">
            <a:off x="7101790" y="3864877"/>
            <a:ext cx="90975" cy="304800"/>
          </a:xfrm>
          <a:custGeom>
            <a:avLst/>
            <a:gdLst>
              <a:gd name="connsiteX0" fmla="*/ 90975 w 90975"/>
              <a:gd name="connsiteY0" fmla="*/ 0 h 304800"/>
              <a:gd name="connsiteX1" fmla="*/ 1328 w 90975"/>
              <a:gd name="connsiteY1" fmla="*/ 161364 h 304800"/>
              <a:gd name="connsiteX2" fmla="*/ 1328 w 90975"/>
              <a:gd name="connsiteY2" fmla="*/ 161364 h 304800"/>
              <a:gd name="connsiteX3" fmla="*/ 1328 w 90975"/>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90975" h="304800">
                <a:moveTo>
                  <a:pt x="90975" y="0"/>
                </a:moveTo>
                <a:lnTo>
                  <a:pt x="1328" y="161364"/>
                </a:lnTo>
                <a:lnTo>
                  <a:pt x="1328" y="161364"/>
                </a:lnTo>
                <a:cubicBezTo>
                  <a:pt x="1328" y="185270"/>
                  <a:pt x="-1660" y="277906"/>
                  <a:pt x="1328" y="304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7921806" y="3575176"/>
            <a:ext cx="107576" cy="286871"/>
          </a:xfrm>
          <a:custGeom>
            <a:avLst/>
            <a:gdLst>
              <a:gd name="connsiteX0" fmla="*/ 107576 w 107576"/>
              <a:gd name="connsiteY0" fmla="*/ 286871 h 286871"/>
              <a:gd name="connsiteX1" fmla="*/ 71717 w 107576"/>
              <a:gd name="connsiteY1" fmla="*/ 107576 h 286871"/>
              <a:gd name="connsiteX2" fmla="*/ 0 w 107576"/>
              <a:gd name="connsiteY2" fmla="*/ 0 h 286871"/>
            </a:gdLst>
            <a:ahLst/>
            <a:cxnLst>
              <a:cxn ang="0">
                <a:pos x="connsiteX0" y="connsiteY0"/>
              </a:cxn>
              <a:cxn ang="0">
                <a:pos x="connsiteX1" y="connsiteY1"/>
              </a:cxn>
              <a:cxn ang="0">
                <a:pos x="connsiteX2" y="connsiteY2"/>
              </a:cxn>
            </a:cxnLst>
            <a:rect l="l" t="t" r="r" b="b"/>
            <a:pathLst>
              <a:path w="107576" h="286871">
                <a:moveTo>
                  <a:pt x="107576" y="286871"/>
                </a:moveTo>
                <a:cubicBezTo>
                  <a:pt x="98611" y="221129"/>
                  <a:pt x="89646" y="155388"/>
                  <a:pt x="71717" y="107576"/>
                </a:cubicBezTo>
                <a:cubicBezTo>
                  <a:pt x="53788" y="59764"/>
                  <a:pt x="26894" y="29882"/>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8448267" y="2264918"/>
            <a:ext cx="555812" cy="369332"/>
          </a:xfrm>
          <a:prstGeom prst="rect">
            <a:avLst/>
          </a:prstGeom>
          <a:noFill/>
        </p:spPr>
        <p:txBody>
          <a:bodyPr wrap="square" rtlCol="0">
            <a:spAutoFit/>
          </a:bodyPr>
          <a:lstStyle/>
          <a:p>
            <a:r>
              <a:rPr lang="en-GB" dirty="0" smtClean="0"/>
              <a:t>7N</a:t>
            </a:r>
            <a:endParaRPr lang="en-GB" dirty="0"/>
          </a:p>
        </p:txBody>
      </p:sp>
      <p:sp>
        <p:nvSpPr>
          <p:cNvPr id="44" name="TextBox 43"/>
          <p:cNvSpPr txBox="1"/>
          <p:nvPr/>
        </p:nvSpPr>
        <p:spPr>
          <a:xfrm>
            <a:off x="6010381" y="4668256"/>
            <a:ext cx="555812" cy="369332"/>
          </a:xfrm>
          <a:prstGeom prst="rect">
            <a:avLst/>
          </a:prstGeom>
          <a:noFill/>
        </p:spPr>
        <p:txBody>
          <a:bodyPr wrap="square" rtlCol="0">
            <a:spAutoFit/>
          </a:bodyPr>
          <a:lstStyle/>
          <a:p>
            <a:r>
              <a:rPr lang="en-GB" dirty="0" smtClean="0"/>
              <a:t>Q</a:t>
            </a:r>
            <a:endParaRPr lang="en-GB" dirty="0"/>
          </a:p>
        </p:txBody>
      </p:sp>
      <p:sp>
        <p:nvSpPr>
          <p:cNvPr id="45" name="TextBox 44"/>
          <p:cNvSpPr txBox="1"/>
          <p:nvPr/>
        </p:nvSpPr>
        <p:spPr>
          <a:xfrm>
            <a:off x="8902711" y="3832611"/>
            <a:ext cx="706157" cy="369332"/>
          </a:xfrm>
          <a:prstGeom prst="rect">
            <a:avLst/>
          </a:prstGeom>
          <a:noFill/>
        </p:spPr>
        <p:txBody>
          <a:bodyPr wrap="square" rtlCol="0">
            <a:spAutoFit/>
          </a:bodyPr>
          <a:lstStyle/>
          <a:p>
            <a:r>
              <a:rPr lang="en-GB" dirty="0" smtClean="0"/>
              <a:t>10N</a:t>
            </a:r>
            <a:endParaRPr lang="en-GB" dirty="0"/>
          </a:p>
        </p:txBody>
      </p:sp>
      <p:cxnSp>
        <p:nvCxnSpPr>
          <p:cNvPr id="21" name="Straight Arrow Connector 20"/>
          <p:cNvCxnSpPr/>
          <p:nvPr/>
        </p:nvCxnSpPr>
        <p:spPr>
          <a:xfrm flipH="1" flipV="1">
            <a:off x="7760094" y="2440741"/>
            <a:ext cx="12719" cy="14213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473570" y="2256075"/>
            <a:ext cx="555812" cy="369332"/>
          </a:xfrm>
          <a:prstGeom prst="rect">
            <a:avLst/>
          </a:prstGeom>
          <a:noFill/>
        </p:spPr>
        <p:txBody>
          <a:bodyPr wrap="square" rtlCol="0">
            <a:spAutoFit/>
          </a:bodyPr>
          <a:lstStyle/>
          <a:p>
            <a:r>
              <a:rPr lang="en-GB" dirty="0" smtClean="0"/>
              <a:t>P</a:t>
            </a:r>
            <a:endParaRPr lang="en-GB" dirty="0"/>
          </a:p>
        </p:txBody>
      </p:sp>
      <p:sp>
        <p:nvSpPr>
          <p:cNvPr id="27" name="TextBox 26"/>
          <p:cNvSpPr txBox="1"/>
          <p:nvPr/>
        </p:nvSpPr>
        <p:spPr>
          <a:xfrm>
            <a:off x="7712141" y="3806696"/>
            <a:ext cx="555812" cy="369332"/>
          </a:xfrm>
          <a:prstGeom prst="rect">
            <a:avLst/>
          </a:prstGeom>
          <a:noFill/>
        </p:spPr>
        <p:txBody>
          <a:bodyPr wrap="square" rtlCol="0">
            <a:spAutoFit/>
          </a:bodyPr>
          <a:lstStyle/>
          <a:p>
            <a:r>
              <a:rPr lang="en-GB" dirty="0"/>
              <a:t>O</a:t>
            </a:r>
          </a:p>
        </p:txBody>
      </p:sp>
    </p:spTree>
    <p:extLst>
      <p:ext uri="{BB962C8B-B14F-4D97-AF65-F5344CB8AC3E}">
        <p14:creationId xmlns:p14="http://schemas.microsoft.com/office/powerpoint/2010/main" val="237668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8890393" y="3829383"/>
            <a:ext cx="161005" cy="15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890394" y="3675063"/>
            <a:ext cx="161005" cy="15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flipH="1" flipV="1">
            <a:off x="7967010" y="2142976"/>
            <a:ext cx="923384" cy="168642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263646" y="1070932"/>
                <a:ext cx="5459433" cy="5324475"/>
              </a:xfrm>
            </p:spPr>
            <p:txBody>
              <a:bodyPr/>
              <a:lstStyle/>
              <a:p>
                <a:pPr marL="0" indent="0">
                  <a:lnSpc>
                    <a:spcPct val="100000"/>
                  </a:lnSpc>
                  <a:buNone/>
                </a:pPr>
                <a:r>
                  <a:rPr lang="en-GB" sz="2400" dirty="0" smtClean="0"/>
                  <a:t>A particle of mass 2kg is attached to the lower end of an inextensible string.  The upper end of this string is fixed.  A horizontal force of 21N and an upward force of 0.5g N act upon the particle, which is in equilibrium with the string making an angle </a:t>
                </a:r>
                <a14:m>
                  <m:oMath xmlns:m="http://schemas.openxmlformats.org/officeDocument/2006/math">
                    <m:r>
                      <a:rPr lang="en-GB" sz="2400" i="1" smtClean="0">
                        <a:latin typeface="Cambria Math" panose="02040503050406030204" pitchFamily="18" charset="0"/>
                        <a:ea typeface="Cambria Math" panose="02040503050406030204" pitchFamily="18" charset="0"/>
                      </a:rPr>
                      <m:t>𝜃</m:t>
                    </m:r>
                  </m:oMath>
                </a14:m>
                <a:r>
                  <a:rPr lang="en-GB" sz="2400" dirty="0" smtClean="0"/>
                  <a:t> with the vertical.  Calculate the tension (T) in the string and the angle </a:t>
                </a:r>
                <a14:m>
                  <m:oMath xmlns:m="http://schemas.openxmlformats.org/officeDocument/2006/math">
                    <m:r>
                      <a:rPr lang="en-GB" sz="2400" i="1">
                        <a:latin typeface="Cambria Math" panose="02040503050406030204" pitchFamily="18" charset="0"/>
                        <a:ea typeface="Cambria Math" panose="02040503050406030204" pitchFamily="18" charset="0"/>
                      </a:rPr>
                      <m:t>𝜃</m:t>
                    </m:r>
                  </m:oMath>
                </a14:m>
                <a:r>
                  <a:rPr lang="en-GB" sz="2400" dirty="0" smtClean="0"/>
                  <a:t>.</a:t>
                </a:r>
              </a:p>
              <a:p>
                <a:pPr marL="0" indent="0">
                  <a:lnSpc>
                    <a:spcPct val="100000"/>
                  </a:lnSpc>
                  <a:buNone/>
                </a:pPr>
                <a:endParaRPr lang="en-GB"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263646" y="1070932"/>
                <a:ext cx="5459433" cy="5324475"/>
              </a:xfrm>
              <a:blipFill rotWithShape="1">
                <a:blip r:embed="rId3"/>
                <a:stretch>
                  <a:fillRect l="-1674" t="-802" r="-3460"/>
                </a:stretch>
              </a:blipFill>
            </p:spPr>
            <p:txBody>
              <a:bodyPr/>
              <a:lstStyle/>
              <a:p>
                <a:r>
                  <a:rPr lang="en-GB">
                    <a:noFill/>
                  </a:rPr>
                  <a:t> </a:t>
                </a:r>
              </a:p>
            </p:txBody>
          </p:sp>
        </mc:Fallback>
      </mc:AlternateContent>
      <p:sp>
        <p:nvSpPr>
          <p:cNvPr id="2" name="Title 1"/>
          <p:cNvSpPr>
            <a:spLocks noGrp="1"/>
          </p:cNvSpPr>
          <p:nvPr>
            <p:ph type="title"/>
          </p:nvPr>
        </p:nvSpPr>
        <p:spPr/>
        <p:txBody>
          <a:bodyPr/>
          <a:lstStyle/>
          <a:p>
            <a:r>
              <a:rPr lang="en-GB" dirty="0"/>
              <a:t>Finding </a:t>
            </a:r>
            <a:r>
              <a:rPr lang="en-GB" dirty="0" smtClean="0"/>
              <a:t>missing forces and angles in equilibrium</a:t>
            </a:r>
            <a:endParaRPr lang="en-GB" dirty="0"/>
          </a:p>
        </p:txBody>
      </p:sp>
      <p:grpSp>
        <p:nvGrpSpPr>
          <p:cNvPr id="15" name="Group 14"/>
          <p:cNvGrpSpPr/>
          <p:nvPr/>
        </p:nvGrpSpPr>
        <p:grpSpPr>
          <a:xfrm>
            <a:off x="6346862" y="1699248"/>
            <a:ext cx="5271742" cy="4084481"/>
            <a:chOff x="0" y="101600"/>
            <a:chExt cx="1535430" cy="1523627"/>
          </a:xfrm>
        </p:grpSpPr>
        <p:cxnSp>
          <p:nvCxnSpPr>
            <p:cNvPr id="28" name="Straight Connector 27"/>
            <p:cNvCxnSpPr/>
            <p:nvPr/>
          </p:nvCxnSpPr>
          <p:spPr>
            <a:xfrm flipV="1">
              <a:off x="740821" y="101600"/>
              <a:ext cx="0" cy="1523627"/>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V="1">
              <a:off x="767715" y="128493"/>
              <a:ext cx="0" cy="1535430"/>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H="1" flipV="1">
            <a:off x="8874333" y="3029843"/>
            <a:ext cx="16062" cy="799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890394" y="3829403"/>
            <a:ext cx="0" cy="12550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458200" y="3029843"/>
            <a:ext cx="432194" cy="799561"/>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sp>
        <p:nvSpPr>
          <p:cNvPr id="38" name="Text Box 2"/>
          <p:cNvSpPr txBox="1">
            <a:spLocks noChangeArrowheads="1"/>
          </p:cNvSpPr>
          <p:nvPr/>
        </p:nvSpPr>
        <p:spPr bwMode="auto">
          <a:xfrm>
            <a:off x="9889965" y="3403862"/>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21 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 Box 2"/>
              <p:cNvSpPr txBox="1">
                <a:spLocks noChangeArrowheads="1"/>
              </p:cNvSpPr>
              <p:nvPr/>
            </p:nvSpPr>
            <p:spPr bwMode="auto">
              <a:xfrm>
                <a:off x="8250182" y="3056878"/>
                <a:ext cx="1016000" cy="574516"/>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2000" i="1" dirty="0" smtClean="0">
                          <a:effectLst/>
                          <a:latin typeface="Cambria Math" panose="02040503050406030204" pitchFamily="18" charset="0"/>
                          <a:ea typeface="Cambria Math" panose="02040503050406030204" pitchFamily="18" charset="0"/>
                          <a:cs typeface="Times New Roman" panose="02020603050405020304" pitchFamily="18" charset="0"/>
                        </a:rPr>
                        <m:t>𝜃</m:t>
                      </m:r>
                    </m:oMath>
                  </m:oMathPara>
                </a14:m>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0" name="Text Box 2"/>
              <p:cNvSpPr txBox="1">
                <a:spLocks noRot="1" noChangeAspect="1" noMove="1" noResize="1" noEditPoints="1" noAdjustHandles="1" noChangeArrowheads="1" noChangeShapeType="1" noTextEdit="1"/>
              </p:cNvSpPr>
              <p:nvPr/>
            </p:nvSpPr>
            <p:spPr bwMode="auto">
              <a:xfrm>
                <a:off x="8250182" y="3056878"/>
                <a:ext cx="1016000" cy="574516"/>
              </a:xfrm>
              <a:prstGeom prst="rect">
                <a:avLst/>
              </a:prstGeom>
              <a:blipFill>
                <a:blip r:embed="rId4"/>
                <a:stretch>
                  <a:fillRect/>
                </a:stretch>
              </a:blipFill>
              <a:ln w="9525">
                <a:noFill/>
                <a:miter lim="800000"/>
                <a:headEnd/>
                <a:tailEnd/>
              </a:ln>
            </p:spPr>
            <p:txBody>
              <a:bodyPr/>
              <a:lstStyle/>
              <a:p>
                <a:r>
                  <a:rPr lang="en-GB">
                    <a:noFill/>
                  </a:rPr>
                  <a:t> </a:t>
                </a:r>
              </a:p>
            </p:txBody>
          </p:sp>
        </mc:Fallback>
      </mc:AlternateContent>
      <p:sp>
        <p:nvSpPr>
          <p:cNvPr id="44" name="TextBox 43"/>
          <p:cNvSpPr txBox="1"/>
          <p:nvPr/>
        </p:nvSpPr>
        <p:spPr>
          <a:xfrm>
            <a:off x="8124246" y="2902579"/>
            <a:ext cx="555812" cy="369332"/>
          </a:xfrm>
          <a:prstGeom prst="rect">
            <a:avLst/>
          </a:prstGeom>
          <a:noFill/>
        </p:spPr>
        <p:txBody>
          <a:bodyPr wrap="square" rtlCol="0">
            <a:spAutoFit/>
          </a:bodyPr>
          <a:lstStyle/>
          <a:p>
            <a:r>
              <a:rPr lang="en-GB" dirty="0" smtClean="0"/>
              <a:t>T</a:t>
            </a:r>
            <a:endParaRPr lang="en-GB" dirty="0"/>
          </a:p>
        </p:txBody>
      </p:sp>
      <p:sp>
        <p:nvSpPr>
          <p:cNvPr id="45" name="TextBox 44"/>
          <p:cNvSpPr txBox="1"/>
          <p:nvPr/>
        </p:nvSpPr>
        <p:spPr>
          <a:xfrm>
            <a:off x="8547486" y="5012338"/>
            <a:ext cx="653694" cy="369332"/>
          </a:xfrm>
          <a:prstGeom prst="rect">
            <a:avLst/>
          </a:prstGeom>
          <a:noFill/>
        </p:spPr>
        <p:txBody>
          <a:bodyPr wrap="square" rtlCol="0">
            <a:spAutoFit/>
          </a:bodyPr>
          <a:lstStyle/>
          <a:p>
            <a:r>
              <a:rPr lang="en-GB" dirty="0" smtClean="0"/>
              <a:t>2g N</a:t>
            </a:r>
            <a:endParaRPr lang="en-GB" dirty="0"/>
          </a:p>
        </p:txBody>
      </p:sp>
      <p:cxnSp>
        <p:nvCxnSpPr>
          <p:cNvPr id="12" name="Straight Connector 11"/>
          <p:cNvCxnSpPr/>
          <p:nvPr/>
        </p:nvCxnSpPr>
        <p:spPr>
          <a:xfrm>
            <a:off x="7591222" y="2142352"/>
            <a:ext cx="91062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639050"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743895"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845612" y="195717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941689"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046534"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8148251" y="195717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8232374" y="194580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337219" y="194580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8438936" y="195035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890394" y="3829383"/>
            <a:ext cx="1280808" cy="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Text Box 2"/>
          <p:cNvSpPr txBox="1">
            <a:spLocks noChangeArrowheads="1"/>
          </p:cNvSpPr>
          <p:nvPr/>
        </p:nvSpPr>
        <p:spPr bwMode="auto">
          <a:xfrm>
            <a:off x="8801827" y="2724900"/>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0.5g 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Freeform 20"/>
          <p:cNvSpPr/>
          <p:nvPr/>
        </p:nvSpPr>
        <p:spPr>
          <a:xfrm>
            <a:off x="8705850" y="3418297"/>
            <a:ext cx="184150" cy="67853"/>
          </a:xfrm>
          <a:custGeom>
            <a:avLst/>
            <a:gdLst>
              <a:gd name="connsiteX0" fmla="*/ 0 w 184150"/>
              <a:gd name="connsiteY0" fmla="*/ 67853 h 67853"/>
              <a:gd name="connsiteX1" fmla="*/ 82550 w 184150"/>
              <a:gd name="connsiteY1" fmla="*/ 4353 h 67853"/>
              <a:gd name="connsiteX2" fmla="*/ 184150 w 184150"/>
              <a:gd name="connsiteY2" fmla="*/ 10703 h 67853"/>
            </a:gdLst>
            <a:ahLst/>
            <a:cxnLst>
              <a:cxn ang="0">
                <a:pos x="connsiteX0" y="connsiteY0"/>
              </a:cxn>
              <a:cxn ang="0">
                <a:pos x="connsiteX1" y="connsiteY1"/>
              </a:cxn>
              <a:cxn ang="0">
                <a:pos x="connsiteX2" y="connsiteY2"/>
              </a:cxn>
            </a:cxnLst>
            <a:rect l="l" t="t" r="r" b="b"/>
            <a:pathLst>
              <a:path w="184150" h="67853">
                <a:moveTo>
                  <a:pt x="0" y="67853"/>
                </a:moveTo>
                <a:cubicBezTo>
                  <a:pt x="25929" y="40865"/>
                  <a:pt x="51858" y="13878"/>
                  <a:pt x="82550" y="4353"/>
                </a:cubicBezTo>
                <a:cubicBezTo>
                  <a:pt x="113242" y="-5172"/>
                  <a:pt x="148696" y="2765"/>
                  <a:pt x="184150" y="107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429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8890393" y="3829383"/>
            <a:ext cx="161005" cy="15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890394" y="3675063"/>
            <a:ext cx="161005" cy="15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flipH="1" flipV="1">
            <a:off x="7967010" y="2142976"/>
            <a:ext cx="923384" cy="168642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t>Finding </a:t>
            </a:r>
            <a:r>
              <a:rPr lang="en-GB" dirty="0" smtClean="0"/>
              <a:t>missing forces and angles in equilibrium</a:t>
            </a:r>
            <a:endParaRPr lang="en-GB" dirty="0"/>
          </a:p>
        </p:txBody>
      </p:sp>
      <p:grpSp>
        <p:nvGrpSpPr>
          <p:cNvPr id="15" name="Group 14"/>
          <p:cNvGrpSpPr/>
          <p:nvPr/>
        </p:nvGrpSpPr>
        <p:grpSpPr>
          <a:xfrm>
            <a:off x="6346862" y="1699248"/>
            <a:ext cx="5271742" cy="4084481"/>
            <a:chOff x="0" y="101600"/>
            <a:chExt cx="1535430" cy="1523627"/>
          </a:xfrm>
        </p:grpSpPr>
        <p:cxnSp>
          <p:nvCxnSpPr>
            <p:cNvPr id="28" name="Straight Connector 27"/>
            <p:cNvCxnSpPr/>
            <p:nvPr/>
          </p:nvCxnSpPr>
          <p:spPr>
            <a:xfrm flipV="1">
              <a:off x="740821" y="101600"/>
              <a:ext cx="0" cy="1523627"/>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V="1">
              <a:off x="767715" y="128493"/>
              <a:ext cx="0" cy="1535430"/>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H="1" flipV="1">
            <a:off x="8874333" y="3029843"/>
            <a:ext cx="16062" cy="799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890394" y="3829403"/>
            <a:ext cx="0" cy="12550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458200" y="3029843"/>
            <a:ext cx="432194" cy="799561"/>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sp>
        <p:nvSpPr>
          <p:cNvPr id="38" name="Text Box 2"/>
          <p:cNvSpPr txBox="1">
            <a:spLocks noChangeArrowheads="1"/>
          </p:cNvSpPr>
          <p:nvPr/>
        </p:nvSpPr>
        <p:spPr bwMode="auto">
          <a:xfrm>
            <a:off x="9889965" y="3403862"/>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21 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 Box 2"/>
              <p:cNvSpPr txBox="1">
                <a:spLocks noChangeArrowheads="1"/>
              </p:cNvSpPr>
              <p:nvPr/>
            </p:nvSpPr>
            <p:spPr bwMode="auto">
              <a:xfrm>
                <a:off x="8250182" y="3056878"/>
                <a:ext cx="1016000" cy="574516"/>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2000" i="1" dirty="0" smtClean="0">
                          <a:effectLst/>
                          <a:latin typeface="Cambria Math" panose="02040503050406030204" pitchFamily="18" charset="0"/>
                          <a:ea typeface="Cambria Math" panose="02040503050406030204" pitchFamily="18" charset="0"/>
                          <a:cs typeface="Times New Roman" panose="02020603050405020304" pitchFamily="18" charset="0"/>
                        </a:rPr>
                        <m:t>𝜃</m:t>
                      </m:r>
                    </m:oMath>
                  </m:oMathPara>
                </a14:m>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0" name="Text Box 2"/>
              <p:cNvSpPr txBox="1">
                <a:spLocks noRot="1" noChangeAspect="1" noMove="1" noResize="1" noEditPoints="1" noAdjustHandles="1" noChangeArrowheads="1" noChangeShapeType="1" noTextEdit="1"/>
              </p:cNvSpPr>
              <p:nvPr/>
            </p:nvSpPr>
            <p:spPr bwMode="auto">
              <a:xfrm>
                <a:off x="8250182" y="3056878"/>
                <a:ext cx="1016000" cy="574516"/>
              </a:xfrm>
              <a:prstGeom prst="rect">
                <a:avLst/>
              </a:prstGeom>
              <a:blipFill>
                <a:blip r:embed="rId3"/>
                <a:stretch>
                  <a:fillRect/>
                </a:stretch>
              </a:blipFill>
              <a:ln w="9525">
                <a:noFill/>
                <a:miter lim="800000"/>
                <a:headEnd/>
                <a:tailEnd/>
              </a:ln>
            </p:spPr>
            <p:txBody>
              <a:bodyPr/>
              <a:lstStyle/>
              <a:p>
                <a:r>
                  <a:rPr lang="en-GB">
                    <a:noFill/>
                  </a:rPr>
                  <a:t> </a:t>
                </a:r>
              </a:p>
            </p:txBody>
          </p:sp>
        </mc:Fallback>
      </mc:AlternateContent>
      <p:sp>
        <p:nvSpPr>
          <p:cNvPr id="44" name="TextBox 43"/>
          <p:cNvSpPr txBox="1"/>
          <p:nvPr/>
        </p:nvSpPr>
        <p:spPr>
          <a:xfrm>
            <a:off x="8124246" y="2902579"/>
            <a:ext cx="555812" cy="369332"/>
          </a:xfrm>
          <a:prstGeom prst="rect">
            <a:avLst/>
          </a:prstGeom>
          <a:noFill/>
        </p:spPr>
        <p:txBody>
          <a:bodyPr wrap="square" rtlCol="0">
            <a:spAutoFit/>
          </a:bodyPr>
          <a:lstStyle/>
          <a:p>
            <a:r>
              <a:rPr lang="en-GB" dirty="0" smtClean="0"/>
              <a:t>T</a:t>
            </a:r>
            <a:endParaRPr lang="en-GB" dirty="0"/>
          </a:p>
        </p:txBody>
      </p:sp>
      <p:sp>
        <p:nvSpPr>
          <p:cNvPr id="45" name="TextBox 44"/>
          <p:cNvSpPr txBox="1"/>
          <p:nvPr/>
        </p:nvSpPr>
        <p:spPr>
          <a:xfrm>
            <a:off x="8547486" y="5012338"/>
            <a:ext cx="653694" cy="369332"/>
          </a:xfrm>
          <a:prstGeom prst="rect">
            <a:avLst/>
          </a:prstGeom>
          <a:noFill/>
        </p:spPr>
        <p:txBody>
          <a:bodyPr wrap="square" rtlCol="0">
            <a:spAutoFit/>
          </a:bodyPr>
          <a:lstStyle/>
          <a:p>
            <a:r>
              <a:rPr lang="en-GB" dirty="0" smtClean="0"/>
              <a:t>2g N</a:t>
            </a:r>
            <a:endParaRPr lang="en-GB" dirty="0"/>
          </a:p>
        </p:txBody>
      </p:sp>
      <p:cxnSp>
        <p:nvCxnSpPr>
          <p:cNvPr id="12" name="Straight Connector 11"/>
          <p:cNvCxnSpPr/>
          <p:nvPr/>
        </p:nvCxnSpPr>
        <p:spPr>
          <a:xfrm>
            <a:off x="7591222" y="2142352"/>
            <a:ext cx="91062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639050"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743895"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845612" y="195717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941689"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046534"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8148251" y="195717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8232374" y="194580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337219" y="194580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8438936" y="195035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890394" y="3829383"/>
            <a:ext cx="1280808" cy="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Text Box 2"/>
          <p:cNvSpPr txBox="1">
            <a:spLocks noChangeArrowheads="1"/>
          </p:cNvSpPr>
          <p:nvPr/>
        </p:nvSpPr>
        <p:spPr bwMode="auto">
          <a:xfrm>
            <a:off x="8801827" y="2724900"/>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0.5g 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Freeform 20"/>
          <p:cNvSpPr/>
          <p:nvPr/>
        </p:nvSpPr>
        <p:spPr>
          <a:xfrm>
            <a:off x="8705850" y="3418297"/>
            <a:ext cx="184150" cy="67853"/>
          </a:xfrm>
          <a:custGeom>
            <a:avLst/>
            <a:gdLst>
              <a:gd name="connsiteX0" fmla="*/ 0 w 184150"/>
              <a:gd name="connsiteY0" fmla="*/ 67853 h 67853"/>
              <a:gd name="connsiteX1" fmla="*/ 82550 w 184150"/>
              <a:gd name="connsiteY1" fmla="*/ 4353 h 67853"/>
              <a:gd name="connsiteX2" fmla="*/ 184150 w 184150"/>
              <a:gd name="connsiteY2" fmla="*/ 10703 h 67853"/>
            </a:gdLst>
            <a:ahLst/>
            <a:cxnLst>
              <a:cxn ang="0">
                <a:pos x="connsiteX0" y="connsiteY0"/>
              </a:cxn>
              <a:cxn ang="0">
                <a:pos x="connsiteX1" y="connsiteY1"/>
              </a:cxn>
              <a:cxn ang="0">
                <a:pos x="connsiteX2" y="connsiteY2"/>
              </a:cxn>
            </a:cxnLst>
            <a:rect l="l" t="t" r="r" b="b"/>
            <a:pathLst>
              <a:path w="184150" h="67853">
                <a:moveTo>
                  <a:pt x="0" y="67853"/>
                </a:moveTo>
                <a:cubicBezTo>
                  <a:pt x="25929" y="40865"/>
                  <a:pt x="51858" y="13878"/>
                  <a:pt x="82550" y="4353"/>
                </a:cubicBezTo>
                <a:cubicBezTo>
                  <a:pt x="113242" y="-5172"/>
                  <a:pt x="148696" y="2765"/>
                  <a:pt x="184150" y="107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 Placeholder 2"/>
              <p:cNvSpPr>
                <a:spLocks noGrp="1"/>
              </p:cNvSpPr>
              <p:nvPr>
                <p:ph type="body" sz="quarter" idx="10"/>
              </p:nvPr>
            </p:nvSpPr>
            <p:spPr>
              <a:xfrm>
                <a:off x="310132" y="1104650"/>
                <a:ext cx="4906429" cy="5324475"/>
              </a:xfrm>
            </p:spPr>
            <p:txBody>
              <a:bodyPr/>
              <a:lstStyle/>
              <a:p>
                <a:pPr marL="0" indent="0">
                  <a:lnSpc>
                    <a:spcPct val="150000"/>
                  </a:lnSpc>
                  <a:buNone/>
                </a:pPr>
                <a:r>
                  <a:rPr lang="en-GB" sz="2400" dirty="0" smtClean="0"/>
                  <a:t>Resolving horizontally:</a:t>
                </a:r>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21−</m:t>
                      </m:r>
                      <m:r>
                        <a:rPr lang="en-GB" sz="2400" b="0" i="1" smtClean="0">
                          <a:latin typeface="Cambria Math" panose="02040503050406030204" pitchFamily="18" charset="0"/>
                        </a:rPr>
                        <m:t>𝑇</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ea typeface="Cambria Math" panose="02040503050406030204" pitchFamily="18" charset="0"/>
                            </a:rPr>
                            <m:t>𝜃</m:t>
                          </m:r>
                        </m:e>
                      </m:func>
                      <m:r>
                        <a:rPr lang="en-GB" sz="2400" b="0" i="1" smtClean="0">
                          <a:latin typeface="Cambria Math" panose="02040503050406030204" pitchFamily="18" charset="0"/>
                        </a:rPr>
                        <m:t>=0</m:t>
                      </m:r>
                    </m:oMath>
                  </m:oMathPara>
                </a14:m>
                <a:endParaRPr lang="en-GB" sz="2400" b="0" i="1" dirty="0" smtClean="0">
                  <a:latin typeface="Cambria Math" panose="020405030504060302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𝑇</m:t>
                      </m:r>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sin</m:t>
                          </m:r>
                        </m:fName>
                        <m:e>
                          <m:r>
                            <a:rPr lang="en-GB" sz="2400" i="1">
                              <a:latin typeface="Cambria Math" panose="02040503050406030204" pitchFamily="18" charset="0"/>
                              <a:ea typeface="Cambria Math" panose="02040503050406030204" pitchFamily="18" charset="0"/>
                            </a:rPr>
                            <m:t>𝜃</m:t>
                          </m:r>
                        </m:e>
                      </m:func>
                      <m:r>
                        <a:rPr lang="en-GB" sz="2400" i="1">
                          <a:latin typeface="Cambria Math" panose="02040503050406030204" pitchFamily="18" charset="0"/>
                        </a:rPr>
                        <m:t>=</m:t>
                      </m:r>
                      <m:r>
                        <a:rPr lang="en-GB" sz="2400" b="0" i="1" smtClean="0">
                          <a:latin typeface="Cambria Math" panose="02040503050406030204" pitchFamily="18" charset="0"/>
                        </a:rPr>
                        <m:t>21</m:t>
                      </m:r>
                    </m:oMath>
                  </m:oMathPara>
                </a14:m>
                <a:endParaRPr lang="en-GB" sz="2400" b="0" i="1" dirty="0" smtClean="0">
                  <a:latin typeface="Cambria Math" panose="02040503050406030204" pitchFamily="18" charset="0"/>
                </a:endParaRPr>
              </a:p>
              <a:p>
                <a:pPr marL="0" indent="0">
                  <a:lnSpc>
                    <a:spcPct val="150000"/>
                  </a:lnSpc>
                  <a:buNone/>
                </a:pPr>
                <a:r>
                  <a:rPr lang="en-GB" sz="2400" dirty="0"/>
                  <a:t>Resolving </a:t>
                </a:r>
                <a:r>
                  <a:rPr lang="en-GB" sz="2400" dirty="0" smtClean="0"/>
                  <a:t>vertically:</a:t>
                </a:r>
                <a:endParaRPr lang="en-GB" sz="2400" dirty="0"/>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𝑇</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ea typeface="Cambria Math" panose="02040503050406030204" pitchFamily="18" charset="0"/>
                            </a:rPr>
                            <m:t>𝜃</m:t>
                          </m:r>
                          <m:r>
                            <a:rPr lang="en-GB" sz="2400" b="0" i="1" smtClean="0">
                              <a:latin typeface="Cambria Math" panose="02040503050406030204" pitchFamily="18" charset="0"/>
                              <a:ea typeface="Cambria Math" panose="02040503050406030204" pitchFamily="18" charset="0"/>
                            </a:rPr>
                            <m:t>+0.5</m:t>
                          </m:r>
                          <m:r>
                            <a:rPr lang="en-GB" sz="2400" b="0" i="1" smtClean="0">
                              <a:latin typeface="Cambria Math" panose="02040503050406030204" pitchFamily="18" charset="0"/>
                              <a:ea typeface="Cambria Math" panose="02040503050406030204" pitchFamily="18" charset="0"/>
                            </a:rPr>
                            <m:t>𝑔</m:t>
                          </m:r>
                          <m:r>
                            <a:rPr lang="en-GB" sz="2400" b="0" i="1" smtClean="0">
                              <a:latin typeface="Cambria Math" panose="02040503050406030204" pitchFamily="18" charset="0"/>
                              <a:ea typeface="Cambria Math" panose="02040503050406030204" pitchFamily="18" charset="0"/>
                            </a:rPr>
                            <m:t>−2</m:t>
                          </m:r>
                          <m:r>
                            <a:rPr lang="en-GB" sz="2400" b="0" i="1" smtClean="0">
                              <a:latin typeface="Cambria Math" panose="02040503050406030204" pitchFamily="18" charset="0"/>
                              <a:ea typeface="Cambria Math" panose="02040503050406030204" pitchFamily="18" charset="0"/>
                            </a:rPr>
                            <m:t>𝑔</m:t>
                          </m:r>
                        </m:e>
                      </m:func>
                      <m:r>
                        <a:rPr lang="en-GB" sz="2400" i="1">
                          <a:latin typeface="Cambria Math" panose="02040503050406030204" pitchFamily="18" charset="0"/>
                        </a:rPr>
                        <m:t>=0</m:t>
                      </m:r>
                    </m:oMath>
                  </m:oMathPara>
                </a14:m>
                <a:endParaRPr lang="en-GB" sz="2400" dirty="0"/>
              </a:p>
              <a:p>
                <a:pPr marL="0" indent="0">
                  <a:lnSpc>
                    <a:spcPct val="150000"/>
                  </a:lnSpc>
                  <a:buNone/>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𝑇</m:t>
                      </m:r>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cos</m:t>
                          </m:r>
                        </m:fName>
                        <m:e>
                          <m:r>
                            <a:rPr lang="en-GB" sz="2400" i="1">
                              <a:latin typeface="Cambria Math" panose="02040503050406030204" pitchFamily="18" charset="0"/>
                              <a:ea typeface="Cambria Math" panose="02040503050406030204" pitchFamily="18" charset="0"/>
                            </a:rPr>
                            <m:t>𝜃</m:t>
                          </m:r>
                        </m:e>
                      </m:func>
                      <m:r>
                        <a:rPr lang="en-GB" sz="2400" b="0" i="1" smtClean="0">
                          <a:latin typeface="Cambria Math" panose="02040503050406030204" pitchFamily="18" charset="0"/>
                        </a:rPr>
                        <m:t>=14.7</m:t>
                      </m:r>
                    </m:oMath>
                  </m:oMathPara>
                </a14:m>
                <a:endParaRPr lang="en-GB" sz="2400" dirty="0" smtClean="0"/>
              </a:p>
              <a:p>
                <a:pPr marL="0" indent="0">
                  <a:lnSpc>
                    <a:spcPct val="150000"/>
                  </a:lnSpc>
                  <a:buNone/>
                </a:pPr>
                <a:r>
                  <a:rPr lang="en-GB" sz="2400" dirty="0" smtClean="0"/>
                  <a:t>Rearranging:</a:t>
                </a:r>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𝑇</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14.7</m:t>
                          </m:r>
                        </m:num>
                        <m:den>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ea typeface="Cambria Math" panose="02040503050406030204" pitchFamily="18" charset="0"/>
                                </a:rPr>
                                <m:t>𝜃</m:t>
                              </m:r>
                            </m:e>
                          </m:func>
                        </m:den>
                      </m:f>
                    </m:oMath>
                  </m:oMathPara>
                </a14:m>
                <a:endParaRPr lang="en-GB" sz="2400" dirty="0" smtClean="0"/>
              </a:p>
            </p:txBody>
          </p:sp>
        </mc:Choice>
        <mc:Fallback xmlns="">
          <p:sp>
            <p:nvSpPr>
              <p:cNvPr id="31" name="Text Placeholder 2"/>
              <p:cNvSpPr>
                <a:spLocks noGrp="1" noRot="1" noChangeAspect="1" noMove="1" noResize="1" noEditPoints="1" noAdjustHandles="1" noChangeArrowheads="1" noChangeShapeType="1" noTextEdit="1"/>
              </p:cNvSpPr>
              <p:nvPr>
                <p:ph type="body" sz="quarter" idx="10"/>
              </p:nvPr>
            </p:nvSpPr>
            <p:spPr>
              <a:xfrm>
                <a:off x="310132" y="1104650"/>
                <a:ext cx="4906429" cy="5324475"/>
              </a:xfrm>
              <a:blipFill>
                <a:blip r:embed="rId4"/>
                <a:stretch>
                  <a:fillRect l="-1988"/>
                </a:stretch>
              </a:blipFill>
            </p:spPr>
            <p:txBody>
              <a:bodyPr/>
              <a:lstStyle/>
              <a:p>
                <a:r>
                  <a:rPr lang="en-GB">
                    <a:noFill/>
                  </a:rPr>
                  <a:t> </a:t>
                </a:r>
              </a:p>
            </p:txBody>
          </p:sp>
        </mc:Fallback>
      </mc:AlternateContent>
      <p:sp>
        <p:nvSpPr>
          <p:cNvPr id="6" name="Oval 5"/>
          <p:cNvSpPr/>
          <p:nvPr/>
        </p:nvSpPr>
        <p:spPr>
          <a:xfrm>
            <a:off x="3800474" y="2394579"/>
            <a:ext cx="330321" cy="3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41" name="Oval 40"/>
          <p:cNvSpPr/>
          <p:nvPr/>
        </p:nvSpPr>
        <p:spPr>
          <a:xfrm>
            <a:off x="3645823" y="5618568"/>
            <a:ext cx="330321" cy="3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Tree>
    <p:extLst>
      <p:ext uri="{BB962C8B-B14F-4D97-AF65-F5344CB8AC3E}">
        <p14:creationId xmlns:p14="http://schemas.microsoft.com/office/powerpoint/2010/main" val="358398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8890393" y="3829383"/>
            <a:ext cx="161005" cy="15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890394" y="3675063"/>
            <a:ext cx="161005" cy="15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flipH="1" flipV="1">
            <a:off x="7967010" y="2142976"/>
            <a:ext cx="923384" cy="168642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t>Finding </a:t>
            </a:r>
            <a:r>
              <a:rPr lang="en-GB" dirty="0" smtClean="0"/>
              <a:t>missing forces and angles in equilibrium</a:t>
            </a:r>
            <a:endParaRPr lang="en-GB" dirty="0"/>
          </a:p>
        </p:txBody>
      </p:sp>
      <p:grpSp>
        <p:nvGrpSpPr>
          <p:cNvPr id="15" name="Group 14"/>
          <p:cNvGrpSpPr/>
          <p:nvPr/>
        </p:nvGrpSpPr>
        <p:grpSpPr>
          <a:xfrm>
            <a:off x="6346862" y="1699248"/>
            <a:ext cx="5271742" cy="4084481"/>
            <a:chOff x="0" y="101600"/>
            <a:chExt cx="1535430" cy="1523627"/>
          </a:xfrm>
        </p:grpSpPr>
        <p:cxnSp>
          <p:nvCxnSpPr>
            <p:cNvPr id="28" name="Straight Connector 27"/>
            <p:cNvCxnSpPr/>
            <p:nvPr/>
          </p:nvCxnSpPr>
          <p:spPr>
            <a:xfrm flipV="1">
              <a:off x="740821" y="101600"/>
              <a:ext cx="0" cy="1523627"/>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V="1">
              <a:off x="767715" y="128493"/>
              <a:ext cx="0" cy="1535430"/>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H="1" flipV="1">
            <a:off x="8874333" y="3029843"/>
            <a:ext cx="16062" cy="799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890394" y="3829403"/>
            <a:ext cx="0" cy="12550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458200" y="3029843"/>
            <a:ext cx="432194" cy="799561"/>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sp>
        <p:nvSpPr>
          <p:cNvPr id="38" name="Text Box 2"/>
          <p:cNvSpPr txBox="1">
            <a:spLocks noChangeArrowheads="1"/>
          </p:cNvSpPr>
          <p:nvPr/>
        </p:nvSpPr>
        <p:spPr bwMode="auto">
          <a:xfrm>
            <a:off x="9889965" y="3403862"/>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21 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 Box 2"/>
              <p:cNvSpPr txBox="1">
                <a:spLocks noChangeArrowheads="1"/>
              </p:cNvSpPr>
              <p:nvPr/>
            </p:nvSpPr>
            <p:spPr bwMode="auto">
              <a:xfrm>
                <a:off x="8250182" y="3056878"/>
                <a:ext cx="1016000" cy="574516"/>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2000" i="1" dirty="0" smtClean="0">
                          <a:effectLst/>
                          <a:latin typeface="Cambria Math" panose="02040503050406030204" pitchFamily="18" charset="0"/>
                          <a:ea typeface="Cambria Math" panose="02040503050406030204" pitchFamily="18" charset="0"/>
                          <a:cs typeface="Times New Roman" panose="02020603050405020304" pitchFamily="18" charset="0"/>
                        </a:rPr>
                        <m:t>𝜃</m:t>
                      </m:r>
                    </m:oMath>
                  </m:oMathPara>
                </a14:m>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0" name="Text Box 2"/>
              <p:cNvSpPr txBox="1">
                <a:spLocks noRot="1" noChangeAspect="1" noMove="1" noResize="1" noEditPoints="1" noAdjustHandles="1" noChangeArrowheads="1" noChangeShapeType="1" noTextEdit="1"/>
              </p:cNvSpPr>
              <p:nvPr/>
            </p:nvSpPr>
            <p:spPr bwMode="auto">
              <a:xfrm>
                <a:off x="8250182" y="3056878"/>
                <a:ext cx="1016000" cy="574516"/>
              </a:xfrm>
              <a:prstGeom prst="rect">
                <a:avLst/>
              </a:prstGeom>
              <a:blipFill>
                <a:blip r:embed="rId3"/>
                <a:stretch>
                  <a:fillRect/>
                </a:stretch>
              </a:blipFill>
              <a:ln w="9525">
                <a:noFill/>
                <a:miter lim="800000"/>
                <a:headEnd/>
                <a:tailEnd/>
              </a:ln>
            </p:spPr>
            <p:txBody>
              <a:bodyPr/>
              <a:lstStyle/>
              <a:p>
                <a:r>
                  <a:rPr lang="en-GB">
                    <a:noFill/>
                  </a:rPr>
                  <a:t> </a:t>
                </a:r>
              </a:p>
            </p:txBody>
          </p:sp>
        </mc:Fallback>
      </mc:AlternateContent>
      <p:sp>
        <p:nvSpPr>
          <p:cNvPr id="44" name="TextBox 43"/>
          <p:cNvSpPr txBox="1"/>
          <p:nvPr/>
        </p:nvSpPr>
        <p:spPr>
          <a:xfrm>
            <a:off x="8124246" y="2902579"/>
            <a:ext cx="555812" cy="369332"/>
          </a:xfrm>
          <a:prstGeom prst="rect">
            <a:avLst/>
          </a:prstGeom>
          <a:noFill/>
        </p:spPr>
        <p:txBody>
          <a:bodyPr wrap="square" rtlCol="0">
            <a:spAutoFit/>
          </a:bodyPr>
          <a:lstStyle/>
          <a:p>
            <a:r>
              <a:rPr lang="en-GB" dirty="0" smtClean="0"/>
              <a:t>T</a:t>
            </a:r>
            <a:endParaRPr lang="en-GB" dirty="0"/>
          </a:p>
        </p:txBody>
      </p:sp>
      <p:sp>
        <p:nvSpPr>
          <p:cNvPr id="45" name="TextBox 44"/>
          <p:cNvSpPr txBox="1"/>
          <p:nvPr/>
        </p:nvSpPr>
        <p:spPr>
          <a:xfrm>
            <a:off x="8547486" y="5012338"/>
            <a:ext cx="653694" cy="369332"/>
          </a:xfrm>
          <a:prstGeom prst="rect">
            <a:avLst/>
          </a:prstGeom>
          <a:noFill/>
        </p:spPr>
        <p:txBody>
          <a:bodyPr wrap="square" rtlCol="0">
            <a:spAutoFit/>
          </a:bodyPr>
          <a:lstStyle/>
          <a:p>
            <a:r>
              <a:rPr lang="en-GB" dirty="0" smtClean="0"/>
              <a:t>2g N</a:t>
            </a:r>
            <a:endParaRPr lang="en-GB" dirty="0"/>
          </a:p>
        </p:txBody>
      </p:sp>
      <p:cxnSp>
        <p:nvCxnSpPr>
          <p:cNvPr id="12" name="Straight Connector 11"/>
          <p:cNvCxnSpPr/>
          <p:nvPr/>
        </p:nvCxnSpPr>
        <p:spPr>
          <a:xfrm>
            <a:off x="7591222" y="2142352"/>
            <a:ext cx="91062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639050"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743895"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845612" y="195717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941689"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046534"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8148251" y="195717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8232374" y="194580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337219" y="194580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8438936" y="195035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890394" y="3829383"/>
            <a:ext cx="1280808" cy="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Text Box 2"/>
          <p:cNvSpPr txBox="1">
            <a:spLocks noChangeArrowheads="1"/>
          </p:cNvSpPr>
          <p:nvPr/>
        </p:nvSpPr>
        <p:spPr bwMode="auto">
          <a:xfrm>
            <a:off x="8801827" y="2724900"/>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0.5g 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Freeform 20"/>
          <p:cNvSpPr/>
          <p:nvPr/>
        </p:nvSpPr>
        <p:spPr>
          <a:xfrm>
            <a:off x="8705850" y="3418297"/>
            <a:ext cx="184150" cy="67853"/>
          </a:xfrm>
          <a:custGeom>
            <a:avLst/>
            <a:gdLst>
              <a:gd name="connsiteX0" fmla="*/ 0 w 184150"/>
              <a:gd name="connsiteY0" fmla="*/ 67853 h 67853"/>
              <a:gd name="connsiteX1" fmla="*/ 82550 w 184150"/>
              <a:gd name="connsiteY1" fmla="*/ 4353 h 67853"/>
              <a:gd name="connsiteX2" fmla="*/ 184150 w 184150"/>
              <a:gd name="connsiteY2" fmla="*/ 10703 h 67853"/>
            </a:gdLst>
            <a:ahLst/>
            <a:cxnLst>
              <a:cxn ang="0">
                <a:pos x="connsiteX0" y="connsiteY0"/>
              </a:cxn>
              <a:cxn ang="0">
                <a:pos x="connsiteX1" y="connsiteY1"/>
              </a:cxn>
              <a:cxn ang="0">
                <a:pos x="connsiteX2" y="connsiteY2"/>
              </a:cxn>
            </a:cxnLst>
            <a:rect l="l" t="t" r="r" b="b"/>
            <a:pathLst>
              <a:path w="184150" h="67853">
                <a:moveTo>
                  <a:pt x="0" y="67853"/>
                </a:moveTo>
                <a:cubicBezTo>
                  <a:pt x="25929" y="40865"/>
                  <a:pt x="51858" y="13878"/>
                  <a:pt x="82550" y="4353"/>
                </a:cubicBezTo>
                <a:cubicBezTo>
                  <a:pt x="113242" y="-5172"/>
                  <a:pt x="148696" y="2765"/>
                  <a:pt x="184150" y="107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 Placeholder 2"/>
              <p:cNvSpPr>
                <a:spLocks noGrp="1"/>
              </p:cNvSpPr>
              <p:nvPr>
                <p:ph type="body" sz="quarter" idx="10"/>
              </p:nvPr>
            </p:nvSpPr>
            <p:spPr>
              <a:xfrm>
                <a:off x="310132" y="1104650"/>
                <a:ext cx="4906429" cy="5324475"/>
              </a:xfrm>
            </p:spPr>
            <p:txBody>
              <a:bodyPr/>
              <a:lstStyle/>
              <a:p>
                <a:pPr marL="0" indent="0">
                  <a:lnSpc>
                    <a:spcPct val="150000"/>
                  </a:lnSpc>
                  <a:buNone/>
                </a:pPr>
                <a:r>
                  <a:rPr lang="en-GB" sz="2400" dirty="0" smtClean="0"/>
                  <a:t>Substituting      into</a:t>
                </a:r>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14.7</m:t>
                      </m:r>
                      <m:f>
                        <m:fPr>
                          <m:ctrlPr>
                            <a:rPr lang="en-GB" sz="2400" b="0" i="1" smtClean="0">
                              <a:latin typeface="Cambria Math" panose="02040503050406030204" pitchFamily="18" charset="0"/>
                            </a:rPr>
                          </m:ctrlPr>
                        </m:fPr>
                        <m:num>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ea typeface="Cambria Math" panose="02040503050406030204" pitchFamily="18" charset="0"/>
                                </a:rPr>
                                <m:t>𝜃</m:t>
                              </m:r>
                            </m:e>
                          </m:func>
                        </m:num>
                        <m:den>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ea typeface="Cambria Math" panose="02040503050406030204" pitchFamily="18" charset="0"/>
                                </a:rPr>
                                <m:t>𝜃</m:t>
                              </m:r>
                            </m:e>
                          </m:func>
                        </m:den>
                      </m:f>
                      <m:r>
                        <a:rPr lang="en-GB" sz="2400" i="1">
                          <a:latin typeface="Cambria Math" panose="02040503050406030204" pitchFamily="18" charset="0"/>
                        </a:rPr>
                        <m:t>=</m:t>
                      </m:r>
                      <m:r>
                        <a:rPr lang="en-GB" sz="2400" b="0" i="1" smtClean="0">
                          <a:latin typeface="Cambria Math" panose="02040503050406030204" pitchFamily="18" charset="0"/>
                        </a:rPr>
                        <m:t>21</m:t>
                      </m:r>
                    </m:oMath>
                  </m:oMathPara>
                </a14:m>
                <a:endParaRPr lang="en-GB" sz="2400" b="0" i="1" dirty="0" smtClean="0">
                  <a:latin typeface="Cambria Math" panose="02040503050406030204" pitchFamily="18" charset="0"/>
                </a:endParaRPr>
              </a:p>
              <a:p>
                <a:pPr marL="0" indent="0">
                  <a:lnSpc>
                    <a:spcPct val="150000"/>
                  </a:lnSpc>
                  <a:buNone/>
                </a:pPr>
                <a:r>
                  <a:rPr lang="en-GB" sz="2400" dirty="0" smtClean="0"/>
                  <a:t>Using the identity:</a:t>
                </a:r>
                <a:endParaRPr lang="en-GB" sz="2400" dirty="0"/>
              </a:p>
              <a:p>
                <a:pPr marL="0" indent="0">
                  <a:lnSpc>
                    <a:spcPct val="150000"/>
                  </a:lnSpc>
                  <a:buNone/>
                </a:pPr>
                <a14:m>
                  <m:oMathPara xmlns:m="http://schemas.openxmlformats.org/officeDocument/2006/math">
                    <m:oMathParaPr>
                      <m:jc m:val="centerGroup"/>
                    </m:oMathParaPr>
                    <m:oMath xmlns:m="http://schemas.openxmlformats.org/officeDocument/2006/math">
                      <m:f>
                        <m:fPr>
                          <m:ctrlPr>
                            <a:rPr lang="en-GB" sz="2400" i="1">
                              <a:latin typeface="Cambria Math" panose="02040503050406030204" pitchFamily="18" charset="0"/>
                            </a:rPr>
                          </m:ctrlPr>
                        </m:fPr>
                        <m:num>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sin</m:t>
                              </m:r>
                            </m:fName>
                            <m:e>
                              <m:r>
                                <a:rPr lang="en-GB" sz="2400" i="1">
                                  <a:latin typeface="Cambria Math" panose="02040503050406030204" pitchFamily="18" charset="0"/>
                                  <a:ea typeface="Cambria Math" panose="02040503050406030204" pitchFamily="18" charset="0"/>
                                </a:rPr>
                                <m:t>𝜃</m:t>
                              </m:r>
                            </m:e>
                          </m:func>
                        </m:num>
                        <m:den>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cos</m:t>
                              </m:r>
                            </m:fName>
                            <m:e>
                              <m:r>
                                <a:rPr lang="en-GB" sz="2400" i="1">
                                  <a:latin typeface="Cambria Math" panose="02040503050406030204" pitchFamily="18" charset="0"/>
                                  <a:ea typeface="Cambria Math" panose="02040503050406030204" pitchFamily="18" charset="0"/>
                                </a:rPr>
                                <m:t>𝜃</m:t>
                              </m:r>
                            </m:e>
                          </m:func>
                        </m:den>
                      </m:f>
                      <m:r>
                        <a:rPr lang="en-GB" sz="2400" i="1" smtClean="0">
                          <a:latin typeface="Cambria Math" panose="02040503050406030204" pitchFamily="18" charset="0"/>
                          <a:ea typeface="Cambria Math" panose="02040503050406030204" pitchFamily="18" charset="0"/>
                        </a:rPr>
                        <m:t>≡</m:t>
                      </m:r>
                      <m:func>
                        <m:funcPr>
                          <m:ctrlPr>
                            <a:rPr lang="en-GB" sz="2400" i="1" smtClean="0">
                              <a:latin typeface="Cambria Math" panose="02040503050406030204" pitchFamily="18" charset="0"/>
                            </a:rPr>
                          </m:ctrlPr>
                        </m:funcPr>
                        <m:fName>
                          <m:r>
                            <m:rPr>
                              <m:sty m:val="p"/>
                            </m:rPr>
                            <a:rPr lang="en-GB" sz="2400" i="0" smtClean="0">
                              <a:latin typeface="Cambria Math" panose="02040503050406030204" pitchFamily="18" charset="0"/>
                            </a:rPr>
                            <m:t>tan</m:t>
                          </m:r>
                        </m:fName>
                        <m:e>
                          <m:r>
                            <a:rPr lang="en-GB" sz="2400" i="1" smtClean="0">
                              <a:latin typeface="Cambria Math" panose="02040503050406030204" pitchFamily="18" charset="0"/>
                              <a:ea typeface="Cambria Math" panose="02040503050406030204" pitchFamily="18" charset="0"/>
                            </a:rPr>
                            <m:t>𝜃</m:t>
                          </m:r>
                        </m:e>
                      </m:func>
                    </m:oMath>
                  </m:oMathPara>
                </a14:m>
                <a:endParaRPr lang="en-GB" sz="2400" dirty="0"/>
              </a:p>
              <a:p>
                <a:pPr marL="0" indent="0">
                  <a:lnSpc>
                    <a:spcPct val="150000"/>
                  </a:lnSpc>
                  <a:buNone/>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14.7</m:t>
                      </m:r>
                      <m:func>
                        <m:funcPr>
                          <m:ctrlPr>
                            <a:rPr lang="en-GB" sz="2400" i="1" smtClean="0">
                              <a:latin typeface="Cambria Math" panose="02040503050406030204" pitchFamily="18" charset="0"/>
                            </a:rPr>
                          </m:ctrlPr>
                        </m:funcPr>
                        <m:fName>
                          <m:r>
                            <m:rPr>
                              <m:sty m:val="p"/>
                            </m:rPr>
                            <a:rPr lang="en-GB" sz="2400" i="0" smtClean="0">
                              <a:latin typeface="Cambria Math" panose="02040503050406030204" pitchFamily="18" charset="0"/>
                            </a:rPr>
                            <m:t>tan</m:t>
                          </m:r>
                        </m:fName>
                        <m:e>
                          <m:r>
                            <a:rPr lang="en-GB" sz="2400" i="1" smtClean="0">
                              <a:latin typeface="Cambria Math" panose="02040503050406030204" pitchFamily="18" charset="0"/>
                              <a:ea typeface="Cambria Math" panose="02040503050406030204" pitchFamily="18" charset="0"/>
                            </a:rPr>
                            <m:t>𝜃</m:t>
                          </m:r>
                        </m:e>
                      </m:func>
                      <m:r>
                        <a:rPr lang="en-GB" sz="2400" i="1">
                          <a:latin typeface="Cambria Math" panose="02040503050406030204" pitchFamily="18" charset="0"/>
                        </a:rPr>
                        <m:t>=21</m:t>
                      </m:r>
                    </m:oMath>
                  </m:oMathPara>
                </a14:m>
                <a:endParaRPr lang="en-GB" sz="2400" i="1" dirty="0">
                  <a:latin typeface="Cambria Math" panose="020405030504060302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ea typeface="Cambria Math" panose="02040503050406030204" pitchFamily="18" charset="0"/>
                        </a:rPr>
                        <m:t>𝜃</m:t>
                      </m:r>
                      <m:r>
                        <a:rPr lang="en-GB" sz="2400" b="0" i="1" smtClean="0">
                          <a:latin typeface="Cambria Math" panose="02040503050406030204" pitchFamily="18" charset="0"/>
                        </a:rPr>
                        <m:t>=</m:t>
                      </m:r>
                      <m:func>
                        <m:funcPr>
                          <m:ctrlPr>
                            <a:rPr lang="en-GB" sz="2400" b="0" i="1" smtClean="0">
                              <a:latin typeface="Cambria Math" panose="02040503050406030204" pitchFamily="18" charset="0"/>
                            </a:rPr>
                          </m:ctrlPr>
                        </m:funcPr>
                        <m:fName>
                          <m:sSup>
                            <m:sSupPr>
                              <m:ctrlPr>
                                <a:rPr lang="en-GB" sz="2400" b="0" i="1" smtClean="0">
                                  <a:latin typeface="Cambria Math" panose="02040503050406030204" pitchFamily="18" charset="0"/>
                                </a:rPr>
                              </m:ctrlPr>
                            </m:sSupPr>
                            <m:e>
                              <m:r>
                                <m:rPr>
                                  <m:sty m:val="p"/>
                                </m:rPr>
                                <a:rPr lang="en-GB" sz="2400" b="0" i="0" smtClean="0">
                                  <a:latin typeface="Cambria Math" panose="02040503050406030204" pitchFamily="18" charset="0"/>
                                </a:rPr>
                                <m:t>tan</m:t>
                              </m:r>
                            </m:e>
                            <m:sup>
                              <m:r>
                                <a:rPr lang="en-GB" sz="2400" b="0" i="1" smtClean="0">
                                  <a:latin typeface="Cambria Math" panose="02040503050406030204" pitchFamily="18" charset="0"/>
                                </a:rPr>
                                <m:t>−1</m:t>
                              </m:r>
                            </m:sup>
                          </m:sSup>
                        </m:fName>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21</m:t>
                              </m:r>
                            </m:num>
                            <m:den>
                              <m:r>
                                <a:rPr lang="en-GB" sz="2400" b="0" i="1" smtClean="0">
                                  <a:latin typeface="Cambria Math" panose="02040503050406030204" pitchFamily="18" charset="0"/>
                                </a:rPr>
                                <m:t>14.7</m:t>
                              </m:r>
                            </m:den>
                          </m:f>
                        </m:e>
                      </m:func>
                      <m:r>
                        <a:rPr lang="en-GB" sz="2400" b="0" i="0" smtClean="0">
                          <a:latin typeface="Cambria Math" panose="02040503050406030204" pitchFamily="18" charset="0"/>
                        </a:rPr>
                        <m:t>=55.01</m:t>
                      </m:r>
                      <m:r>
                        <a:rPr lang="en-GB" sz="2400" b="0" i="1" smtClean="0">
                          <a:latin typeface="Cambria Math" panose="02040503050406030204" pitchFamily="18" charset="0"/>
                          <a:ea typeface="Cambria Math" panose="02040503050406030204" pitchFamily="18" charset="0"/>
                        </a:rPr>
                        <m:t>°</m:t>
                      </m:r>
                    </m:oMath>
                  </m:oMathPara>
                </a14:m>
                <a:endParaRPr lang="en-GB" sz="2400" dirty="0" smtClean="0"/>
              </a:p>
            </p:txBody>
          </p:sp>
        </mc:Choice>
        <mc:Fallback xmlns="">
          <p:sp>
            <p:nvSpPr>
              <p:cNvPr id="31" name="Text Placeholder 2"/>
              <p:cNvSpPr>
                <a:spLocks noGrp="1" noRot="1" noChangeAspect="1" noMove="1" noResize="1" noEditPoints="1" noAdjustHandles="1" noChangeArrowheads="1" noChangeShapeType="1" noTextEdit="1"/>
              </p:cNvSpPr>
              <p:nvPr>
                <p:ph type="body" sz="quarter" idx="10"/>
              </p:nvPr>
            </p:nvSpPr>
            <p:spPr>
              <a:xfrm>
                <a:off x="310132" y="1104650"/>
                <a:ext cx="4906429" cy="5324475"/>
              </a:xfrm>
              <a:blipFill>
                <a:blip r:embed="rId4"/>
                <a:stretch>
                  <a:fillRect l="-1988"/>
                </a:stretch>
              </a:blipFill>
            </p:spPr>
            <p:txBody>
              <a:bodyPr/>
              <a:lstStyle/>
              <a:p>
                <a:r>
                  <a:rPr lang="en-GB">
                    <a:noFill/>
                  </a:rPr>
                  <a:t> </a:t>
                </a:r>
              </a:p>
            </p:txBody>
          </p:sp>
        </mc:Fallback>
      </mc:AlternateContent>
      <p:sp>
        <p:nvSpPr>
          <p:cNvPr id="6" name="Oval 5"/>
          <p:cNvSpPr/>
          <p:nvPr/>
        </p:nvSpPr>
        <p:spPr>
          <a:xfrm>
            <a:off x="3059568" y="1289124"/>
            <a:ext cx="330321" cy="3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41" name="Oval 40"/>
          <p:cNvSpPr/>
          <p:nvPr/>
        </p:nvSpPr>
        <p:spPr>
          <a:xfrm>
            <a:off x="2013484" y="1289124"/>
            <a:ext cx="330321" cy="3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Tree>
    <p:extLst>
      <p:ext uri="{BB962C8B-B14F-4D97-AF65-F5344CB8AC3E}">
        <p14:creationId xmlns:p14="http://schemas.microsoft.com/office/powerpoint/2010/main" val="255076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8890393" y="3829383"/>
            <a:ext cx="161005" cy="15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890394" y="3675063"/>
            <a:ext cx="161005" cy="15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flipH="1" flipV="1">
            <a:off x="7967010" y="2142976"/>
            <a:ext cx="923384" cy="168642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t>Finding </a:t>
            </a:r>
            <a:r>
              <a:rPr lang="en-GB" dirty="0" smtClean="0"/>
              <a:t>missing forces and angles in equilibrium</a:t>
            </a:r>
            <a:endParaRPr lang="en-GB" dirty="0"/>
          </a:p>
        </p:txBody>
      </p:sp>
      <p:grpSp>
        <p:nvGrpSpPr>
          <p:cNvPr id="15" name="Group 14"/>
          <p:cNvGrpSpPr/>
          <p:nvPr/>
        </p:nvGrpSpPr>
        <p:grpSpPr>
          <a:xfrm>
            <a:off x="6346862" y="1699248"/>
            <a:ext cx="5271742" cy="4084481"/>
            <a:chOff x="0" y="101600"/>
            <a:chExt cx="1535430" cy="1523627"/>
          </a:xfrm>
        </p:grpSpPr>
        <p:cxnSp>
          <p:nvCxnSpPr>
            <p:cNvPr id="28" name="Straight Connector 27"/>
            <p:cNvCxnSpPr/>
            <p:nvPr/>
          </p:nvCxnSpPr>
          <p:spPr>
            <a:xfrm flipV="1">
              <a:off x="740821" y="101600"/>
              <a:ext cx="0" cy="1523627"/>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V="1">
              <a:off x="767715" y="128493"/>
              <a:ext cx="0" cy="1535430"/>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H="1" flipV="1">
            <a:off x="8874333" y="3029843"/>
            <a:ext cx="16062" cy="799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890394" y="3829403"/>
            <a:ext cx="0" cy="12550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458200" y="3029843"/>
            <a:ext cx="432194" cy="799561"/>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sp>
        <p:nvSpPr>
          <p:cNvPr id="38" name="Text Box 2"/>
          <p:cNvSpPr txBox="1">
            <a:spLocks noChangeArrowheads="1"/>
          </p:cNvSpPr>
          <p:nvPr/>
        </p:nvSpPr>
        <p:spPr bwMode="auto">
          <a:xfrm>
            <a:off x="9889965" y="3403862"/>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21 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 Box 2"/>
              <p:cNvSpPr txBox="1">
                <a:spLocks noChangeArrowheads="1"/>
              </p:cNvSpPr>
              <p:nvPr/>
            </p:nvSpPr>
            <p:spPr bwMode="auto">
              <a:xfrm>
                <a:off x="8250182" y="3056878"/>
                <a:ext cx="1016000" cy="574516"/>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2000" i="1" dirty="0" smtClean="0">
                          <a:effectLst/>
                          <a:latin typeface="Cambria Math" panose="02040503050406030204" pitchFamily="18" charset="0"/>
                          <a:ea typeface="Cambria Math" panose="02040503050406030204" pitchFamily="18" charset="0"/>
                          <a:cs typeface="Times New Roman" panose="02020603050405020304" pitchFamily="18" charset="0"/>
                        </a:rPr>
                        <m:t>𝜃</m:t>
                      </m:r>
                    </m:oMath>
                  </m:oMathPara>
                </a14:m>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0" name="Text Box 2"/>
              <p:cNvSpPr txBox="1">
                <a:spLocks noRot="1" noChangeAspect="1" noMove="1" noResize="1" noEditPoints="1" noAdjustHandles="1" noChangeArrowheads="1" noChangeShapeType="1" noTextEdit="1"/>
              </p:cNvSpPr>
              <p:nvPr/>
            </p:nvSpPr>
            <p:spPr bwMode="auto">
              <a:xfrm>
                <a:off x="8250182" y="3056878"/>
                <a:ext cx="1016000" cy="574516"/>
              </a:xfrm>
              <a:prstGeom prst="rect">
                <a:avLst/>
              </a:prstGeom>
              <a:blipFill>
                <a:blip r:embed="rId3"/>
                <a:stretch>
                  <a:fillRect/>
                </a:stretch>
              </a:blipFill>
              <a:ln w="9525">
                <a:noFill/>
                <a:miter lim="800000"/>
                <a:headEnd/>
                <a:tailEnd/>
              </a:ln>
            </p:spPr>
            <p:txBody>
              <a:bodyPr/>
              <a:lstStyle/>
              <a:p>
                <a:r>
                  <a:rPr lang="en-GB">
                    <a:noFill/>
                  </a:rPr>
                  <a:t> </a:t>
                </a:r>
              </a:p>
            </p:txBody>
          </p:sp>
        </mc:Fallback>
      </mc:AlternateContent>
      <p:sp>
        <p:nvSpPr>
          <p:cNvPr id="44" name="TextBox 43"/>
          <p:cNvSpPr txBox="1"/>
          <p:nvPr/>
        </p:nvSpPr>
        <p:spPr>
          <a:xfrm>
            <a:off x="8124246" y="2902579"/>
            <a:ext cx="555812" cy="369332"/>
          </a:xfrm>
          <a:prstGeom prst="rect">
            <a:avLst/>
          </a:prstGeom>
          <a:noFill/>
        </p:spPr>
        <p:txBody>
          <a:bodyPr wrap="square" rtlCol="0">
            <a:spAutoFit/>
          </a:bodyPr>
          <a:lstStyle/>
          <a:p>
            <a:r>
              <a:rPr lang="en-GB" dirty="0" smtClean="0"/>
              <a:t>T</a:t>
            </a:r>
            <a:endParaRPr lang="en-GB" dirty="0"/>
          </a:p>
        </p:txBody>
      </p:sp>
      <p:sp>
        <p:nvSpPr>
          <p:cNvPr id="45" name="TextBox 44"/>
          <p:cNvSpPr txBox="1"/>
          <p:nvPr/>
        </p:nvSpPr>
        <p:spPr>
          <a:xfrm>
            <a:off x="8547486" y="5012338"/>
            <a:ext cx="653694" cy="369332"/>
          </a:xfrm>
          <a:prstGeom prst="rect">
            <a:avLst/>
          </a:prstGeom>
          <a:noFill/>
        </p:spPr>
        <p:txBody>
          <a:bodyPr wrap="square" rtlCol="0">
            <a:spAutoFit/>
          </a:bodyPr>
          <a:lstStyle/>
          <a:p>
            <a:r>
              <a:rPr lang="en-GB" dirty="0" smtClean="0"/>
              <a:t>2g N</a:t>
            </a:r>
            <a:endParaRPr lang="en-GB" dirty="0"/>
          </a:p>
        </p:txBody>
      </p:sp>
      <p:cxnSp>
        <p:nvCxnSpPr>
          <p:cNvPr id="12" name="Straight Connector 11"/>
          <p:cNvCxnSpPr/>
          <p:nvPr/>
        </p:nvCxnSpPr>
        <p:spPr>
          <a:xfrm>
            <a:off x="7591222" y="2142352"/>
            <a:ext cx="91062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639050"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743895"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845612" y="195717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941689"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046534"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8148251" y="195717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8232374" y="194580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337219" y="194580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8438936" y="195035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890394" y="3829383"/>
            <a:ext cx="1280808" cy="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Text Box 2"/>
          <p:cNvSpPr txBox="1">
            <a:spLocks noChangeArrowheads="1"/>
          </p:cNvSpPr>
          <p:nvPr/>
        </p:nvSpPr>
        <p:spPr bwMode="auto">
          <a:xfrm>
            <a:off x="8801827" y="2724900"/>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0.5g 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Freeform 20"/>
          <p:cNvSpPr/>
          <p:nvPr/>
        </p:nvSpPr>
        <p:spPr>
          <a:xfrm>
            <a:off x="8705850" y="3418297"/>
            <a:ext cx="184150" cy="67853"/>
          </a:xfrm>
          <a:custGeom>
            <a:avLst/>
            <a:gdLst>
              <a:gd name="connsiteX0" fmla="*/ 0 w 184150"/>
              <a:gd name="connsiteY0" fmla="*/ 67853 h 67853"/>
              <a:gd name="connsiteX1" fmla="*/ 82550 w 184150"/>
              <a:gd name="connsiteY1" fmla="*/ 4353 h 67853"/>
              <a:gd name="connsiteX2" fmla="*/ 184150 w 184150"/>
              <a:gd name="connsiteY2" fmla="*/ 10703 h 67853"/>
            </a:gdLst>
            <a:ahLst/>
            <a:cxnLst>
              <a:cxn ang="0">
                <a:pos x="connsiteX0" y="connsiteY0"/>
              </a:cxn>
              <a:cxn ang="0">
                <a:pos x="connsiteX1" y="connsiteY1"/>
              </a:cxn>
              <a:cxn ang="0">
                <a:pos x="connsiteX2" y="connsiteY2"/>
              </a:cxn>
            </a:cxnLst>
            <a:rect l="l" t="t" r="r" b="b"/>
            <a:pathLst>
              <a:path w="184150" h="67853">
                <a:moveTo>
                  <a:pt x="0" y="67853"/>
                </a:moveTo>
                <a:cubicBezTo>
                  <a:pt x="25929" y="40865"/>
                  <a:pt x="51858" y="13878"/>
                  <a:pt x="82550" y="4353"/>
                </a:cubicBezTo>
                <a:cubicBezTo>
                  <a:pt x="113242" y="-5172"/>
                  <a:pt x="148696" y="2765"/>
                  <a:pt x="184150" y="107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 Placeholder 2"/>
              <p:cNvSpPr>
                <a:spLocks noGrp="1"/>
              </p:cNvSpPr>
              <p:nvPr>
                <p:ph type="body" sz="quarter" idx="10"/>
              </p:nvPr>
            </p:nvSpPr>
            <p:spPr>
              <a:xfrm>
                <a:off x="310132" y="1104650"/>
                <a:ext cx="4906429" cy="5324475"/>
              </a:xfrm>
            </p:spPr>
            <p:txBody>
              <a:bodyPr/>
              <a:lstStyle/>
              <a:p>
                <a:pPr marL="0" indent="0">
                  <a:lnSpc>
                    <a:spcPct val="150000"/>
                  </a:lnSpc>
                  <a:buNone/>
                </a:pPr>
                <a:r>
                  <a:rPr lang="en-GB" sz="2400" dirty="0" smtClean="0"/>
                  <a:t>Substituting </a:t>
                </a:r>
                <a14:m>
                  <m:oMath xmlns:m="http://schemas.openxmlformats.org/officeDocument/2006/math">
                    <m:r>
                      <a:rPr lang="en-GB" sz="2400" i="1">
                        <a:latin typeface="Cambria Math" panose="02040503050406030204" pitchFamily="18" charset="0"/>
                        <a:ea typeface="Cambria Math" panose="02040503050406030204" pitchFamily="18" charset="0"/>
                      </a:rPr>
                      <m:t>𝜃</m:t>
                    </m:r>
                  </m:oMath>
                </a14:m>
                <a:r>
                  <a:rPr lang="en-GB" sz="2400" dirty="0" smtClean="0"/>
                  <a:t>  into</a:t>
                </a:r>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𝑇</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21</m:t>
                          </m:r>
                        </m:num>
                        <m:den>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rPr>
                                <m:t>55.01</m:t>
                              </m:r>
                              <m:r>
                                <a:rPr lang="en-GB" sz="2400" b="0" i="1" smtClean="0">
                                  <a:latin typeface="Cambria Math" panose="02040503050406030204" pitchFamily="18" charset="0"/>
                                  <a:ea typeface="Cambria Math" panose="02040503050406030204" pitchFamily="18" charset="0"/>
                                </a:rPr>
                                <m:t>°</m:t>
                              </m:r>
                            </m:e>
                          </m:func>
                        </m:den>
                      </m:f>
                    </m:oMath>
                  </m:oMathPara>
                </a14:m>
                <a:endParaRPr lang="en-GB" sz="2400" b="0" dirty="0" smtClean="0"/>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𝑇</m:t>
                      </m:r>
                      <m:r>
                        <a:rPr lang="en-GB" sz="2400" b="0" i="1" smtClean="0">
                          <a:latin typeface="Cambria Math" panose="02040503050406030204" pitchFamily="18" charset="0"/>
                        </a:rPr>
                        <m:t>=25.63</m:t>
                      </m:r>
                      <m:r>
                        <a:rPr lang="en-GB" sz="2400" b="0" i="1" smtClean="0">
                          <a:latin typeface="Cambria Math" panose="02040503050406030204" pitchFamily="18" charset="0"/>
                        </a:rPr>
                        <m:t>𝑁</m:t>
                      </m:r>
                    </m:oMath>
                  </m:oMathPara>
                </a14:m>
                <a:endParaRPr lang="en-GB" sz="2400" b="0" dirty="0" smtClean="0"/>
              </a:p>
            </p:txBody>
          </p:sp>
        </mc:Choice>
        <mc:Fallback xmlns="">
          <p:sp>
            <p:nvSpPr>
              <p:cNvPr id="31" name="Text Placeholder 2"/>
              <p:cNvSpPr>
                <a:spLocks noGrp="1" noRot="1" noChangeAspect="1" noMove="1" noResize="1" noEditPoints="1" noAdjustHandles="1" noChangeArrowheads="1" noChangeShapeType="1" noTextEdit="1"/>
              </p:cNvSpPr>
              <p:nvPr>
                <p:ph type="body" sz="quarter" idx="10"/>
              </p:nvPr>
            </p:nvSpPr>
            <p:spPr>
              <a:xfrm>
                <a:off x="310132" y="1104650"/>
                <a:ext cx="4906429" cy="5324475"/>
              </a:xfrm>
              <a:blipFill>
                <a:blip r:embed="rId4"/>
                <a:stretch>
                  <a:fillRect l="-1988"/>
                </a:stretch>
              </a:blipFill>
            </p:spPr>
            <p:txBody>
              <a:bodyPr/>
              <a:lstStyle/>
              <a:p>
                <a:r>
                  <a:rPr lang="en-GB">
                    <a:noFill/>
                  </a:rPr>
                  <a:t> </a:t>
                </a:r>
              </a:p>
            </p:txBody>
          </p:sp>
        </mc:Fallback>
      </mc:AlternateContent>
      <p:sp>
        <p:nvSpPr>
          <p:cNvPr id="6" name="Oval 5"/>
          <p:cNvSpPr/>
          <p:nvPr/>
        </p:nvSpPr>
        <p:spPr>
          <a:xfrm>
            <a:off x="3059568" y="1289124"/>
            <a:ext cx="330321" cy="3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Tree>
    <p:extLst>
      <p:ext uri="{BB962C8B-B14F-4D97-AF65-F5344CB8AC3E}">
        <p14:creationId xmlns:p14="http://schemas.microsoft.com/office/powerpoint/2010/main" val="140871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1069</TotalTime>
  <Words>285</Words>
  <Application>Microsoft Office PowerPoint</Application>
  <PresentationFormat>Widescreen</PresentationFormat>
  <Paragraphs>110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MS Mincho</vt:lpstr>
      <vt:lpstr>Arial</vt:lpstr>
      <vt:lpstr>Calibri</vt:lpstr>
      <vt:lpstr>Cambria Math</vt:lpstr>
      <vt:lpstr>Times New Roman</vt:lpstr>
      <vt:lpstr>Office Theme</vt:lpstr>
      <vt:lpstr>Lesson slides Topic: 4.1 Forces and Equilibrium Lesson 2: Forces in Equilibrium</vt:lpstr>
      <vt:lpstr>Forces around a point experiment</vt:lpstr>
      <vt:lpstr>Finding missing forces in equilibrium</vt:lpstr>
      <vt:lpstr>Finding missing forces in equilibrium</vt:lpstr>
      <vt:lpstr>Finding missing forces in equilibrium</vt:lpstr>
      <vt:lpstr>Finding missing forces and angles in equilibrium</vt:lpstr>
      <vt:lpstr>Finding missing forces and angles in equilibrium</vt:lpstr>
      <vt:lpstr>Finding missing forces and angles in equilibrium</vt:lpstr>
      <vt:lpstr>Finding missing forces and angles in equilibrium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went wrong?</dc:title>
  <dc:creator>Lois Lindemann</dc:creator>
  <cp:lastModifiedBy>David Harrison</cp:lastModifiedBy>
  <cp:revision>97</cp:revision>
  <cp:lastPrinted>2018-01-14T21:28:16Z</cp:lastPrinted>
  <dcterms:created xsi:type="dcterms:W3CDTF">2018-01-14T21:11:47Z</dcterms:created>
  <dcterms:modified xsi:type="dcterms:W3CDTF">2019-02-08T11:48:28Z</dcterms:modified>
</cp:coreProperties>
</file>