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343" r:id="rId6"/>
    <p:sldId id="262" r:id="rId7"/>
    <p:sldId id="298" r:id="rId8"/>
    <p:sldId id="333" r:id="rId9"/>
    <p:sldId id="339" r:id="rId10"/>
    <p:sldId id="318" r:id="rId11"/>
    <p:sldId id="336" r:id="rId12"/>
    <p:sldId id="322" r:id="rId13"/>
    <p:sldId id="340" r:id="rId14"/>
    <p:sldId id="30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F5"/>
    <a:srgbClr val="FFFFFF"/>
    <a:srgbClr val="BABABA"/>
    <a:srgbClr val="C9C9C9"/>
    <a:srgbClr val="D7FDF5"/>
    <a:srgbClr val="FACB2E"/>
    <a:srgbClr val="CC59AA"/>
    <a:srgbClr val="00BDB6"/>
    <a:srgbClr val="5E0A4F"/>
    <a:srgbClr val="CC5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8D0D1-F8D6-456D-AD03-4F238FF08848}" v="35" dt="2026-04-08T10:40:29.8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4-08T10:41:10.120" v="137" actId="20577"/>
      <pc:docMkLst>
        <pc:docMk/>
      </pc:docMkLst>
      <pc:sldChg chg="modSp mod">
        <pc:chgData name="Karolyn Feliciani" userId="4076af5d-4c02-40b8-bc9d-56f6c404e751" providerId="ADAL" clId="{099CAC30-79AE-4DCE-97A7-3B8E8A0057CB}" dt="2026-04-08T10:38:19.049" v="18" actId="20577"/>
        <pc:sldMkLst>
          <pc:docMk/>
          <pc:sldMk cId="1537033953" sldId="262"/>
        </pc:sldMkLst>
        <pc:spChg chg="mod">
          <ac:chgData name="Karolyn Feliciani" userId="4076af5d-4c02-40b8-bc9d-56f6c404e751" providerId="ADAL" clId="{099CAC30-79AE-4DCE-97A7-3B8E8A0057CB}" dt="2026-04-08T10:38:19.049" v="18" actId="20577"/>
          <ac:spMkLst>
            <pc:docMk/>
            <pc:sldMk cId="1537033953" sldId="262"/>
            <ac:spMk id="2" creationId="{340F79B7-7844-A143-9B29-1C3016D34133}"/>
          </ac:spMkLst>
        </pc:spChg>
      </pc:sldChg>
      <pc:sldChg chg="modSp mod">
        <pc:chgData name="Karolyn Feliciani" userId="4076af5d-4c02-40b8-bc9d-56f6c404e751" providerId="ADAL" clId="{099CAC30-79AE-4DCE-97A7-3B8E8A0057CB}" dt="2026-04-08T10:38:44.615" v="26" actId="113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8T10:38:44.615" v="26" actId="113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8T10:41:10.120" v="137" actId="20577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4-08T10:41:10.120" v="137" actId="20577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Karolyn Feliciani" userId="4076af5d-4c02-40b8-bc9d-56f6c404e751" providerId="ADAL" clId="{099CAC30-79AE-4DCE-97A7-3B8E8A0057CB}" dt="2026-04-08T10:39:16.902" v="32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099CAC30-79AE-4DCE-97A7-3B8E8A0057CB}" dt="2026-04-08T10:39:16.902" v="32" actId="20577"/>
          <ac:spMkLst>
            <pc:docMk/>
            <pc:sldMk cId="1800512821" sldId="318"/>
            <ac:spMk id="3" creationId="{71C1CFD4-2904-39C3-6B35-83381E239497}"/>
          </ac:spMkLst>
        </pc:spChg>
      </pc:sldChg>
      <pc:sldChg chg="modSp">
        <pc:chgData name="Karolyn Feliciani" userId="4076af5d-4c02-40b8-bc9d-56f6c404e751" providerId="ADAL" clId="{099CAC30-79AE-4DCE-97A7-3B8E8A0057CB}" dt="2026-04-08T10:40:29.801" v="103" actId="20577"/>
        <pc:sldMkLst>
          <pc:docMk/>
          <pc:sldMk cId="2489020089" sldId="322"/>
        </pc:sldMkLst>
        <pc:graphicFrameChg chg="mod">
          <ac:chgData name="Karolyn Feliciani" userId="4076af5d-4c02-40b8-bc9d-56f6c404e751" providerId="ADAL" clId="{099CAC30-79AE-4DCE-97A7-3B8E8A0057CB}" dt="2026-04-08T10:40:29.801" v="103" actId="20577"/>
          <ac:graphicFrameMkLst>
            <pc:docMk/>
            <pc:sldMk cId="2489020089" sldId="322"/>
            <ac:graphicFrameMk id="12" creationId="{D41D8420-5881-231D-5D17-FC85E283A730}"/>
          </ac:graphicFrameMkLst>
        </pc:graphicFrameChg>
      </pc:sldChg>
      <pc:sldChg chg="modSp mod">
        <pc:chgData name="Karolyn Feliciani" userId="4076af5d-4c02-40b8-bc9d-56f6c404e751" providerId="ADAL" clId="{099CAC30-79AE-4DCE-97A7-3B8E8A0057CB}" dt="2026-04-08T10:39:01.147" v="30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099CAC30-79AE-4DCE-97A7-3B8E8A0057CB}" dt="2026-04-08T10:39:01.147" v="30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">
        <pc:chgData name="Karolyn Feliciani" userId="4076af5d-4c02-40b8-bc9d-56f6c404e751" providerId="ADAL" clId="{099CAC30-79AE-4DCE-97A7-3B8E8A0057CB}" dt="2026-04-08T10:39:49.018" v="69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4-08T10:39:49.018" v="69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del mod">
        <pc:chgData name="Karolyn Feliciani" userId="4076af5d-4c02-40b8-bc9d-56f6c404e751" providerId="ADAL" clId="{099CAC30-79AE-4DCE-97A7-3B8E8A0057CB}" dt="2026-04-08T10:38:09.937" v="9" actId="2696"/>
        <pc:sldMkLst>
          <pc:docMk/>
          <pc:sldMk cId="2185037172" sldId="338"/>
        </pc:sldMkLst>
        <pc:spChg chg="mod">
          <ac:chgData name="Karolyn Feliciani" userId="4076af5d-4c02-40b8-bc9d-56f6c404e751" providerId="ADAL" clId="{099CAC30-79AE-4DCE-97A7-3B8E8A0057CB}" dt="2026-03-30T13:52:42.576" v="3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modSp mod">
        <pc:chgData name="Karolyn Feliciani" userId="4076af5d-4c02-40b8-bc9d-56f6c404e751" providerId="ADAL" clId="{099CAC30-79AE-4DCE-97A7-3B8E8A0057CB}" dt="2026-04-08T10:40:57.275" v="135" actId="20577"/>
        <pc:sldMkLst>
          <pc:docMk/>
          <pc:sldMk cId="2820255277" sldId="340"/>
        </pc:sldMkLst>
        <pc:spChg chg="mod">
          <ac:chgData name="Karolyn Feliciani" userId="4076af5d-4c02-40b8-bc9d-56f6c404e751" providerId="ADAL" clId="{099CAC30-79AE-4DCE-97A7-3B8E8A0057CB}" dt="2026-04-08T10:40:49.369" v="121" actId="20577"/>
          <ac:spMkLst>
            <pc:docMk/>
            <pc:sldMk cId="2820255277" sldId="340"/>
            <ac:spMk id="5" creationId="{8F585692-C91E-09A6-3CDD-6AA4CABE6D67}"/>
          </ac:spMkLst>
        </pc:spChg>
        <pc:graphicFrameChg chg="modGraphic">
          <ac:chgData name="Karolyn Feliciani" userId="4076af5d-4c02-40b8-bc9d-56f6c404e751" providerId="ADAL" clId="{099CAC30-79AE-4DCE-97A7-3B8E8A0057CB}" dt="2026-04-08T10:40:57.275" v="135" actId="20577"/>
          <ac:graphicFrameMkLst>
            <pc:docMk/>
            <pc:sldMk cId="2820255277" sldId="340"/>
            <ac:graphicFrameMk id="2" creationId="{D321626C-898A-74D6-41CA-90BD838A6FCA}"/>
          </ac:graphicFrameMkLst>
        </pc:graphicFrameChg>
      </pc:sldChg>
      <pc:sldChg chg="modSp add mod">
        <pc:chgData name="Karolyn Feliciani" userId="4076af5d-4c02-40b8-bc9d-56f6c404e751" providerId="ADAL" clId="{099CAC30-79AE-4DCE-97A7-3B8E8A0057CB}" dt="2026-04-08T10:38:03.741" v="8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4-08T10:38:03.741" v="8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 b="1" baseline="0" dirty="0"/>
              <a:t>Learner stress chart</a:t>
            </a:r>
            <a:endParaRPr lang="en-GB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Number of Students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Sheet1!$A$3:$A$5</c:f>
              <c:strCache>
                <c:ptCount val="3"/>
                <c:pt idx="0">
                  <c:v>Low</c:v>
                </c:pt>
                <c:pt idx="1">
                  <c:v>Medium</c:v>
                </c:pt>
                <c:pt idx="2">
                  <c:v>High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3</c:v>
                </c:pt>
                <c:pt idx="1">
                  <c:v>7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E5-4640-93D8-9A6EE54E5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5739936"/>
        <c:axId val="355740416"/>
      </c:barChart>
      <c:catAx>
        <c:axId val="355739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 b="1"/>
                  <a:t>Stress level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740416"/>
        <c:crosses val="autoZero"/>
        <c:auto val="1"/>
        <c:lblAlgn val="ctr"/>
        <c:lblOffset val="100"/>
        <c:noMultiLvlLbl val="0"/>
      </c:catAx>
      <c:valAx>
        <c:axId val="35574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Number of learners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739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Create accurate data tables with rows, columns, headings, and units</a:t>
            </a:r>
          </a:p>
          <a:p>
            <a:r>
              <a:rPr lang="en-GB" dirty="0"/>
              <a:t> Extract data from written form and bar charts </a:t>
            </a:r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76" y="841248"/>
            <a:ext cx="10881360" cy="5797296"/>
          </a:xfrm>
        </p:spPr>
        <p:txBody>
          <a:bodyPr>
            <a:normAutofit/>
          </a:bodyPr>
          <a:lstStyle/>
          <a:p>
            <a:r>
              <a:rPr lang="en-US" b="1" dirty="0"/>
              <a:t>C</a:t>
            </a:r>
            <a:r>
              <a:rPr lang="en-GB" b="1" dirty="0"/>
              <a:t>heck </a:t>
            </a:r>
            <a:r>
              <a:rPr lang="en-GB" b="1"/>
              <a:t>your understanding </a:t>
            </a:r>
            <a:endParaRPr lang="en-GB" b="1" dirty="0"/>
          </a:p>
          <a:p>
            <a:endParaRPr lang="en-GB" dirty="0"/>
          </a:p>
          <a:p>
            <a:pPr marL="742950" indent="-742950" algn="l">
              <a:buFont typeface="+mj-lt"/>
              <a:buAutoNum type="arabicPeriod"/>
            </a:pPr>
            <a:r>
              <a:rPr lang="en-US" dirty="0"/>
              <a:t>Name </a:t>
            </a:r>
            <a:r>
              <a:rPr lang="en-US" b="1" dirty="0"/>
              <a:t>two</a:t>
            </a:r>
            <a:r>
              <a:rPr lang="en-US" dirty="0"/>
              <a:t> things every data table must have.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dirty="0"/>
              <a:t>Why is including units important?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dirty="0"/>
              <a:t>State </a:t>
            </a:r>
            <a:r>
              <a:rPr lang="en-US" b="1" dirty="0"/>
              <a:t>one</a:t>
            </a:r>
            <a:r>
              <a:rPr lang="en-US" dirty="0"/>
              <a:t> thing you will check in your next table.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missing?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117562884"/>
              </p:ext>
            </p:extLst>
          </p:nvPr>
        </p:nvGraphicFramePr>
        <p:xfrm>
          <a:off x="166200" y="2874331"/>
          <a:ext cx="11859600" cy="1895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9800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5929800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2587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C58B0"/>
                          </a:solidFill>
                          <a:latin typeface="+mn-lt"/>
                        </a:rPr>
                        <a:t>A</a:t>
                      </a:r>
                      <a:r>
                        <a:rPr lang="en-GB" sz="2400" dirty="0" err="1">
                          <a:solidFill>
                            <a:srgbClr val="CC58B0"/>
                          </a:solidFill>
                          <a:latin typeface="+mn-lt"/>
                        </a:rPr>
                        <a:t>ge</a:t>
                      </a:r>
                      <a:endParaRPr lang="en-GB" sz="2400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Enjoyment score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549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en-GB" dirty="0"/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</a:t>
                      </a:r>
                      <a:endParaRPr lang="en-GB" dirty="0"/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11F197A8-5959-D6F8-2626-259336B542C5}"/>
              </a:ext>
            </a:extLst>
          </p:cNvPr>
          <p:cNvSpPr txBox="1">
            <a:spLocks/>
          </p:cNvSpPr>
          <p:nvPr/>
        </p:nvSpPr>
        <p:spPr>
          <a:xfrm>
            <a:off x="180001" y="1941165"/>
            <a:ext cx="11627999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Explain how this data table could be changed or improved.</a:t>
            </a:r>
          </a:p>
        </p:txBody>
      </p:sp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b="1" dirty="0">
                <a:latin typeface="Arial"/>
                <a:cs typeface="Arial"/>
              </a:rPr>
              <a:t>Class discussion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What makes a ‘good’ data table? List as many ideas as you can think of.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tables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Include rows and columns</a:t>
            </a:r>
          </a:p>
          <a:p>
            <a:endParaRPr lang="en-GB" dirty="0"/>
          </a:p>
          <a:p>
            <a:r>
              <a:rPr lang="en-GB" dirty="0"/>
              <a:t>Include row and column headings</a:t>
            </a:r>
          </a:p>
          <a:p>
            <a:endParaRPr lang="en-GB" dirty="0"/>
          </a:p>
          <a:p>
            <a:r>
              <a:rPr lang="en-GB" dirty="0"/>
              <a:t>Use units where appropriate (years, what the score is out of / scale used)</a:t>
            </a:r>
          </a:p>
          <a:p>
            <a:endParaRPr lang="en-GB" dirty="0"/>
          </a:p>
          <a:p>
            <a:r>
              <a:rPr lang="en-GB" dirty="0"/>
              <a:t>Provide information that can be used to calculate measures of average / spread (‘raw ‘data table)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1D78C-CBB2-ADFB-7583-4ED53EE8B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1415FC2-1D2D-ED89-6FBF-45EDF13A254C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3463148906"/>
              </p:ext>
            </p:extLst>
          </p:nvPr>
        </p:nvGraphicFramePr>
        <p:xfrm>
          <a:off x="166200" y="2874331"/>
          <a:ext cx="11859600" cy="1895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9800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5929800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2587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C58B0"/>
                          </a:solidFill>
                          <a:latin typeface="+mn-lt"/>
                        </a:rPr>
                        <a:t>A</a:t>
                      </a:r>
                      <a:r>
                        <a:rPr lang="en-GB" sz="2400" dirty="0" err="1">
                          <a:solidFill>
                            <a:srgbClr val="CC58B0"/>
                          </a:solidFill>
                          <a:latin typeface="+mn-lt"/>
                        </a:rPr>
                        <a:t>ge</a:t>
                      </a:r>
                      <a:r>
                        <a:rPr lang="en-GB" sz="2400" dirty="0">
                          <a:solidFill>
                            <a:srgbClr val="CC58B0"/>
                          </a:solidFill>
                          <a:latin typeface="+mn-lt"/>
                        </a:rPr>
                        <a:t> (years)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Enjoyment score (0-100)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549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en-GB" dirty="0"/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</a:t>
                      </a:r>
                      <a:endParaRPr lang="en-GB" dirty="0"/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2A96FB1F-C3F9-DB34-4C47-84AC420824CD}"/>
              </a:ext>
            </a:extLst>
          </p:cNvPr>
          <p:cNvSpPr txBox="1">
            <a:spLocks/>
          </p:cNvSpPr>
          <p:nvPr/>
        </p:nvSpPr>
        <p:spPr>
          <a:xfrm>
            <a:off x="166200" y="1374237"/>
            <a:ext cx="11627999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Table 1: Age and enjoyment</a:t>
            </a:r>
          </a:p>
        </p:txBody>
      </p:sp>
    </p:spTree>
    <p:extLst>
      <p:ext uri="{BB962C8B-B14F-4D97-AF65-F5344CB8AC3E}">
        <p14:creationId xmlns:p14="http://schemas.microsoft.com/office/powerpoint/2010/main" val="62947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Paired activity: data 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Using the raw data, create a data table using: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Rows and columns</a:t>
            </a:r>
          </a:p>
          <a:p>
            <a:r>
              <a:rPr lang="en-US" dirty="0"/>
              <a:t>Headings</a:t>
            </a:r>
          </a:p>
          <a:p>
            <a:r>
              <a:rPr lang="en-US" dirty="0"/>
              <a:t>Units / scales</a:t>
            </a:r>
          </a:p>
          <a:p>
            <a:r>
              <a:rPr lang="en-US" dirty="0"/>
              <a:t>A title</a:t>
            </a:r>
            <a:endParaRPr lang="en-GB" dirty="0"/>
          </a:p>
          <a:p>
            <a:endParaRPr lang="en-GB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B2325CB-2E68-B27D-BDD4-943415EAF2E2}"/>
              </a:ext>
            </a:extLst>
          </p:cNvPr>
          <p:cNvSpPr>
            <a:spLocks noGrp="1" noChangeArrowheads="1"/>
          </p:cNvSpPr>
          <p:nvPr>
            <p:ph sz="half" idx="10"/>
          </p:nvPr>
        </p:nvSpPr>
        <p:spPr bwMode="auto">
          <a:xfrm>
            <a:off x="6120000" y="1798316"/>
            <a:ext cx="5892000" cy="457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fontAlgn="base">
              <a:spcAft>
                <a:spcPct val="0"/>
              </a:spcAft>
              <a:buClrTx/>
              <a:buSzTx/>
              <a:tabLst/>
            </a:pPr>
            <a:endParaRPr lang="en-US" altLang="en-US" dirty="0"/>
          </a:p>
          <a:p>
            <a:pPr marL="0" marR="0" lvl="0" indent="0" fontAlgn="base"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b="1" dirty="0"/>
              <a:t>Raw data</a:t>
            </a:r>
          </a:p>
          <a:p>
            <a:pPr marL="0" marR="0" lvl="0" indent="0" fontAlgn="base">
              <a:spcAft>
                <a:spcPct val="0"/>
              </a:spcAft>
              <a:buClrTx/>
              <a:buSzTx/>
              <a:buNone/>
              <a:tabLst/>
            </a:pPr>
            <a:endParaRPr lang="en-US" altLang="en-US" b="1" dirty="0"/>
          </a:p>
          <a:p>
            <a:pPr marL="0" marR="0" lvl="0" indent="0" fontAlgn="base"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dirty="0"/>
              <a:t>Participant A slept 7 hours</a:t>
            </a:r>
          </a:p>
          <a:p>
            <a:pPr marL="0" marR="0" lvl="0" indent="0" fontAlgn="base"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dirty="0"/>
              <a:t>Participant B slept 8 hours</a:t>
            </a:r>
          </a:p>
          <a:p>
            <a:pPr marL="0" marR="0" lvl="0" indent="0" fontAlgn="base"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dirty="0"/>
              <a:t>Participant C slept 6 hours</a:t>
            </a:r>
          </a:p>
          <a:p>
            <a:pPr marL="0" marR="0" lvl="0" indent="0" fontAlgn="base"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dirty="0"/>
              <a:t>Participant D slept 7 hours</a:t>
            </a:r>
          </a:p>
          <a:p>
            <a:pPr marL="0" marR="0" lvl="0" indent="0" fontAlgn="base"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dirty="0"/>
              <a:t>Participant E slept 5 hours</a:t>
            </a:r>
          </a:p>
          <a:p>
            <a:pPr marL="0" marR="0" lvl="0" indent="0" fontAlgn="base"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dirty="0"/>
              <a:t>Participant F slept 9 hours</a:t>
            </a:r>
          </a:p>
          <a:p>
            <a:pPr marL="0" marR="0" lvl="0" indent="0" fontAlgn="base">
              <a:spcAft>
                <a:spcPct val="0"/>
              </a:spcAft>
              <a:buClrTx/>
              <a:buSzTx/>
              <a:buNone/>
              <a:tabLst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Bar charts can also provide data that can be presented in bar charts.</a:t>
            </a:r>
          </a:p>
          <a:p>
            <a:pPr marL="0" indent="0">
              <a:buNone/>
            </a:pPr>
            <a:r>
              <a:rPr lang="en-US" dirty="0"/>
              <a:t>Use the bar chart data to create your own data table with rows and columns, headings and units / scales.</a:t>
            </a:r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41D8420-5881-231D-5D17-FC85E283A7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6859948"/>
              </p:ext>
            </p:extLst>
          </p:nvPr>
        </p:nvGraphicFramePr>
        <p:xfrm>
          <a:off x="768096" y="950976"/>
          <a:ext cx="11045952" cy="559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D49F4-0B80-D5B3-B477-9DA837587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321626C-898A-74D6-41CA-90BD838A6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741972"/>
              </p:ext>
            </p:extLst>
          </p:nvPr>
        </p:nvGraphicFramePr>
        <p:xfrm>
          <a:off x="2032000" y="2457026"/>
          <a:ext cx="8849360" cy="3003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4680">
                  <a:extLst>
                    <a:ext uri="{9D8B030D-6E8A-4147-A177-3AD203B41FA5}">
                      <a16:colId xmlns:a16="http://schemas.microsoft.com/office/drawing/2014/main" val="4210067716"/>
                    </a:ext>
                  </a:extLst>
                </a:gridCol>
                <a:gridCol w="4424680">
                  <a:extLst>
                    <a:ext uri="{9D8B030D-6E8A-4147-A177-3AD203B41FA5}">
                      <a16:colId xmlns:a16="http://schemas.microsoft.com/office/drawing/2014/main" val="1154754964"/>
                    </a:ext>
                  </a:extLst>
                </a:gridCol>
              </a:tblGrid>
              <a:tr h="750932">
                <a:tc>
                  <a:txBody>
                    <a:bodyPr/>
                    <a:lstStyle/>
                    <a:p>
                      <a:r>
                        <a:rPr lang="en-US" sz="3200" dirty="0"/>
                        <a:t>Stress level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Number of learners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471395"/>
                  </a:ext>
                </a:extLst>
              </a:tr>
              <a:tr h="750932">
                <a:tc>
                  <a:txBody>
                    <a:bodyPr/>
                    <a:lstStyle/>
                    <a:p>
                      <a:r>
                        <a:rPr lang="en-US" sz="3200" dirty="0"/>
                        <a:t>Low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3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781400"/>
                  </a:ext>
                </a:extLst>
              </a:tr>
              <a:tr h="750932">
                <a:tc>
                  <a:txBody>
                    <a:bodyPr/>
                    <a:lstStyle/>
                    <a:p>
                      <a:r>
                        <a:rPr lang="en-US" sz="3200" dirty="0"/>
                        <a:t>Medium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7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477608"/>
                  </a:ext>
                </a:extLst>
              </a:tr>
              <a:tr h="750932">
                <a:tc>
                  <a:txBody>
                    <a:bodyPr/>
                    <a:lstStyle/>
                    <a:p>
                      <a:r>
                        <a:rPr lang="en-US" sz="3200" dirty="0"/>
                        <a:t>High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5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34733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585692-C91E-09A6-3CDD-6AA4CABE6D67}"/>
              </a:ext>
            </a:extLst>
          </p:cNvPr>
          <p:cNvSpPr txBox="1"/>
          <p:nvPr/>
        </p:nvSpPr>
        <p:spPr>
          <a:xfrm>
            <a:off x="3046475" y="1397246"/>
            <a:ext cx="6099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400" b="0" i="0" u="none" strike="noStrike" kern="1200" spc="0" baseline="0">
                <a:solidFill>
                  <a:srgbClr val="252525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GB" sz="2800" b="1" baseline="0" dirty="0"/>
              <a:t>Learner </a:t>
            </a:r>
            <a:r>
              <a:rPr lang="en-GB" sz="2800" b="1" dirty="0"/>
              <a:t>s</a:t>
            </a:r>
            <a:r>
              <a:rPr lang="en-GB" sz="2800" b="1" baseline="0" dirty="0"/>
              <a:t>tress </a:t>
            </a:r>
            <a:r>
              <a:rPr lang="en-GB" sz="2800" b="1" dirty="0"/>
              <a:t>t</a:t>
            </a:r>
            <a:r>
              <a:rPr lang="en-GB" sz="2800" b="1" baseline="0" dirty="0"/>
              <a:t>able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20255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7VPTP7ZE6X33-2020743336-615</_dlc_DocId>
    <_dlc_DocIdUrl xmlns="9ad1216b-cdc1-40e2-a0c2-94597fd44697">
      <Url>https://cambridgeorg.sharepoint.com/sites/cie/education/pd/Curriculum_Support/_layouts/15/DocIdRedir.aspx?ID=7VPTP7ZE6X33-2020743336-615</Url>
      <Description>7VPTP7ZE6X33-2020743336-615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9ad1216b-cdc1-40e2-a0c2-94597fd4469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DC1694C-C472-4184-9265-D17C3EA499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435</TotalTime>
  <Words>284</Words>
  <Application>Microsoft Office PowerPoint</Application>
  <PresentationFormat>Widescreen</PresentationFormat>
  <Paragraphs>68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Georgia</vt:lpstr>
      <vt:lpstr>Office Theme</vt:lpstr>
      <vt:lpstr>PowerPoint Presentation</vt:lpstr>
      <vt:lpstr>What’s missing?</vt:lpstr>
      <vt:lpstr>PowerPoint Presentation</vt:lpstr>
      <vt:lpstr>Data tables</vt:lpstr>
      <vt:lpstr>PowerPoint Presentation</vt:lpstr>
      <vt:lpstr>Paired activity: data tables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15</cp:revision>
  <dcterms:created xsi:type="dcterms:W3CDTF">2023-10-09T12:44:25Z</dcterms:created>
  <dcterms:modified xsi:type="dcterms:W3CDTF">2026-04-08T10:41:13Z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baae05fe-2b6a-4a81-b227-d15f3ff43a49</vt:lpwstr>
  </property>
</Properties>
</file>