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6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951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76553" autoAdjust="0"/>
  </p:normalViewPr>
  <p:slideViewPr>
    <p:cSldViewPr snapToGrid="0">
      <p:cViewPr varScale="1">
        <p:scale>
          <a:sx n="88" d="100"/>
          <a:sy n="88" d="100"/>
        </p:scale>
        <p:origin x="1410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6DA5C-4951-490A-806D-C6E233A1CCC4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91581-0ADF-470F-AAC7-05EDE80DB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3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277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21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547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000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455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252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391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557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982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39" y="451912"/>
            <a:ext cx="4046220" cy="650471"/>
          </a:xfrm>
          <a:prstGeom prst="rect">
            <a:avLst/>
          </a:prstGeom>
        </p:spPr>
      </p:pic>
      <p:pic>
        <p:nvPicPr>
          <p:cNvPr id="13" name="Picture 1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511" y="6168533"/>
            <a:ext cx="1292225" cy="4495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36964" y="3117570"/>
            <a:ext cx="3913001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3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900000"/>
          </a:xfrm>
          <a:prstGeom prst="rect">
            <a:avLst/>
          </a:prstGeom>
          <a:solidFill>
            <a:srgbClr val="E21951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1C3206-257D-4762-B461-A249DF0C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8" y="173140"/>
            <a:ext cx="11524932" cy="5537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31788" y="1270000"/>
            <a:ext cx="11525250" cy="5324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9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87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2.png"/><Relationship Id="rId4" Type="http://schemas.openxmlformats.org/officeDocument/2006/relationships/image" Target="../media/image25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1053296" y="1733703"/>
            <a:ext cx="10803424" cy="195861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en-GB" sz="2800" b="1" dirty="0" smtClean="0"/>
              <a:t>Lesson slides</a:t>
            </a: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600" dirty="0" smtClean="0"/>
              <a:t>Topic: 4.1 Forces and Equilibrium</a:t>
            </a:r>
            <a:br>
              <a:rPr lang="en-GB" sz="2600" dirty="0" smtClean="0"/>
            </a:br>
            <a:r>
              <a:rPr lang="en-GB" sz="2600" dirty="0" smtClean="0"/>
              <a:t>Lesson 1: Forces as Vectors</a:t>
            </a:r>
            <a:endParaRPr lang="en-GB" sz="2600" dirty="0"/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1053296" y="6261336"/>
            <a:ext cx="1005068" cy="2667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400" b="1" dirty="0" smtClean="0"/>
              <a:t>Version 1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41838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1788" y="1270000"/>
            <a:ext cx="4066297" cy="5324475"/>
          </a:xfrm>
        </p:spPr>
        <p:txBody>
          <a:bodyPr/>
          <a:lstStyle/>
          <a:p>
            <a:r>
              <a:rPr lang="en-GB" dirty="0" smtClean="0"/>
              <a:t>How can we describe a vector?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Describing vectors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085" y="1270000"/>
            <a:ext cx="7458635" cy="34708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5155959" y="2095499"/>
            <a:ext cx="1003300" cy="19924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676571" y="2090057"/>
            <a:ext cx="1450831" cy="10450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229600" y="3614057"/>
            <a:ext cx="2481943" cy="238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694057" y="1596571"/>
            <a:ext cx="2017486" cy="14951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610886" y="2416708"/>
                <a:ext cx="1204686" cy="910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886" y="2416708"/>
                <a:ext cx="1204686" cy="9103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6644472" y="1611086"/>
                <a:ext cx="1204686" cy="910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472" y="1611086"/>
                <a:ext cx="1204686" cy="9103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9389718" y="1531715"/>
                <a:ext cx="1204686" cy="910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718" y="1531715"/>
                <a:ext cx="1204686" cy="9103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8840050" y="3637872"/>
                <a:ext cx="1204686" cy="920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050" y="3637872"/>
                <a:ext cx="1204686" cy="9203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08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31788" y="1270000"/>
                <a:ext cx="4066297" cy="5324475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GB" sz="16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=20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=20</m:t>
                      </m:r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31788" y="1270000"/>
                <a:ext cx="4066297" cy="532447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Describing vectors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678473" y="1683658"/>
            <a:ext cx="2972041" cy="20123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678473" y="3696022"/>
            <a:ext cx="2972041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678474" y="1683658"/>
            <a:ext cx="0" cy="201236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6197600" y="3367314"/>
            <a:ext cx="159657" cy="333829"/>
          </a:xfrm>
          <a:custGeom>
            <a:avLst/>
            <a:gdLst>
              <a:gd name="connsiteX0" fmla="*/ 159657 w 159657"/>
              <a:gd name="connsiteY0" fmla="*/ 333829 h 333829"/>
              <a:gd name="connsiteX1" fmla="*/ 116114 w 159657"/>
              <a:gd name="connsiteY1" fmla="*/ 101600 h 333829"/>
              <a:gd name="connsiteX2" fmla="*/ 0 w 159657"/>
              <a:gd name="connsiteY2" fmla="*/ 0 h 33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657" h="333829">
                <a:moveTo>
                  <a:pt x="159657" y="333829"/>
                </a:moveTo>
                <a:cubicBezTo>
                  <a:pt x="151190" y="245533"/>
                  <a:pt x="142723" y="157238"/>
                  <a:pt x="116114" y="101600"/>
                </a:cubicBezTo>
                <a:cubicBezTo>
                  <a:pt x="89505" y="45962"/>
                  <a:pt x="44752" y="22981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6357257" y="3265401"/>
            <a:ext cx="10160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</a:t>
            </a:r>
            <a:r>
              <a:rPr lang="en-GB" sz="2000" baseline="30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endParaRPr lang="en-GB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7024580" y="2051589"/>
            <a:ext cx="10160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20N</a:t>
            </a:r>
            <a:endParaRPr lang="en-GB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8523180" y="3568700"/>
            <a:ext cx="0" cy="122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523180" y="3568700"/>
            <a:ext cx="1273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8852192" y="2551340"/>
                <a:ext cx="1979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2192" y="2551340"/>
                <a:ext cx="197938" cy="276999"/>
              </a:xfrm>
              <a:prstGeom prst="rect">
                <a:avLst/>
              </a:prstGeom>
              <a:blipFill>
                <a:blip r:embed="rId4"/>
                <a:stretch>
                  <a:fillRect l="-27273" r="-21212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7072833" y="3742611"/>
                <a:ext cx="1945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833" y="3742611"/>
                <a:ext cx="194540" cy="276999"/>
              </a:xfrm>
              <a:prstGeom prst="rect">
                <a:avLst/>
              </a:prstGeom>
              <a:blipFill>
                <a:blip r:embed="rId5"/>
                <a:stretch>
                  <a:fillRect l="-15625" r="-9375"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8586847" y="1179894"/>
                <a:ext cx="1204686" cy="1032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e>
                            </m:mr>
                            <m:mr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6847" y="1179894"/>
                <a:ext cx="1204686" cy="1032783"/>
              </a:xfrm>
              <a:prstGeom prst="rect">
                <a:avLst/>
              </a:prstGeom>
              <a:blipFill>
                <a:blip r:embed="rId6"/>
                <a:stretch>
                  <a:fillRect r="-172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174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0.24375 3.7037E-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30" grpId="0"/>
      <p:bldP spid="36" grpId="0"/>
      <p:bldP spid="37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31788" y="1270000"/>
                <a:ext cx="4066297" cy="5324475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6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GB" sz="16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12</m:t>
                      </m:r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31788" y="1270000"/>
                <a:ext cx="4066297" cy="532447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Describing vectors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360644" y="2317165"/>
            <a:ext cx="1694784" cy="19696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360644" y="2317165"/>
            <a:ext cx="1694784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355494" y="2312045"/>
            <a:ext cx="0" cy="201236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 rot="3403835">
            <a:off x="6667278" y="2313681"/>
            <a:ext cx="159657" cy="333829"/>
          </a:xfrm>
          <a:custGeom>
            <a:avLst/>
            <a:gdLst>
              <a:gd name="connsiteX0" fmla="*/ 159657 w 159657"/>
              <a:gd name="connsiteY0" fmla="*/ 333829 h 333829"/>
              <a:gd name="connsiteX1" fmla="*/ 116114 w 159657"/>
              <a:gd name="connsiteY1" fmla="*/ 101600 h 333829"/>
              <a:gd name="connsiteX2" fmla="*/ 0 w 159657"/>
              <a:gd name="connsiteY2" fmla="*/ 0 h 33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657" h="333829">
                <a:moveTo>
                  <a:pt x="159657" y="333829"/>
                </a:moveTo>
                <a:cubicBezTo>
                  <a:pt x="151190" y="245533"/>
                  <a:pt x="142723" y="157238"/>
                  <a:pt x="116114" y="101600"/>
                </a:cubicBezTo>
                <a:cubicBezTo>
                  <a:pt x="89505" y="45962"/>
                  <a:pt x="44752" y="22981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6776425" y="2267844"/>
            <a:ext cx="10160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60</a:t>
            </a:r>
            <a:r>
              <a:rPr lang="en-GB" sz="2000" baseline="30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endParaRPr lang="en-GB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6776425" y="3318227"/>
            <a:ext cx="10160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12N</a:t>
            </a:r>
            <a:endParaRPr lang="en-GB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7928094" y="2326016"/>
            <a:ext cx="0" cy="122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928094" y="2447663"/>
            <a:ext cx="1273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8208206" y="3163501"/>
                <a:ext cx="1979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206" y="3163501"/>
                <a:ext cx="197938" cy="276999"/>
              </a:xfrm>
              <a:prstGeom prst="rect">
                <a:avLst/>
              </a:prstGeom>
              <a:blipFill>
                <a:blip r:embed="rId4"/>
                <a:stretch>
                  <a:fillRect l="-27273" r="-21212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7238345" y="2045286"/>
                <a:ext cx="1945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345" y="2045286"/>
                <a:ext cx="194540" cy="276999"/>
              </a:xfrm>
              <a:prstGeom prst="rect">
                <a:avLst/>
              </a:prstGeom>
              <a:blipFill>
                <a:blip r:embed="rId5"/>
                <a:stretch>
                  <a:fillRect l="-15625" r="-9375"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7991761" y="4173640"/>
                <a:ext cx="1204686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761" y="4173640"/>
                <a:ext cx="1204686" cy="984885"/>
              </a:xfrm>
              <a:prstGeom prst="rect">
                <a:avLst/>
              </a:prstGeom>
              <a:blipFill>
                <a:blip r:embed="rId6"/>
                <a:stretch>
                  <a:fillRect r="-232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512457" y="5544457"/>
            <a:ext cx="5884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will we put this value into the vector?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03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6 L 0.13946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9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31788" y="1270000"/>
                <a:ext cx="4066297" cy="5324475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GB" sz="16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GB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=4.226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10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9.063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31788" y="1270000"/>
                <a:ext cx="4066297" cy="532447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Describing vectors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398085" y="4528457"/>
            <a:ext cx="56893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241143" y="2786743"/>
            <a:ext cx="3599543" cy="17417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rot="20026744">
            <a:off x="8389259" y="2913742"/>
            <a:ext cx="595086" cy="40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686802" y="3116942"/>
            <a:ext cx="0" cy="10631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8535508" y="4102956"/>
            <a:ext cx="10160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endParaRPr lang="en-GB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995886" y="4194629"/>
            <a:ext cx="76087" cy="333828"/>
          </a:xfrm>
          <a:custGeom>
            <a:avLst/>
            <a:gdLst>
              <a:gd name="connsiteX0" fmla="*/ 58057 w 76087"/>
              <a:gd name="connsiteY0" fmla="*/ 333828 h 333828"/>
              <a:gd name="connsiteX1" fmla="*/ 72571 w 76087"/>
              <a:gd name="connsiteY1" fmla="*/ 145142 h 333828"/>
              <a:gd name="connsiteX2" fmla="*/ 0 w 76087"/>
              <a:gd name="connsiteY2" fmla="*/ 0 h 33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087" h="333828">
                <a:moveTo>
                  <a:pt x="58057" y="333828"/>
                </a:moveTo>
                <a:cubicBezTo>
                  <a:pt x="70152" y="267304"/>
                  <a:pt x="82247" y="200780"/>
                  <a:pt x="72571" y="145142"/>
                </a:cubicBezTo>
                <a:cubicBezTo>
                  <a:pt x="62895" y="89504"/>
                  <a:pt x="31447" y="44752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7086373" y="4064369"/>
            <a:ext cx="10160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25</a:t>
            </a:r>
            <a:r>
              <a:rPr lang="en-GB" sz="2000" baseline="30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endParaRPr lang="en-GB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 rot="20009599">
            <a:off x="9605014" y="1872165"/>
            <a:ext cx="1147221" cy="812800"/>
            <a:chOff x="0" y="0"/>
            <a:chExt cx="1147221" cy="1228725"/>
          </a:xfrm>
        </p:grpSpPr>
        <p:cxnSp>
          <p:nvCxnSpPr>
            <p:cNvPr id="41" name="Straight Connector 40"/>
            <p:cNvCxnSpPr/>
            <p:nvPr/>
          </p:nvCxnSpPr>
          <p:spPr>
            <a:xfrm flipV="1">
              <a:off x="268941" y="101600"/>
              <a:ext cx="0" cy="80044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 flipV="1">
              <a:off x="663388" y="502023"/>
              <a:ext cx="0" cy="79509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412115" cy="4159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3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0"/>
                  <a:ext cx="412115" cy="41592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735106" y="812800"/>
                  <a:ext cx="412115" cy="4159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4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35106" y="812800"/>
                  <a:ext cx="412115" cy="41592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/>
          <p:cNvCxnSpPr/>
          <p:nvPr/>
        </p:nvCxnSpPr>
        <p:spPr>
          <a:xfrm>
            <a:off x="8691982" y="3110483"/>
            <a:ext cx="465640" cy="85191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8215982" y="3117516"/>
            <a:ext cx="470820" cy="24480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reeform 71"/>
          <p:cNvSpPr/>
          <p:nvPr/>
        </p:nvSpPr>
        <p:spPr>
          <a:xfrm>
            <a:off x="8680450" y="3429000"/>
            <a:ext cx="184150" cy="39225"/>
          </a:xfrm>
          <a:custGeom>
            <a:avLst/>
            <a:gdLst>
              <a:gd name="connsiteX0" fmla="*/ 0 w 184150"/>
              <a:gd name="connsiteY0" fmla="*/ 25400 h 39225"/>
              <a:gd name="connsiteX1" fmla="*/ 101600 w 184150"/>
              <a:gd name="connsiteY1" fmla="*/ 38100 h 39225"/>
              <a:gd name="connsiteX2" fmla="*/ 184150 w 184150"/>
              <a:gd name="connsiteY2" fmla="*/ 0 h 3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150" h="39225">
                <a:moveTo>
                  <a:pt x="0" y="25400"/>
                </a:moveTo>
                <a:cubicBezTo>
                  <a:pt x="35454" y="33866"/>
                  <a:pt x="70908" y="42333"/>
                  <a:pt x="101600" y="38100"/>
                </a:cubicBezTo>
                <a:cubicBezTo>
                  <a:pt x="132292" y="33867"/>
                  <a:pt x="158221" y="16933"/>
                  <a:pt x="18415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 Box 2"/>
          <p:cNvSpPr txBox="1">
            <a:spLocks noChangeArrowheads="1"/>
          </p:cNvSpPr>
          <p:nvPr/>
        </p:nvSpPr>
        <p:spPr bwMode="auto">
          <a:xfrm>
            <a:off x="8619073" y="3407947"/>
            <a:ext cx="1016000" cy="3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25</a:t>
            </a:r>
            <a:r>
              <a:rPr lang="en-GB" sz="1200" baseline="30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endParaRPr lang="en-GB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154609" y="1495975"/>
            <a:ext cx="1772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 = 10N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18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0.03893 0.1231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63646" y="1070932"/>
                <a:ext cx="4906429" cy="5324475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i="1" dirty="0" smtClean="0"/>
                  <a:t>x</a:t>
                </a:r>
                <a:r>
                  <a:rPr lang="en-GB" dirty="0" smtClean="0"/>
                  <a:t> components: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=−12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°=−6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func>
                    </m:oMath>
                  </m:oMathPara>
                </a14:m>
                <a:endParaRPr lang="en-GB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b="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°=6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func>
                    </m:oMath>
                  </m:oMathPara>
                </a14:m>
                <a:endParaRPr lang="en-GB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ad>
                        <m:radPr>
                          <m:degHide m:val="on"/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+0+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ad>
                        <m:radPr>
                          <m:degHide m:val="on"/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ad>
                        <m:radPr>
                          <m:degHide m:val="on"/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ad>
                        <m:radPr>
                          <m:degHide m:val="on"/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63646" y="1070932"/>
                <a:ext cx="4906429" cy="5324475"/>
              </a:xfrm>
              <a:blipFill>
                <a:blip r:embed="rId3"/>
                <a:stretch>
                  <a:fillRect l="-2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Resultant vectors</a:t>
            </a: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5216562" y="1452283"/>
            <a:ext cx="5794545" cy="4356846"/>
            <a:chOff x="0" y="0"/>
            <a:chExt cx="1687700" cy="1625227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740821" y="101600"/>
              <a:ext cx="0" cy="152362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V="1">
              <a:off x="767715" y="128493"/>
              <a:ext cx="0" cy="153543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71879" y="0"/>
                  <a:ext cx="412115" cy="2671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1879" y="0"/>
                  <a:ext cx="412115" cy="26712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275585" y="850835"/>
                  <a:ext cx="412115" cy="2671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75585" y="850835"/>
                  <a:ext cx="412115" cy="26712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" name="Straight Arrow Connector 7"/>
          <p:cNvCxnSpPr/>
          <p:nvPr/>
        </p:nvCxnSpPr>
        <p:spPr>
          <a:xfrm flipV="1">
            <a:off x="7760095" y="2599765"/>
            <a:ext cx="1652846" cy="12550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760094" y="3854803"/>
            <a:ext cx="0" cy="12550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107250" y="3048000"/>
            <a:ext cx="1652844" cy="8068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8251665" y="3368485"/>
            <a:ext cx="10160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45</a:t>
            </a:r>
            <a:r>
              <a:rPr lang="en-GB" sz="2000" baseline="30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endParaRPr lang="en-GB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6576612" y="3451401"/>
            <a:ext cx="10160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</a:t>
            </a:r>
            <a:r>
              <a:rPr lang="en-GB" sz="2000" baseline="30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endParaRPr lang="en-GB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7080790" y="3550024"/>
            <a:ext cx="90975" cy="304800"/>
          </a:xfrm>
          <a:custGeom>
            <a:avLst/>
            <a:gdLst>
              <a:gd name="connsiteX0" fmla="*/ 90975 w 90975"/>
              <a:gd name="connsiteY0" fmla="*/ 0 h 304800"/>
              <a:gd name="connsiteX1" fmla="*/ 1328 w 90975"/>
              <a:gd name="connsiteY1" fmla="*/ 161364 h 304800"/>
              <a:gd name="connsiteX2" fmla="*/ 1328 w 90975"/>
              <a:gd name="connsiteY2" fmla="*/ 161364 h 304800"/>
              <a:gd name="connsiteX3" fmla="*/ 1328 w 90975"/>
              <a:gd name="connsiteY3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75" h="304800">
                <a:moveTo>
                  <a:pt x="90975" y="0"/>
                </a:moveTo>
                <a:lnTo>
                  <a:pt x="1328" y="161364"/>
                </a:lnTo>
                <a:lnTo>
                  <a:pt x="1328" y="161364"/>
                </a:lnTo>
                <a:cubicBezTo>
                  <a:pt x="1328" y="185270"/>
                  <a:pt x="-1660" y="277906"/>
                  <a:pt x="1328" y="3048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8175812" y="3567953"/>
            <a:ext cx="107576" cy="286871"/>
          </a:xfrm>
          <a:custGeom>
            <a:avLst/>
            <a:gdLst>
              <a:gd name="connsiteX0" fmla="*/ 107576 w 107576"/>
              <a:gd name="connsiteY0" fmla="*/ 286871 h 286871"/>
              <a:gd name="connsiteX1" fmla="*/ 71717 w 107576"/>
              <a:gd name="connsiteY1" fmla="*/ 107576 h 286871"/>
              <a:gd name="connsiteX2" fmla="*/ 0 w 107576"/>
              <a:gd name="connsiteY2" fmla="*/ 0 h 28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576" h="286871">
                <a:moveTo>
                  <a:pt x="107576" y="286871"/>
                </a:moveTo>
                <a:cubicBezTo>
                  <a:pt x="98611" y="221129"/>
                  <a:pt x="89646" y="155388"/>
                  <a:pt x="71717" y="107576"/>
                </a:cubicBezTo>
                <a:cubicBezTo>
                  <a:pt x="53788" y="59764"/>
                  <a:pt x="26894" y="29882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380820" y="2370635"/>
            <a:ext cx="55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61465" y="2685911"/>
            <a:ext cx="55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82188" y="5029113"/>
            <a:ext cx="55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918300" y="1267617"/>
            <a:ext cx="14130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= 12N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 = 8N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 = 12N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20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63646" y="1070932"/>
                <a:ext cx="4906429" cy="5324475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dirty="0" smtClean="0"/>
                  <a:t>y components: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en-GB" b="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45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=6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func>
                    </m:oMath>
                  </m:oMathPara>
                </a14:m>
                <a:endParaRPr lang="en-GB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−8</m:t>
                      </m:r>
                      <m: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ad>
                        <m:radPr>
                          <m:degHide m:val="on"/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ad>
                        <m:radPr>
                          <m:degHide m:val="on"/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63646" y="1070932"/>
                <a:ext cx="4906429" cy="5324475"/>
              </a:xfrm>
              <a:blipFill>
                <a:blip r:embed="rId3"/>
                <a:stretch>
                  <a:fillRect l="-2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Resultant vectors</a:t>
            </a: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5216562" y="1452283"/>
            <a:ext cx="5794545" cy="4356846"/>
            <a:chOff x="0" y="0"/>
            <a:chExt cx="1687700" cy="1625227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740821" y="101600"/>
              <a:ext cx="0" cy="152362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V="1">
              <a:off x="767715" y="128493"/>
              <a:ext cx="0" cy="153543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71879" y="0"/>
                  <a:ext cx="412115" cy="2671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1879" y="0"/>
                  <a:ext cx="412115" cy="26712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275585" y="850835"/>
                  <a:ext cx="412115" cy="2671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75585" y="850835"/>
                  <a:ext cx="412115" cy="26712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" name="Straight Arrow Connector 7"/>
          <p:cNvCxnSpPr/>
          <p:nvPr/>
        </p:nvCxnSpPr>
        <p:spPr>
          <a:xfrm flipV="1">
            <a:off x="7760095" y="2599765"/>
            <a:ext cx="1652846" cy="12550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760094" y="3854803"/>
            <a:ext cx="0" cy="12550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107250" y="3048000"/>
            <a:ext cx="1652844" cy="8068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8251665" y="3368485"/>
            <a:ext cx="10160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45</a:t>
            </a:r>
            <a:r>
              <a:rPr lang="en-GB" sz="2000" baseline="30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endParaRPr lang="en-GB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6576612" y="3451401"/>
            <a:ext cx="10160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</a:t>
            </a:r>
            <a:r>
              <a:rPr lang="en-GB" sz="2000" baseline="30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endParaRPr lang="en-GB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7080790" y="3550024"/>
            <a:ext cx="90975" cy="304800"/>
          </a:xfrm>
          <a:custGeom>
            <a:avLst/>
            <a:gdLst>
              <a:gd name="connsiteX0" fmla="*/ 90975 w 90975"/>
              <a:gd name="connsiteY0" fmla="*/ 0 h 304800"/>
              <a:gd name="connsiteX1" fmla="*/ 1328 w 90975"/>
              <a:gd name="connsiteY1" fmla="*/ 161364 h 304800"/>
              <a:gd name="connsiteX2" fmla="*/ 1328 w 90975"/>
              <a:gd name="connsiteY2" fmla="*/ 161364 h 304800"/>
              <a:gd name="connsiteX3" fmla="*/ 1328 w 90975"/>
              <a:gd name="connsiteY3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75" h="304800">
                <a:moveTo>
                  <a:pt x="90975" y="0"/>
                </a:moveTo>
                <a:lnTo>
                  <a:pt x="1328" y="161364"/>
                </a:lnTo>
                <a:lnTo>
                  <a:pt x="1328" y="161364"/>
                </a:lnTo>
                <a:cubicBezTo>
                  <a:pt x="1328" y="185270"/>
                  <a:pt x="-1660" y="277906"/>
                  <a:pt x="1328" y="3048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8175812" y="3567953"/>
            <a:ext cx="107576" cy="286871"/>
          </a:xfrm>
          <a:custGeom>
            <a:avLst/>
            <a:gdLst>
              <a:gd name="connsiteX0" fmla="*/ 107576 w 107576"/>
              <a:gd name="connsiteY0" fmla="*/ 286871 h 286871"/>
              <a:gd name="connsiteX1" fmla="*/ 71717 w 107576"/>
              <a:gd name="connsiteY1" fmla="*/ 107576 h 286871"/>
              <a:gd name="connsiteX2" fmla="*/ 0 w 107576"/>
              <a:gd name="connsiteY2" fmla="*/ 0 h 28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576" h="286871">
                <a:moveTo>
                  <a:pt x="107576" y="286871"/>
                </a:moveTo>
                <a:cubicBezTo>
                  <a:pt x="98611" y="221129"/>
                  <a:pt x="89646" y="155388"/>
                  <a:pt x="71717" y="107576"/>
                </a:cubicBezTo>
                <a:cubicBezTo>
                  <a:pt x="53788" y="59764"/>
                  <a:pt x="26894" y="29882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380820" y="2370635"/>
            <a:ext cx="55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61465" y="2685911"/>
            <a:ext cx="55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82188" y="5029113"/>
            <a:ext cx="55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918300" y="1267617"/>
            <a:ext cx="14130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= 10N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 = 8N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 = 12N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29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4228" y="1724648"/>
            <a:ext cx="4906429" cy="532447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n-GB" dirty="0" smtClean="0"/>
          </a:p>
          <a:p>
            <a:pPr marL="0" indent="0">
              <a:lnSpc>
                <a:spcPct val="150000"/>
              </a:lnSpc>
              <a:buNone/>
            </a:pPr>
            <a:endParaRPr lang="en-GB" dirty="0" smtClean="0"/>
          </a:p>
          <a:p>
            <a:pPr marL="0" indent="0">
              <a:lnSpc>
                <a:spcPct val="150000"/>
              </a:lnSpc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Resultant vectors</a:t>
            </a: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6648961" y="1552266"/>
            <a:ext cx="5794545" cy="4356846"/>
            <a:chOff x="0" y="0"/>
            <a:chExt cx="1687700" cy="1625227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740821" y="101600"/>
              <a:ext cx="0" cy="152362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V="1">
              <a:off x="767715" y="128493"/>
              <a:ext cx="0" cy="153543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71879" y="0"/>
                  <a:ext cx="412115" cy="2671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1879" y="0"/>
                  <a:ext cx="412115" cy="26712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275585" y="850835"/>
                  <a:ext cx="412115" cy="2671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75585" y="850835"/>
                  <a:ext cx="412115" cy="26712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" name="Straight Arrow Connector 7"/>
          <p:cNvCxnSpPr/>
          <p:nvPr/>
        </p:nvCxnSpPr>
        <p:spPr>
          <a:xfrm flipH="1" flipV="1">
            <a:off x="9192493" y="2752595"/>
            <a:ext cx="1" cy="120219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604164" y="3954786"/>
            <a:ext cx="588329" cy="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914587" y="5129096"/>
            <a:ext cx="55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8690446" y="4006532"/>
                <a:ext cx="5057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0446" y="4006532"/>
                <a:ext cx="50571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9184940" y="3051595"/>
                <a:ext cx="513346" cy="391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4940" y="3051595"/>
                <a:ext cx="513346" cy="391261"/>
              </a:xfrm>
              <a:prstGeom prst="rect">
                <a:avLst/>
              </a:prstGeom>
              <a:blipFill>
                <a:blip r:embed="rId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549548" y="978326"/>
                <a:ext cx="3095847" cy="573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−6</m:t>
                      </m:r>
                      <m:rad>
                        <m:radPr>
                          <m:degHide m:val="on"/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ad>
                        <m:radPr>
                          <m:degHide m:val="on"/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48" y="978326"/>
                <a:ext cx="3095847" cy="5739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 flipV="1">
            <a:off x="8604164" y="2752595"/>
            <a:ext cx="588329" cy="12021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4164888" y="938860"/>
                <a:ext cx="2671822" cy="6178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</m:t>
                      </m:r>
                      <m:r>
                        <a:rPr lang="en-GB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ad>
                        <m:radPr>
                          <m:degHide m:val="on"/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888" y="938860"/>
                <a:ext cx="2671822" cy="6178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 Placeholder 2"/>
              <p:cNvSpPr txBox="1">
                <a:spLocks/>
              </p:cNvSpPr>
              <p:nvPr/>
            </p:nvSpPr>
            <p:spPr>
              <a:xfrm>
                <a:off x="219342" y="1498663"/>
                <a:ext cx="6429619" cy="532447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en-GB" dirty="0" smtClean="0"/>
                  <a:t>Magnitude of R: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GB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33.72505</m:t>
                      </m:r>
                    </m:oMath>
                  </m:oMathPara>
                </a14:m>
                <a:endParaRPr lang="en-GB" sz="2400" dirty="0" smtClean="0"/>
              </a:p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=5.807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400" dirty="0" smtClean="0"/>
              </a:p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endParaRPr lang="en-GB" sz="2400" dirty="0" smtClean="0"/>
              </a:p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5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42" y="1498663"/>
                <a:ext cx="6429619" cy="5324475"/>
              </a:xfrm>
              <a:prstGeom prst="rect">
                <a:avLst/>
              </a:prstGeom>
              <a:blipFill>
                <a:blip r:embed="rId9"/>
                <a:stretch>
                  <a:fillRect l="-19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018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-0.04818 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4228" y="1724648"/>
            <a:ext cx="4906429" cy="532447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n-GB" dirty="0" smtClean="0"/>
          </a:p>
          <a:p>
            <a:pPr marL="0" indent="0">
              <a:lnSpc>
                <a:spcPct val="150000"/>
              </a:lnSpc>
              <a:buNone/>
            </a:pPr>
            <a:endParaRPr lang="en-GB" dirty="0" smtClean="0"/>
          </a:p>
          <a:p>
            <a:pPr marL="0" indent="0">
              <a:lnSpc>
                <a:spcPct val="150000"/>
              </a:lnSpc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Resultant vectors</a:t>
            </a: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6648961" y="1552266"/>
            <a:ext cx="5794545" cy="4356846"/>
            <a:chOff x="0" y="0"/>
            <a:chExt cx="1687700" cy="1625227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740821" y="101600"/>
              <a:ext cx="0" cy="152362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V="1">
              <a:off x="767715" y="128493"/>
              <a:ext cx="0" cy="153543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71879" y="0"/>
                  <a:ext cx="412115" cy="2671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1879" y="0"/>
                  <a:ext cx="412115" cy="26712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275585" y="850835"/>
                  <a:ext cx="412115" cy="2671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75585" y="850835"/>
                  <a:ext cx="412115" cy="26712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" name="Straight Arrow Connector 7"/>
          <p:cNvCxnSpPr/>
          <p:nvPr/>
        </p:nvCxnSpPr>
        <p:spPr>
          <a:xfrm flipH="1" flipV="1">
            <a:off x="8600386" y="2752594"/>
            <a:ext cx="1" cy="120219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604164" y="3954786"/>
            <a:ext cx="588329" cy="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914587" y="5129096"/>
            <a:ext cx="55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8690446" y="4006532"/>
                <a:ext cx="5057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0446" y="4006532"/>
                <a:ext cx="50571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9184940" y="3051595"/>
                <a:ext cx="513346" cy="391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4940" y="3051595"/>
                <a:ext cx="513346" cy="391261"/>
              </a:xfrm>
              <a:prstGeom prst="rect">
                <a:avLst/>
              </a:prstGeom>
              <a:blipFill>
                <a:blip r:embed="rId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549548" y="978326"/>
                <a:ext cx="3095847" cy="573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−6</m:t>
                      </m:r>
                      <m:rad>
                        <m:radPr>
                          <m:degHide m:val="on"/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ad>
                        <m:radPr>
                          <m:degHide m:val="on"/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48" y="978326"/>
                <a:ext cx="3095847" cy="5739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 flipV="1">
            <a:off x="8604164" y="2752595"/>
            <a:ext cx="588329" cy="12021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4164888" y="938860"/>
                <a:ext cx="2671822" cy="6178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</m:t>
                      </m:r>
                      <m:r>
                        <a:rPr lang="en-GB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ad>
                        <m:radPr>
                          <m:degHide m:val="on"/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888" y="938860"/>
                <a:ext cx="2671822" cy="6178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 Placeholder 2"/>
              <p:cNvSpPr txBox="1">
                <a:spLocks/>
              </p:cNvSpPr>
              <p:nvPr/>
            </p:nvSpPr>
            <p:spPr>
              <a:xfrm>
                <a:off x="219342" y="1498663"/>
                <a:ext cx="6429619" cy="532447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en-GB" dirty="0" smtClean="0"/>
                  <a:t>Angle with the x axis:</a:t>
                </a:r>
              </a:p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GB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en-GB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=−70.829°</m:t>
                      </m:r>
                    </m:oMath>
                  </m:oMathPara>
                </a14:m>
                <a:endParaRPr lang="en-GB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2400" dirty="0" smtClean="0"/>
                  <a:t>This shows a negative angle because it was to the left of the y axis. So therefore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=70.8°</m:t>
                    </m:r>
                  </m:oMath>
                </a14:m>
                <a:endParaRPr lang="en-GB" sz="2400" dirty="0" smtClean="0"/>
              </a:p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5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42" y="1498663"/>
                <a:ext cx="6429619" cy="5324475"/>
              </a:xfrm>
              <a:prstGeom prst="rect">
                <a:avLst/>
              </a:prstGeom>
              <a:blipFill>
                <a:blip r:embed="rId9"/>
                <a:stretch>
                  <a:fillRect l="-19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8940263" y="3657600"/>
            <a:ext cx="116651" cy="290286"/>
          </a:xfrm>
          <a:custGeom>
            <a:avLst/>
            <a:gdLst>
              <a:gd name="connsiteX0" fmla="*/ 116651 w 116651"/>
              <a:gd name="connsiteY0" fmla="*/ 0 h 290286"/>
              <a:gd name="connsiteX1" fmla="*/ 15051 w 116651"/>
              <a:gd name="connsiteY1" fmla="*/ 116114 h 290286"/>
              <a:gd name="connsiteX2" fmla="*/ 537 w 116651"/>
              <a:gd name="connsiteY2" fmla="*/ 290286 h 29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651" h="290286">
                <a:moveTo>
                  <a:pt x="116651" y="0"/>
                </a:moveTo>
                <a:cubicBezTo>
                  <a:pt x="75527" y="33866"/>
                  <a:pt x="34403" y="67733"/>
                  <a:pt x="15051" y="116114"/>
                </a:cubicBezTo>
                <a:cubicBezTo>
                  <a:pt x="-4301" y="164495"/>
                  <a:pt x="537" y="258838"/>
                  <a:pt x="537" y="2902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801703" y="3589872"/>
                <a:ext cx="2006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703" y="3589872"/>
                <a:ext cx="200696" cy="276999"/>
              </a:xfrm>
              <a:prstGeom prst="rect">
                <a:avLst/>
              </a:prstGeom>
              <a:blipFill>
                <a:blip r:embed="rId10"/>
                <a:stretch>
                  <a:fillRect l="-27273" r="-18182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257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</TotalTime>
  <Words>117</Words>
  <Application>Microsoft Office PowerPoint</Application>
  <PresentationFormat>Widescreen</PresentationFormat>
  <Paragraphs>118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MS Mincho</vt:lpstr>
      <vt:lpstr>Arial</vt:lpstr>
      <vt:lpstr>Calibri</vt:lpstr>
      <vt:lpstr>Cambria Math</vt:lpstr>
      <vt:lpstr>Times New Roman</vt:lpstr>
      <vt:lpstr>Office Theme</vt:lpstr>
      <vt:lpstr>Lesson slides Topic: 4.1 Forces and Equilibrium Lesson 1: Forces as Vectors</vt:lpstr>
      <vt:lpstr>Describing vectors</vt:lpstr>
      <vt:lpstr>Describing vectors</vt:lpstr>
      <vt:lpstr>Describing vectors</vt:lpstr>
      <vt:lpstr>Describing vectors</vt:lpstr>
      <vt:lpstr>Resultant vectors</vt:lpstr>
      <vt:lpstr>Resultant vectors</vt:lpstr>
      <vt:lpstr>Resultant vectors</vt:lpstr>
      <vt:lpstr>Resultant vectors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went wrong?</dc:title>
  <dc:creator>Lois Lindemann</dc:creator>
  <cp:lastModifiedBy>David Harrison</cp:lastModifiedBy>
  <cp:revision>93</cp:revision>
  <cp:lastPrinted>2018-01-14T21:28:16Z</cp:lastPrinted>
  <dcterms:created xsi:type="dcterms:W3CDTF">2018-01-14T21:11:47Z</dcterms:created>
  <dcterms:modified xsi:type="dcterms:W3CDTF">2019-02-07T16:19:03Z</dcterms:modified>
</cp:coreProperties>
</file>