
<file path=[Content_Types].xml><?xml version="1.0" encoding="utf-8"?>
<Types xmlns="http://schemas.openxmlformats.org/package/2006/content-types">
  <Default Extension="bmp" ContentType="image/bmp"/>
  <Default Extension="gif" ContentType="image/gif"/>
  <Default Extension="jpeg" ContentType="image/jpg"/>
  <Default Extension="mov" ContentType="application/movie"/>
  <Default Extension="pdf" ContentType="application/pdf"/>
  <Default Extension="png" ContentType="image/png"/>
  <Default Extension="rels" ContentType="application/vnd.openxmlformats-package.relationships+xml"/>
  <Default Extension="tif" ContentType="image/tif"/>
  <Default Extension="vml" ContentType="application/vnd.openxmlformats-officedocument.vmlDrawing"/>
  <Default Extension="xlsx" ContentType="application/vnd.openxmlformats-officedocument.spreadsheetml.sheet"/>
  <Default Extension="xml" ContentType="application/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bleStyles.xml" ContentType="application/vnd.openxmlformats-officedocument.presentationml.tableStyles+xml"/>
  <Override PartName="/ppt/media/image1.jpeg" ContentType="image/jpeg"/>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officeDocument" Target="ppt/presentation.xml"/><Relationship Id="rId2" Type="http://schemas.openxmlformats.org/officeDocument/2006/relationships/extended-properties" Target="docProps/app.xml"/><Relationship Id="rId1"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CDB"/>
          </a:solidFill>
        </a:fill>
      </a:tcStyle>
    </a:wholeTbl>
    <a:band2H>
      <a:tcTxStyle b="def" i="def"/>
      <a:tcStyle>
        <a:tcBdr/>
        <a:fill>
          <a:solidFill>
            <a:srgbClr val="FAE7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0F2"/>
          </a:solidFill>
        </a:fill>
      </a:tcStyle>
    </a:wholeTbl>
    <a:band2H>
      <a:tcTxStyle b="def" i="def"/>
      <a:tcStyle>
        <a:tcBdr/>
        <a:fill>
          <a:solidFill>
            <a:srgbClr val="E8F0F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ED4"/>
          </a:solidFill>
        </a:fill>
      </a:tcStyle>
    </a:wholeTbl>
    <a:band2H>
      <a:tcTxStyle b="def" i="def"/>
      <a:tcStyle>
        <a:tcBdr/>
        <a:fill>
          <a:solidFill>
            <a:srgbClr val="F7E8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ustomXml" Target="../customXml/item1.xml"/><Relationship Id="rId3" Type="http://schemas.openxmlformats.org/officeDocument/2006/relationships/commentAuthors" Target="commentAuthors.xml"/><Relationship Id="rId21" Type="http://schemas.openxmlformats.org/officeDocument/2006/relationships/customXml" Target="../customXml/item4.xml"/><Relationship Id="rId7" Type="http://schemas.openxmlformats.org/officeDocument/2006/relationships/notesMaster" Target="notesMasters/notesMaster1.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viewProps" Target="viewProps.xml"/><Relationship Id="rId16" Type="http://schemas.openxmlformats.org/officeDocument/2006/relationships/slide" Target="slides/slide9.xml"/><Relationship Id="rId20" Type="http://schemas.openxmlformats.org/officeDocument/2006/relationships/customXml" Target="../customXml/item3.xml"/><Relationship Id="rId1" Type="http://schemas.openxmlformats.org/officeDocument/2006/relationships/presProps" Target="presProps.xml"/><Relationship Id="rId6" Type="http://schemas.openxmlformats.org/officeDocument/2006/relationships/theme" Target="theme/theme1.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customXml" Target="../customXml/item2.xml"/><Relationship Id="rId4"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8724900" y="365125"/>
            <a:ext cx="2628900" cy="5811838"/>
          </a:xfrm>
          <a:prstGeom prst="rect">
            <a:avLst/>
          </a:prstGeom>
        </p:spPr>
        <p:txBody>
          <a:bodyPr/>
          <a:lstStyle/>
          <a:p>
            <a:pPr/>
            <a:r>
              <a:t>Title Text</a:t>
            </a:r>
          </a:p>
        </p:txBody>
      </p:sp>
      <p:sp>
        <p:nvSpPr>
          <p:cNvPr id="102" name="Body Level One…"/>
          <p:cNvSpPr txBox="1"/>
          <p:nvPr>
            <p:ph type="body" idx="1"/>
          </p:nvPr>
        </p:nvSpPr>
        <p:spPr>
          <a:xfrm>
            <a:off x="838200" y="365125"/>
            <a:ext cx="7734300" cy="58118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13"/>
          </p:nvPr>
        </p:nvSpPr>
        <p:spPr>
          <a:xfrm>
            <a:off x="839787" y="2057400"/>
            <a:ext cx="3932239"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13"/>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TextBox 2"/>
          <p:cNvSpPr txBox="1"/>
          <p:nvPr/>
        </p:nvSpPr>
        <p:spPr>
          <a:xfrm>
            <a:off x="658906" y="1909480"/>
            <a:ext cx="7853082" cy="2644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sz="2600">
                <a:latin typeface="Value sans pro"/>
                <a:ea typeface="Value sans pro"/>
                <a:cs typeface="Value sans pro"/>
                <a:sym typeface="Value sans pro"/>
              </a:defRPr>
            </a:pPr>
            <a:r>
              <a:t>Scenario lesson</a:t>
            </a:r>
            <a:endParaRPr sz="3000">
              <a:latin typeface="Bliss Pro Regular"/>
              <a:ea typeface="Bliss Pro Regular"/>
              <a:cs typeface="Bliss Pro Regular"/>
              <a:sym typeface="Bliss Pro Regular"/>
            </a:endParaRPr>
          </a:p>
          <a:p>
            <a:pPr>
              <a:spcBef>
                <a:spcPts val="600"/>
              </a:spcBef>
              <a:defRPr sz="2600">
                <a:latin typeface="Value sans pro"/>
                <a:ea typeface="Value sans pro"/>
                <a:cs typeface="Value sans pro"/>
                <a:sym typeface="Value sans pro"/>
              </a:defRPr>
            </a:pPr>
            <a:r>
              <a:t>Operations management</a:t>
            </a:r>
            <a:endParaRPr sz="3000">
              <a:latin typeface="Bliss Pro Regular"/>
              <a:ea typeface="Bliss Pro Regular"/>
              <a:cs typeface="Bliss Pro Regular"/>
              <a:sym typeface="Bliss Pro Regular"/>
            </a:endParaRPr>
          </a:p>
          <a:p>
            <a:pPr>
              <a:spcBef>
                <a:spcPts val="300"/>
              </a:spcBef>
              <a:defRPr sz="2600">
                <a:solidFill>
                  <a:srgbClr val="D74120"/>
                </a:solidFill>
                <a:latin typeface="Value sans pro"/>
                <a:ea typeface="Value sans pro"/>
                <a:cs typeface="Value sans pro"/>
                <a:sym typeface="Value sans pro"/>
              </a:defRPr>
            </a:pPr>
            <a:r>
              <a:t>Cambridge IGCSE</a:t>
            </a:r>
            <a:r>
              <a:rPr baseline="30000"/>
              <a:t>™/ </a:t>
            </a:r>
            <a:r>
              <a:t>IGCSE (9–1)</a:t>
            </a:r>
            <a:endParaRPr sz="1100"/>
          </a:p>
          <a:p>
            <a:pPr>
              <a:defRPr sz="2600">
                <a:solidFill>
                  <a:srgbClr val="D74120"/>
                </a:solidFill>
                <a:latin typeface="Value sans pro"/>
                <a:ea typeface="Value sans pro"/>
                <a:cs typeface="Value sans pro"/>
                <a:sym typeface="Value sans pro"/>
              </a:defRPr>
            </a:pPr>
            <a:r>
              <a:t>Business 0264 / 0774</a:t>
            </a:r>
            <a:endParaRPr sz="1100"/>
          </a:p>
          <a:p>
            <a:pPr>
              <a:spcBef>
                <a:spcPts val="300"/>
              </a:spcBef>
              <a:defRPr sz="2600">
                <a:solidFill>
                  <a:srgbClr val="575756"/>
                </a:solidFill>
                <a:latin typeface="Value sans pro"/>
                <a:ea typeface="Value sans pro"/>
                <a:cs typeface="Value sans pro"/>
                <a:sym typeface="Value sans pro"/>
              </a:defRPr>
            </a:pPr>
            <a:r>
              <a:t>Cambridge O Level</a:t>
            </a:r>
            <a:endParaRPr sz="1100"/>
          </a:p>
          <a:p>
            <a:pPr>
              <a:defRPr sz="2600">
                <a:solidFill>
                  <a:srgbClr val="575756"/>
                </a:solidFill>
                <a:latin typeface="Value sans pro"/>
                <a:ea typeface="Value sans pro"/>
                <a:cs typeface="Value sans pro"/>
                <a:sym typeface="Value sans pro"/>
              </a:defRPr>
            </a:pPr>
            <a:r>
              <a:t>Business 7081</a:t>
            </a:r>
          </a:p>
        </p:txBody>
      </p:sp>
      <p:pic>
        <p:nvPicPr>
          <p:cNvPr id="113" name="Picture 3" descr="Picture 3"/>
          <p:cNvPicPr>
            <a:picLocks noChangeAspect="1"/>
          </p:cNvPicPr>
          <p:nvPr/>
        </p:nvPicPr>
        <p:blipFill>
          <a:blip r:embed="rId2">
            <a:extLst/>
          </a:blip>
          <a:stretch>
            <a:fillRect/>
          </a:stretch>
        </p:blipFill>
        <p:spPr>
          <a:xfrm>
            <a:off x="658906" y="462545"/>
            <a:ext cx="2883753" cy="650472"/>
          </a:xfrm>
          <a:prstGeom prst="rect">
            <a:avLst/>
          </a:prstGeom>
          <a:ln w="12700">
            <a:miter lim="400000"/>
          </a:ln>
        </p:spPr>
      </p:pic>
      <p:pic>
        <p:nvPicPr>
          <p:cNvPr id="114" name="Picture 5" descr="Picture 5"/>
          <p:cNvPicPr>
            <a:picLocks noChangeAspect="1"/>
          </p:cNvPicPr>
          <p:nvPr/>
        </p:nvPicPr>
        <p:blipFill>
          <a:blip r:embed="rId3">
            <a:extLst/>
          </a:blip>
          <a:stretch>
            <a:fillRect/>
          </a:stretch>
        </p:blipFill>
        <p:spPr>
          <a:xfrm>
            <a:off x="10371511" y="6168533"/>
            <a:ext cx="1292226" cy="449581"/>
          </a:xfrm>
          <a:prstGeom prst="rect">
            <a:avLst/>
          </a:prstGeom>
          <a:ln w="12700">
            <a:miter lim="400000"/>
          </a:ln>
        </p:spPr>
      </p:pic>
      <p:pic>
        <p:nvPicPr>
          <p:cNvPr id="115" name="Picture 6" descr="Picture 6"/>
          <p:cNvPicPr>
            <a:picLocks noChangeAspect="1"/>
          </p:cNvPicPr>
          <p:nvPr/>
        </p:nvPicPr>
        <p:blipFill>
          <a:blip r:embed="rId4">
            <a:extLst/>
          </a:blip>
          <a:stretch>
            <a:fillRect/>
          </a:stretch>
        </p:blipFill>
        <p:spPr>
          <a:xfrm>
            <a:off x="8118323" y="3033286"/>
            <a:ext cx="3431564" cy="274486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59" name="Rectangle 5"/>
          <p:cNvGrpSpPr/>
          <p:nvPr/>
        </p:nvGrpSpPr>
        <p:grpSpPr>
          <a:xfrm>
            <a:off x="0" y="-1"/>
            <a:ext cx="12192000" cy="1210237"/>
            <a:chOff x="0" y="0"/>
            <a:chExt cx="12192000" cy="1210235"/>
          </a:xfrm>
        </p:grpSpPr>
        <p:sp>
          <p:nvSpPr>
            <p:cNvPr id="157"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b="1" sz="2800">
                  <a:solidFill>
                    <a:srgbClr val="FFFFFF"/>
                  </a:solidFill>
                  <a:latin typeface="Arial"/>
                  <a:ea typeface="Arial"/>
                  <a:cs typeface="Arial"/>
                  <a:sym typeface="Arial"/>
                </a:defRPr>
              </a:pPr>
            </a:p>
          </p:txBody>
        </p:sp>
        <p:sp>
          <p:nvSpPr>
            <p:cNvPr id="158" name="Plenary"/>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indent="363538">
                <a:defRPr b="1" sz="2800">
                  <a:solidFill>
                    <a:srgbClr val="FFFFFF"/>
                  </a:solidFill>
                  <a:latin typeface="Arial"/>
                  <a:ea typeface="Arial"/>
                  <a:cs typeface="Arial"/>
                  <a:sym typeface="Arial"/>
                </a:defRPr>
              </a:lvl1pPr>
            </a:lstStyle>
            <a:p>
              <a:pPr/>
              <a:r>
                <a:t>Plenary</a:t>
              </a:r>
            </a:p>
          </p:txBody>
        </p:sp>
      </p:grpSp>
      <p:sp>
        <p:nvSpPr>
          <p:cNvPr id="160" name="TextBox 1"/>
          <p:cNvSpPr txBox="1"/>
          <p:nvPr/>
        </p:nvSpPr>
        <p:spPr>
          <a:xfrm>
            <a:off x="443752" y="1546411"/>
            <a:ext cx="11524131" cy="21642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Each team is now going to share their final decision about the location of the restaurant.</a:t>
            </a:r>
          </a:p>
          <a:p>
            <a:pPr marL="457200" indent="-457200">
              <a:spcBef>
                <a:spcPts val="1200"/>
              </a:spcBef>
              <a:buClr>
                <a:srgbClr val="D74120"/>
              </a:buClr>
              <a:buSzPct val="100000"/>
              <a:buFont typeface="Arial"/>
              <a:buChar char="•"/>
              <a:defRPr sz="2400">
                <a:latin typeface="Arial"/>
                <a:ea typeface="Arial"/>
                <a:cs typeface="Arial"/>
                <a:sym typeface="Arial"/>
              </a:defRPr>
            </a:pPr>
            <a:r>
              <a:t>Be prepared to be able to explain your choice and ask other teams to justify their decisions.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19" name="Rectangle 5"/>
          <p:cNvGrpSpPr/>
          <p:nvPr/>
        </p:nvGrpSpPr>
        <p:grpSpPr>
          <a:xfrm>
            <a:off x="0" y="-1"/>
            <a:ext cx="12192000" cy="1210237"/>
            <a:chOff x="0" y="0"/>
            <a:chExt cx="12192000" cy="1210235"/>
          </a:xfrm>
        </p:grpSpPr>
        <p:sp>
          <p:nvSpPr>
            <p:cNvPr id="117"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b="1" sz="2800">
                  <a:solidFill>
                    <a:srgbClr val="FFFFFF"/>
                  </a:solidFill>
                  <a:latin typeface="Arial"/>
                  <a:ea typeface="Arial"/>
                  <a:cs typeface="Arial"/>
                  <a:sym typeface="Arial"/>
                </a:defRPr>
              </a:pPr>
            </a:p>
          </p:txBody>
        </p:sp>
        <p:sp>
          <p:nvSpPr>
            <p:cNvPr id="118" name="Starter"/>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indent="363538">
                <a:defRPr b="1" sz="2800">
                  <a:solidFill>
                    <a:srgbClr val="FFFFFF"/>
                  </a:solidFill>
                  <a:latin typeface="Arial"/>
                  <a:ea typeface="Arial"/>
                  <a:cs typeface="Arial"/>
                  <a:sym typeface="Arial"/>
                </a:defRPr>
              </a:lvl1pPr>
            </a:lstStyle>
            <a:p>
              <a:pPr/>
              <a:r>
                <a:t>Starter</a:t>
              </a:r>
            </a:p>
          </p:txBody>
        </p:sp>
      </p:grpSp>
      <p:sp>
        <p:nvSpPr>
          <p:cNvPr id="120" name="TextBox 1"/>
          <p:cNvSpPr txBox="1"/>
          <p:nvPr/>
        </p:nvSpPr>
        <p:spPr>
          <a:xfrm>
            <a:off x="443752" y="1546411"/>
            <a:ext cx="11524131" cy="18086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This activity should help to refresh your knowledge on the factors that influence where businesses locate.</a:t>
            </a:r>
          </a:p>
          <a:p>
            <a:pPr marL="457200" indent="-457200">
              <a:spcBef>
                <a:spcPts val="1200"/>
              </a:spcBef>
              <a:buClr>
                <a:srgbClr val="D74120"/>
              </a:buClr>
              <a:buSzPct val="100000"/>
              <a:buFont typeface="Arial"/>
              <a:buChar char="•"/>
              <a:defRPr sz="2400">
                <a:latin typeface="Arial"/>
                <a:ea typeface="Arial"/>
                <a:cs typeface="Arial"/>
                <a:sym typeface="Arial"/>
              </a:defRPr>
            </a:pPr>
            <a:r>
              <a:t>Use Worksheet A to rank the factors from the most important down to the least.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24" name="Rectangle 5"/>
          <p:cNvGrpSpPr/>
          <p:nvPr/>
        </p:nvGrpSpPr>
        <p:grpSpPr>
          <a:xfrm>
            <a:off x="0" y="-1"/>
            <a:ext cx="12192000" cy="1210237"/>
            <a:chOff x="0" y="0"/>
            <a:chExt cx="12192000" cy="1210235"/>
          </a:xfrm>
        </p:grpSpPr>
        <p:sp>
          <p:nvSpPr>
            <p:cNvPr id="122"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b="1" sz="2800">
                  <a:solidFill>
                    <a:srgbClr val="FFFFFF"/>
                  </a:solidFill>
                  <a:latin typeface="Arial"/>
                  <a:ea typeface="Arial"/>
                  <a:cs typeface="Arial"/>
                  <a:sym typeface="Arial"/>
                </a:defRPr>
              </a:pPr>
            </a:p>
          </p:txBody>
        </p:sp>
        <p:sp>
          <p:nvSpPr>
            <p:cNvPr id="123" name="The activity"/>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indent="363538">
                <a:defRPr b="1" sz="2800">
                  <a:solidFill>
                    <a:srgbClr val="FFFFFF"/>
                  </a:solidFill>
                  <a:latin typeface="Arial"/>
                  <a:ea typeface="Arial"/>
                  <a:cs typeface="Arial"/>
                  <a:sym typeface="Arial"/>
                </a:defRPr>
              </a:lvl1pPr>
            </a:lstStyle>
            <a:p>
              <a:pPr/>
              <a:r>
                <a:t>The activity</a:t>
              </a:r>
            </a:p>
          </p:txBody>
        </p:sp>
      </p:grpSp>
      <p:sp>
        <p:nvSpPr>
          <p:cNvPr id="125" name="TextBox 1"/>
          <p:cNvSpPr txBox="1"/>
          <p:nvPr/>
        </p:nvSpPr>
        <p:spPr>
          <a:xfrm>
            <a:off x="443752" y="1546412"/>
            <a:ext cx="11524131" cy="2519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This activity is based on the principles of De Bono’s Six Thinking Hats.  </a:t>
            </a:r>
          </a:p>
          <a:p>
            <a:pPr marL="457200" indent="-457200">
              <a:spcBef>
                <a:spcPts val="1200"/>
              </a:spcBef>
              <a:buClr>
                <a:srgbClr val="D74120"/>
              </a:buClr>
              <a:buSzPct val="100000"/>
              <a:buFont typeface="Arial"/>
              <a:buChar char="•"/>
              <a:defRPr sz="2400">
                <a:latin typeface="Arial"/>
                <a:ea typeface="Arial"/>
                <a:cs typeface="Arial"/>
                <a:sym typeface="Arial"/>
              </a:defRPr>
            </a:pPr>
            <a:r>
              <a:t>The thinking hats or roles act as a tool for group discussion and individual thinking. It works by ensuring that people think together more effectively and consider all points of view in the decision making process.</a:t>
            </a:r>
          </a:p>
          <a:p>
            <a:pPr marL="457200" indent="-457200">
              <a:spcBef>
                <a:spcPts val="1200"/>
              </a:spcBef>
              <a:buClr>
                <a:srgbClr val="D74120"/>
              </a:buClr>
              <a:buSzPct val="100000"/>
              <a:buFont typeface="Arial"/>
              <a:buChar char="•"/>
              <a:defRPr sz="2400">
                <a:latin typeface="Arial"/>
                <a:ea typeface="Arial"/>
                <a:cs typeface="Arial"/>
                <a:sym typeface="Arial"/>
              </a:defRPr>
            </a:pPr>
            <a:r>
              <a:t>Each hat or role represents a different style of thinking to help think about a problem and make decisions in a particular way.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29" name="Rectangle 5"/>
          <p:cNvGrpSpPr/>
          <p:nvPr/>
        </p:nvGrpSpPr>
        <p:grpSpPr>
          <a:xfrm>
            <a:off x="0" y="-1"/>
            <a:ext cx="12192000" cy="1210237"/>
            <a:chOff x="0" y="0"/>
            <a:chExt cx="12192000" cy="1210235"/>
          </a:xfrm>
        </p:grpSpPr>
        <p:sp>
          <p:nvSpPr>
            <p:cNvPr id="127"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b="1" sz="2800">
                  <a:solidFill>
                    <a:srgbClr val="FFFFFF"/>
                  </a:solidFill>
                  <a:latin typeface="Arial"/>
                  <a:ea typeface="Arial"/>
                  <a:cs typeface="Arial"/>
                  <a:sym typeface="Arial"/>
                </a:defRPr>
              </a:pPr>
            </a:p>
          </p:txBody>
        </p:sp>
        <p:sp>
          <p:nvSpPr>
            <p:cNvPr id="128" name="How it works"/>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indent="363538">
                <a:defRPr b="1" sz="2800">
                  <a:solidFill>
                    <a:srgbClr val="FFFFFF"/>
                  </a:solidFill>
                  <a:latin typeface="Arial"/>
                  <a:ea typeface="Arial"/>
                  <a:cs typeface="Arial"/>
                  <a:sym typeface="Arial"/>
                </a:defRPr>
              </a:lvl1pPr>
            </a:lstStyle>
            <a:p>
              <a:pPr/>
              <a:r>
                <a:t>How it works</a:t>
              </a:r>
            </a:p>
          </p:txBody>
        </p:sp>
      </p:grpSp>
      <p:sp>
        <p:nvSpPr>
          <p:cNvPr id="130" name="TextBox 1"/>
          <p:cNvSpPr txBox="1"/>
          <p:nvPr/>
        </p:nvSpPr>
        <p:spPr>
          <a:xfrm>
            <a:off x="443752" y="1546411"/>
            <a:ext cx="11524131" cy="35358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You will be asked or placed into groups of 3 or 6</a:t>
            </a:r>
          </a:p>
          <a:p>
            <a:pPr marL="457200" indent="-457200">
              <a:spcBef>
                <a:spcPts val="1200"/>
              </a:spcBef>
              <a:buClr>
                <a:srgbClr val="D74120"/>
              </a:buClr>
              <a:buSzPct val="100000"/>
              <a:buFont typeface="Arial"/>
              <a:buChar char="•"/>
              <a:defRPr sz="2400">
                <a:latin typeface="Arial"/>
                <a:ea typeface="Arial"/>
                <a:cs typeface="Arial"/>
                <a:sym typeface="Arial"/>
              </a:defRPr>
            </a:pPr>
            <a:r>
              <a:t>You will each be given a ‘thinking role’ card, based on the De Bono’s six thinking hats</a:t>
            </a:r>
          </a:p>
          <a:p>
            <a:pPr marL="457200" indent="-457200">
              <a:spcBef>
                <a:spcPts val="1200"/>
              </a:spcBef>
              <a:buClr>
                <a:srgbClr val="D74120"/>
              </a:buClr>
              <a:buSzPct val="100000"/>
              <a:buFont typeface="Arial"/>
              <a:buChar char="•"/>
              <a:defRPr sz="2400">
                <a:latin typeface="Arial"/>
                <a:ea typeface="Arial"/>
                <a:cs typeface="Arial"/>
                <a:sym typeface="Arial"/>
              </a:defRPr>
            </a:pPr>
            <a:r>
              <a:t>If you are a group of three you will need to assume two thinking roles</a:t>
            </a:r>
          </a:p>
          <a:p>
            <a:pPr marL="457200" indent="-457200">
              <a:spcBef>
                <a:spcPts val="1200"/>
              </a:spcBef>
              <a:buClr>
                <a:srgbClr val="D74120"/>
              </a:buClr>
              <a:buSzPct val="100000"/>
              <a:buFont typeface="Arial"/>
              <a:buChar char="•"/>
              <a:defRPr sz="2400">
                <a:latin typeface="Arial"/>
                <a:ea typeface="Arial"/>
                <a:cs typeface="Arial"/>
                <a:sym typeface="Arial"/>
              </a:defRPr>
            </a:pPr>
            <a:r>
              <a:t>You will be provided with a business situation which requires you to solve a problem for them</a:t>
            </a:r>
          </a:p>
          <a:p>
            <a:pPr marL="457200" indent="-457200">
              <a:spcBef>
                <a:spcPts val="1200"/>
              </a:spcBef>
              <a:buClr>
                <a:srgbClr val="D74120"/>
              </a:buClr>
              <a:buSzPct val="100000"/>
              <a:buFont typeface="Arial"/>
              <a:buChar char="•"/>
              <a:defRPr sz="2400">
                <a:latin typeface="Arial"/>
                <a:ea typeface="Arial"/>
                <a:cs typeface="Arial"/>
                <a:sym typeface="Arial"/>
              </a:defRPr>
            </a:pPr>
            <a:r>
              <a:t>Using your thinking roles, you will come to a justified solution to the problem you will be presented with shortly.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34" name="Rectangle 5"/>
          <p:cNvGrpSpPr/>
          <p:nvPr/>
        </p:nvGrpSpPr>
        <p:grpSpPr>
          <a:xfrm>
            <a:off x="0" y="-1"/>
            <a:ext cx="12192000" cy="1210237"/>
            <a:chOff x="0" y="0"/>
            <a:chExt cx="12192000" cy="1210235"/>
          </a:xfrm>
        </p:grpSpPr>
        <p:sp>
          <p:nvSpPr>
            <p:cNvPr id="132"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b="1" sz="2800">
                  <a:solidFill>
                    <a:srgbClr val="FFFFFF"/>
                  </a:solidFill>
                  <a:latin typeface="Arial"/>
                  <a:ea typeface="Arial"/>
                  <a:cs typeface="Arial"/>
                  <a:sym typeface="Arial"/>
                </a:defRPr>
              </a:pPr>
            </a:p>
          </p:txBody>
        </p:sp>
        <p:sp>
          <p:nvSpPr>
            <p:cNvPr id="133" name="The Scenario"/>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indent="363538">
                <a:defRPr b="1" sz="2800">
                  <a:solidFill>
                    <a:srgbClr val="FFFFFF"/>
                  </a:solidFill>
                  <a:latin typeface="Arial"/>
                  <a:ea typeface="Arial"/>
                  <a:cs typeface="Arial"/>
                  <a:sym typeface="Arial"/>
                </a:defRPr>
              </a:lvl1pPr>
            </a:lstStyle>
            <a:p>
              <a:pPr/>
              <a:r>
                <a:t>The Scenario</a:t>
              </a:r>
            </a:p>
          </p:txBody>
        </p:sp>
      </p:grpSp>
      <p:sp>
        <p:nvSpPr>
          <p:cNvPr id="135" name="TextBox 1"/>
          <p:cNvSpPr txBox="1"/>
          <p:nvPr/>
        </p:nvSpPr>
        <p:spPr>
          <a:xfrm>
            <a:off x="443752" y="1546412"/>
            <a:ext cx="11524131" cy="20118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You have been hired by a large restaurant chain to help them decide where to locate their next restaurant in your local area.</a:t>
            </a:r>
          </a:p>
          <a:p>
            <a:pPr marL="457200" indent="-457200">
              <a:spcBef>
                <a:spcPts val="1200"/>
              </a:spcBef>
              <a:buClr>
                <a:srgbClr val="D74120"/>
              </a:buClr>
              <a:buSzPct val="100000"/>
              <a:buFont typeface="Arial"/>
              <a:buChar char="•"/>
              <a:defRPr sz="2400">
                <a:latin typeface="Arial"/>
                <a:ea typeface="Arial"/>
                <a:cs typeface="Arial"/>
                <a:sym typeface="Arial"/>
              </a:defRPr>
            </a:pPr>
            <a:r>
              <a:t>You have been given a map of our local area with three possible locations for you to chose from. You will use your thinking roles to make a recommendation on the most suitable location for the restaurant.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39" name="Rectangle 5"/>
          <p:cNvGrpSpPr/>
          <p:nvPr/>
        </p:nvGrpSpPr>
        <p:grpSpPr>
          <a:xfrm>
            <a:off x="0" y="-1"/>
            <a:ext cx="12192000" cy="1210237"/>
            <a:chOff x="0" y="0"/>
            <a:chExt cx="12192000" cy="1210235"/>
          </a:xfrm>
        </p:grpSpPr>
        <p:sp>
          <p:nvSpPr>
            <p:cNvPr id="137"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b="1" sz="2800">
                  <a:solidFill>
                    <a:srgbClr val="FFFFFF"/>
                  </a:solidFill>
                  <a:latin typeface="Arial"/>
                  <a:ea typeface="Arial"/>
                  <a:cs typeface="Arial"/>
                  <a:sym typeface="Arial"/>
                </a:defRPr>
              </a:pPr>
            </a:p>
          </p:txBody>
        </p:sp>
        <p:sp>
          <p:nvSpPr>
            <p:cNvPr id="138" name="Thinking Roles"/>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indent="363538">
                <a:defRPr b="1" sz="2800">
                  <a:solidFill>
                    <a:srgbClr val="FFFFFF"/>
                  </a:solidFill>
                  <a:latin typeface="Arial"/>
                  <a:ea typeface="Arial"/>
                  <a:cs typeface="Arial"/>
                  <a:sym typeface="Arial"/>
                </a:defRPr>
              </a:lvl1pPr>
            </a:lstStyle>
            <a:p>
              <a:pPr/>
              <a:r>
                <a:t>Thinking Roles</a:t>
              </a:r>
            </a:p>
          </p:txBody>
        </p:sp>
      </p:grpSp>
      <p:sp>
        <p:nvSpPr>
          <p:cNvPr id="140" name="TextBox 1"/>
          <p:cNvSpPr txBox="1"/>
          <p:nvPr/>
        </p:nvSpPr>
        <p:spPr>
          <a:xfrm>
            <a:off x="443752" y="1348800"/>
            <a:ext cx="11524131" cy="39422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spcBef>
                <a:spcPts val="1200"/>
              </a:spcBef>
              <a:buClr>
                <a:srgbClr val="D74120"/>
              </a:buClr>
              <a:buSzPct val="100000"/>
              <a:buFont typeface="Arial"/>
              <a:buChar char="•"/>
              <a:defRPr b="1" sz="2400">
                <a:latin typeface="Arial"/>
                <a:ea typeface="Arial"/>
                <a:cs typeface="Arial"/>
                <a:sym typeface="Arial"/>
              </a:defRPr>
            </a:pPr>
            <a:r>
              <a:t>‘Facts’ </a:t>
            </a:r>
            <a:r>
              <a:rPr b="0"/>
              <a:t>Thinking Role – this role works with facts. They look at the information they have and see what they can learn from it, and ask what other information do we need</a:t>
            </a:r>
            <a:endParaRPr b="0"/>
          </a:p>
          <a:p>
            <a:pPr marL="457200" indent="-457200">
              <a:spcBef>
                <a:spcPts val="1200"/>
              </a:spcBef>
              <a:buClr>
                <a:srgbClr val="D74120"/>
              </a:buClr>
              <a:buSzPct val="100000"/>
              <a:buFont typeface="Arial"/>
              <a:buChar char="•"/>
              <a:defRPr b="1" sz="2400">
                <a:latin typeface="Arial"/>
                <a:ea typeface="Arial"/>
                <a:cs typeface="Arial"/>
                <a:sym typeface="Arial"/>
              </a:defRPr>
            </a:pPr>
            <a:r>
              <a:t>‘Planning’ </a:t>
            </a:r>
            <a:r>
              <a:rPr b="0"/>
              <a:t>Thinking Role– this role manages the whole thinking process/activity.  They will keep check on time and will moderate what is going on, managing the thinking roles to ensure all are used and the plan is followed.  They will ask questions such as ‘what have we decided on so far and what do we need to decide on or do next?’</a:t>
            </a:r>
            <a:endParaRPr b="0"/>
          </a:p>
          <a:p>
            <a:pPr marL="457200" indent="-457200">
              <a:spcBef>
                <a:spcPts val="1200"/>
              </a:spcBef>
              <a:buClr>
                <a:srgbClr val="D74120"/>
              </a:buClr>
              <a:buSzPct val="100000"/>
              <a:buFont typeface="Arial"/>
              <a:buChar char="•"/>
              <a:defRPr b="1" sz="2400">
                <a:latin typeface="Arial"/>
                <a:ea typeface="Arial"/>
                <a:cs typeface="Arial"/>
                <a:sym typeface="Arial"/>
              </a:defRPr>
            </a:pPr>
            <a:r>
              <a:t>‘Creative’ </a:t>
            </a:r>
            <a:r>
              <a:rPr b="0"/>
              <a:t>Thinking Role – this role develops creative solutions to problems.  It is about coming up with creative ideas, alternative ideas and new ideas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44" name="Rectangle 5"/>
          <p:cNvGrpSpPr/>
          <p:nvPr/>
        </p:nvGrpSpPr>
        <p:grpSpPr>
          <a:xfrm>
            <a:off x="0" y="-1"/>
            <a:ext cx="12192000" cy="1210237"/>
            <a:chOff x="0" y="0"/>
            <a:chExt cx="12192000" cy="1210235"/>
          </a:xfrm>
        </p:grpSpPr>
        <p:sp>
          <p:nvSpPr>
            <p:cNvPr id="142"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b="1" sz="2800">
                  <a:solidFill>
                    <a:srgbClr val="FFFFFF"/>
                  </a:solidFill>
                  <a:latin typeface="Arial"/>
                  <a:ea typeface="Arial"/>
                  <a:cs typeface="Arial"/>
                  <a:sym typeface="Arial"/>
                </a:defRPr>
              </a:pPr>
            </a:p>
          </p:txBody>
        </p:sp>
        <p:sp>
          <p:nvSpPr>
            <p:cNvPr id="143" name="Thinking Roles"/>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indent="363538">
                <a:defRPr b="1" sz="2800">
                  <a:solidFill>
                    <a:srgbClr val="FFFFFF"/>
                  </a:solidFill>
                  <a:latin typeface="Arial"/>
                  <a:ea typeface="Arial"/>
                  <a:cs typeface="Arial"/>
                  <a:sym typeface="Arial"/>
                </a:defRPr>
              </a:lvl1pPr>
            </a:lstStyle>
            <a:p>
              <a:pPr/>
              <a:r>
                <a:t>Thinking Roles</a:t>
              </a:r>
            </a:p>
          </p:txBody>
        </p:sp>
      </p:grpSp>
      <p:sp>
        <p:nvSpPr>
          <p:cNvPr id="145" name="TextBox 1"/>
          <p:cNvSpPr txBox="1"/>
          <p:nvPr/>
        </p:nvSpPr>
        <p:spPr>
          <a:xfrm>
            <a:off x="443752" y="1348799"/>
            <a:ext cx="11524131" cy="42978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spcBef>
                <a:spcPts val="1200"/>
              </a:spcBef>
              <a:buClr>
                <a:srgbClr val="D74120"/>
              </a:buClr>
              <a:buSzPct val="100000"/>
              <a:buFont typeface="Arial"/>
              <a:buChar char="•"/>
              <a:defRPr b="1" sz="2400">
                <a:latin typeface="Arial"/>
                <a:ea typeface="Arial"/>
                <a:cs typeface="Arial"/>
                <a:sym typeface="Arial"/>
              </a:defRPr>
            </a:pPr>
            <a:r>
              <a:t>‘Positive’ </a:t>
            </a:r>
            <a:r>
              <a:rPr b="0"/>
              <a:t>Thinking Role  - this role is about positivity and looks at the benefits of a decision/solution.  They will want to think about the good points  and the positive things. It helps to keep the team motivated when everything seems  challenging and difficult</a:t>
            </a:r>
            <a:endParaRPr b="0"/>
          </a:p>
          <a:p>
            <a:pPr marL="457200" indent="-457200">
              <a:spcBef>
                <a:spcPts val="1200"/>
              </a:spcBef>
              <a:buClr>
                <a:srgbClr val="D74120"/>
              </a:buClr>
              <a:buSzPct val="100000"/>
              <a:buFont typeface="Arial"/>
              <a:buChar char="•"/>
              <a:defRPr b="1" sz="2400">
                <a:latin typeface="Arial"/>
                <a:ea typeface="Arial"/>
                <a:cs typeface="Arial"/>
                <a:sym typeface="Arial"/>
              </a:defRPr>
            </a:pPr>
            <a:r>
              <a:t>‘Cautious’ </a:t>
            </a:r>
            <a:r>
              <a:rPr b="0"/>
              <a:t>Thinking Role - this role spots potential problems with a decision/solution and tries to see why it might </a:t>
            </a:r>
            <a:r>
              <a:rPr b="0" u="sng"/>
              <a:t>not</a:t>
            </a:r>
            <a:r>
              <a:rPr b="0"/>
              <a:t> work. It aims to highlight weak points in a decision/plan allowing time to eliminate them or counteract them.  This thinking role acts with caution</a:t>
            </a:r>
            <a:endParaRPr b="0"/>
          </a:p>
          <a:p>
            <a:pPr marL="457200" indent="-457200">
              <a:spcBef>
                <a:spcPts val="1200"/>
              </a:spcBef>
              <a:buClr>
                <a:srgbClr val="D74120"/>
              </a:buClr>
              <a:buSzPct val="100000"/>
              <a:buFont typeface="Arial"/>
              <a:buChar char="•"/>
              <a:defRPr b="1" sz="2400">
                <a:latin typeface="Arial"/>
                <a:ea typeface="Arial"/>
                <a:cs typeface="Arial"/>
                <a:sym typeface="Arial"/>
              </a:defRPr>
            </a:pPr>
            <a:r>
              <a:t>‘Feelings’ </a:t>
            </a:r>
            <a:r>
              <a:rPr b="0"/>
              <a:t>Thinking Role – this role looks at problems using emotion and gut reaction, and tries to understand how others might respond to decisions made. This is all about feelings and hunches and how others might react to decisions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49" name="Rectangle 5"/>
          <p:cNvGrpSpPr/>
          <p:nvPr/>
        </p:nvGrpSpPr>
        <p:grpSpPr>
          <a:xfrm>
            <a:off x="0" y="-1"/>
            <a:ext cx="12192000" cy="1210237"/>
            <a:chOff x="0" y="0"/>
            <a:chExt cx="12192000" cy="1210235"/>
          </a:xfrm>
        </p:grpSpPr>
        <p:sp>
          <p:nvSpPr>
            <p:cNvPr id="147"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b="1" sz="2800">
                  <a:solidFill>
                    <a:srgbClr val="FFFFFF"/>
                  </a:solidFill>
                  <a:latin typeface="Arial"/>
                  <a:ea typeface="Arial"/>
                  <a:cs typeface="Arial"/>
                  <a:sym typeface="Arial"/>
                </a:defRPr>
              </a:pPr>
            </a:p>
          </p:txBody>
        </p:sp>
        <p:sp>
          <p:nvSpPr>
            <p:cNvPr id="148" name="Resources"/>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indent="363538">
                <a:defRPr b="1" sz="2800">
                  <a:solidFill>
                    <a:srgbClr val="FFFFFF"/>
                  </a:solidFill>
                  <a:latin typeface="Arial"/>
                  <a:ea typeface="Arial"/>
                  <a:cs typeface="Arial"/>
                  <a:sym typeface="Arial"/>
                </a:defRPr>
              </a:lvl1pPr>
            </a:lstStyle>
            <a:p>
              <a:pPr/>
              <a:r>
                <a:t>Resources</a:t>
              </a:r>
            </a:p>
          </p:txBody>
        </p:sp>
      </p:grpSp>
      <p:sp>
        <p:nvSpPr>
          <p:cNvPr id="150" name="TextBox 1"/>
          <p:cNvSpPr txBox="1"/>
          <p:nvPr/>
        </p:nvSpPr>
        <p:spPr>
          <a:xfrm>
            <a:off x="443752" y="1546412"/>
            <a:ext cx="11524131" cy="33834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Make sure that you have the following worksheets to use:</a:t>
            </a:r>
          </a:p>
          <a:p>
            <a:pPr lvl="1" marL="914400" indent="-457200">
              <a:spcBef>
                <a:spcPts val="1200"/>
              </a:spcBef>
              <a:buClr>
                <a:srgbClr val="D74120"/>
              </a:buClr>
              <a:buSzPct val="100000"/>
              <a:buFont typeface="Arial"/>
              <a:buChar char="•"/>
              <a:defRPr b="1" sz="2400">
                <a:latin typeface="Arial"/>
                <a:ea typeface="Arial"/>
                <a:cs typeface="Arial"/>
                <a:sym typeface="Arial"/>
              </a:defRPr>
            </a:pPr>
            <a:r>
              <a:t>Business brief </a:t>
            </a:r>
            <a:r>
              <a:rPr b="0"/>
              <a:t>– this provides background information about the business and the problem they need a solution to.</a:t>
            </a:r>
            <a:endParaRPr b="0"/>
          </a:p>
          <a:p>
            <a:pPr lvl="1" marL="914400" indent="-457200">
              <a:spcBef>
                <a:spcPts val="1200"/>
              </a:spcBef>
              <a:buClr>
                <a:srgbClr val="D74120"/>
              </a:buClr>
              <a:buSzPct val="100000"/>
              <a:buFont typeface="Arial"/>
              <a:buChar char="•"/>
              <a:defRPr b="1" sz="2400">
                <a:latin typeface="Arial"/>
                <a:ea typeface="Arial"/>
                <a:cs typeface="Arial"/>
                <a:sym typeface="Arial"/>
              </a:defRPr>
            </a:pPr>
            <a:r>
              <a:t>Thinking role cards </a:t>
            </a:r>
            <a:r>
              <a:rPr b="0"/>
              <a:t>– these are the six thinking role cards outlining the purpose of each thinking role.</a:t>
            </a:r>
            <a:endParaRPr b="0"/>
          </a:p>
          <a:p>
            <a:pPr lvl="1" marL="914400" indent="-457200">
              <a:spcBef>
                <a:spcPts val="1200"/>
              </a:spcBef>
              <a:buClr>
                <a:srgbClr val="D74120"/>
              </a:buClr>
              <a:buSzPct val="100000"/>
              <a:buFont typeface="Arial"/>
              <a:buChar char="•"/>
              <a:defRPr b="1" sz="2400">
                <a:latin typeface="Arial"/>
                <a:ea typeface="Arial"/>
                <a:cs typeface="Arial"/>
                <a:sym typeface="Arial"/>
              </a:defRPr>
            </a:pPr>
            <a:r>
              <a:t>Influencing factor cards </a:t>
            </a:r>
            <a:r>
              <a:rPr b="0"/>
              <a:t>– these are the cards that will prompt your thinking regarding the factors that need to be considered for reach location presented to you in your local area.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54" name="Rectangle 5"/>
          <p:cNvGrpSpPr/>
          <p:nvPr/>
        </p:nvGrpSpPr>
        <p:grpSpPr>
          <a:xfrm>
            <a:off x="0" y="-1"/>
            <a:ext cx="12192000" cy="1210237"/>
            <a:chOff x="0" y="0"/>
            <a:chExt cx="12192000" cy="1210235"/>
          </a:xfrm>
        </p:grpSpPr>
        <p:sp>
          <p:nvSpPr>
            <p:cNvPr id="152"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b="1" sz="2800">
                  <a:solidFill>
                    <a:srgbClr val="FFFFFF"/>
                  </a:solidFill>
                  <a:latin typeface="Arial"/>
                  <a:ea typeface="Arial"/>
                  <a:cs typeface="Arial"/>
                  <a:sym typeface="Arial"/>
                </a:defRPr>
              </a:pPr>
            </a:p>
          </p:txBody>
        </p:sp>
        <p:sp>
          <p:nvSpPr>
            <p:cNvPr id="153" name="Resources"/>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indent="363538">
                <a:defRPr b="1" sz="2800">
                  <a:solidFill>
                    <a:srgbClr val="FFFFFF"/>
                  </a:solidFill>
                  <a:latin typeface="Arial"/>
                  <a:ea typeface="Arial"/>
                  <a:cs typeface="Arial"/>
                  <a:sym typeface="Arial"/>
                </a:defRPr>
              </a:lvl1pPr>
            </a:lstStyle>
            <a:p>
              <a:pPr/>
              <a:r>
                <a:t>Resources</a:t>
              </a:r>
            </a:p>
          </p:txBody>
        </p:sp>
      </p:grpSp>
      <p:sp>
        <p:nvSpPr>
          <p:cNvPr id="155" name="TextBox 1"/>
          <p:cNvSpPr txBox="1"/>
          <p:nvPr/>
        </p:nvSpPr>
        <p:spPr>
          <a:xfrm>
            <a:off x="443752" y="1546411"/>
            <a:ext cx="11524131" cy="26722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Make sure you have the following worksheets to use:</a:t>
            </a:r>
          </a:p>
          <a:p>
            <a:pPr lvl="1" marL="914400" indent="-457200">
              <a:spcBef>
                <a:spcPts val="1200"/>
              </a:spcBef>
              <a:buClr>
                <a:srgbClr val="D74120"/>
              </a:buClr>
              <a:buSzPct val="100000"/>
              <a:buFont typeface="Arial"/>
              <a:buChar char="•"/>
              <a:defRPr b="1" sz="2400">
                <a:latin typeface="Arial"/>
                <a:ea typeface="Arial"/>
                <a:cs typeface="Arial"/>
                <a:sym typeface="Arial"/>
              </a:defRPr>
            </a:pPr>
            <a:r>
              <a:t>Location recording sheet </a:t>
            </a:r>
            <a:r>
              <a:rPr b="0"/>
              <a:t>– this is where you will record the positives and negatives for each location  in relation to each of the influencing factors.</a:t>
            </a:r>
            <a:endParaRPr b="0"/>
          </a:p>
          <a:p>
            <a:pPr lvl="1" marL="914400" indent="-457200">
              <a:spcBef>
                <a:spcPts val="1200"/>
              </a:spcBef>
              <a:buClr>
                <a:srgbClr val="D74120"/>
              </a:buClr>
              <a:buSzPct val="100000"/>
              <a:buFont typeface="Arial"/>
              <a:buChar char="•"/>
              <a:defRPr b="1" sz="2400">
                <a:latin typeface="Arial"/>
                <a:ea typeface="Arial"/>
                <a:cs typeface="Arial"/>
                <a:sym typeface="Arial"/>
              </a:defRPr>
            </a:pPr>
            <a:r>
              <a:t>A map of the local area </a:t>
            </a:r>
            <a:r>
              <a:rPr b="0"/>
              <a:t>– this contains three locations identified as potential sites for the restaurant.</a:t>
            </a:r>
            <a:endParaRPr b="0"/>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7VPTP7ZE6X33-1933993375-2249</_dlc_DocId>
    <_dlc_DocIdUrl xmlns="9ad1216b-cdc1-40e2-a0c2-94597fd44697">
      <Url>https://cambridgeorg.sharepoint.com/sites/cie/education/pd/Curriculum_Support/_layouts/15/DocIdRedir.aspx?ID=7VPTP7ZE6X33-1933993375-2249</Url>
      <Description>7VPTP7ZE6X33-1933993375-2249</Description>
    </_dlc_DocIdUrl>
  </documentManagement>
</p:properties>
</file>

<file path=customXml/itemProps1.xml><?xml version="1.0" encoding="utf-8"?>
<ds:datastoreItem xmlns:ds="http://schemas.openxmlformats.org/officeDocument/2006/customXml" ds:itemID="{066459E8-2AAB-40DF-80B5-9C5AAA3CC003}"/>
</file>

<file path=customXml/itemProps2.xml><?xml version="1.0" encoding="utf-8"?>
<ds:datastoreItem xmlns:ds="http://schemas.openxmlformats.org/officeDocument/2006/customXml" ds:itemID="{60DEA995-A546-483C-90B8-4DAAAADE882D}"/>
</file>

<file path=customXml/itemProps3.xml><?xml version="1.0" encoding="utf-8"?>
<ds:datastoreItem xmlns:ds="http://schemas.openxmlformats.org/officeDocument/2006/customXml" ds:itemID="{6E4A4384-F376-4BF7-88FC-0A33E7FDF4E5}"/>
</file>

<file path=customXml/itemProps4.xml><?xml version="1.0" encoding="utf-8"?>
<ds:datastoreItem xmlns:ds="http://schemas.openxmlformats.org/officeDocument/2006/customXml" ds:itemID="{2FE2B8B8-F095-4304-88AF-3EC00B0967B5}"/>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_dlc_DocIdItemGuid">
    <vt:lpwstr>7df6fd8e-f1f2-4b74-970e-7a2126b5924d</vt:lpwstr>
  </property>
  <property fmtid="{D5CDD505-2E9C-101B-9397-08002B2CF9AE}" pid="4" name="MediaServiceImageTags">
    <vt:lpwstr/>
  </property>
</Properties>
</file>