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96" r:id="rId2"/>
    <p:sldId id="298" r:id="rId3"/>
    <p:sldId id="299" r:id="rId4"/>
    <p:sldId id="300" r:id="rId5"/>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1951"/>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162" autoAdjust="0"/>
    <p:restoredTop sz="62422" autoAdjust="0"/>
  </p:normalViewPr>
  <p:slideViewPr>
    <p:cSldViewPr snapToGrid="0">
      <p:cViewPr varScale="1">
        <p:scale>
          <a:sx n="71" d="100"/>
          <a:sy n="71" d="100"/>
        </p:scale>
        <p:origin x="1560" y="72"/>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02F6DA5C-4951-490A-806D-C6E233A1CCC4}" type="datetimeFigureOut">
              <a:rPr lang="en-GB" smtClean="0"/>
              <a:t>12/02/2019</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EC591581-0ADF-470F-AAC7-05EDE80DB34F}" type="slidenum">
              <a:rPr lang="en-GB" smtClean="0"/>
              <a:t>‹#›</a:t>
            </a:fld>
            <a:endParaRPr lang="en-GB"/>
          </a:p>
        </p:txBody>
      </p:sp>
    </p:spTree>
    <p:extLst>
      <p:ext uri="{BB962C8B-B14F-4D97-AF65-F5344CB8AC3E}">
        <p14:creationId xmlns:p14="http://schemas.microsoft.com/office/powerpoint/2010/main" val="620633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Welcome </a:t>
            </a:r>
            <a:r>
              <a:rPr kumimoji="0" lang="en-GB" sz="1200" b="0" i="1" u="none" strike="noStrike" kern="1200" cap="none" spc="0" normalizeH="0" baseline="0" noProof="0" dirty="0" smtClean="0">
                <a:ln>
                  <a:noFill/>
                </a:ln>
                <a:solidFill>
                  <a:prstClr val="black"/>
                </a:solidFill>
                <a:effectLst/>
                <a:uLnTx/>
                <a:uFillTx/>
                <a:latin typeface="Arial" panose="020B0604020202020204" pitchFamily="34" charset="0"/>
                <a:ea typeface="+mn-ea"/>
                <a:cs typeface="Arial" panose="020B0604020202020204" pitchFamily="34" charset="0"/>
              </a:rPr>
              <a:t>to the teacher tutorial Permutations and Combinations, Lesson 3 in the Skills Pack Permutations and Combinations.</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EC591581-0ADF-470F-AAC7-05EDE80DB34F}" type="slidenum">
              <a:rPr lang="en-GB" smtClean="0"/>
              <a:t>1</a:t>
            </a:fld>
            <a:endParaRPr lang="en-GB"/>
          </a:p>
        </p:txBody>
      </p:sp>
    </p:spTree>
    <p:extLst>
      <p:ext uri="{BB962C8B-B14F-4D97-AF65-F5344CB8AC3E}">
        <p14:creationId xmlns:p14="http://schemas.microsoft.com/office/powerpoint/2010/main" val="3069277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rPr>
              <a:t>This </a:t>
            </a:r>
            <a:r>
              <a:rPr kumimoji="0" lang="en-GB" sz="1200" b="0" i="1" u="none" strike="noStrike" kern="1200" cap="none" spc="0" normalizeH="0" baseline="0" noProof="0" dirty="0" smtClean="0">
                <a:ln>
                  <a:noFill/>
                </a:ln>
                <a:solidFill>
                  <a:prstClr val="black"/>
                </a:solidFill>
                <a:effectLst/>
                <a:uLnTx/>
                <a:uFillTx/>
                <a:latin typeface="+mn-lt"/>
                <a:ea typeface="+mn-ea"/>
                <a:cs typeface="+mn-cs"/>
              </a:rPr>
              <a:t>lesson builds on the previous two lessons.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1"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rPr>
              <a:t>In this lesson </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1 click to reveal ‘What is covered in this lesson?’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rPr>
              <a:t>the work done previously using the product rule for counting and arrangements is developed to give the general rule for </a:t>
            </a:r>
            <a:r>
              <a:rPr kumimoji="0" lang="en-GB" sz="1200" b="0" i="1" u="none" strike="noStrike" kern="1200" cap="none" spc="0" normalizeH="0" baseline="30000" noProof="0" dirty="0" err="1" smtClean="0">
                <a:ln>
                  <a:noFill/>
                </a:ln>
                <a:solidFill>
                  <a:prstClr val="black"/>
                </a:solidFill>
                <a:effectLst/>
                <a:uLnTx/>
                <a:uFillTx/>
                <a:latin typeface="+mn-lt"/>
                <a:ea typeface="+mn-ea"/>
                <a:cs typeface="+mn-cs"/>
              </a:rPr>
              <a:t>n</a:t>
            </a:r>
            <a:r>
              <a:rPr kumimoji="0" lang="en-GB" sz="1200" b="0" i="1" u="none" strike="noStrike" kern="1200" cap="none" spc="0" normalizeH="0" baseline="0" noProof="0" dirty="0" err="1" smtClean="0">
                <a:ln>
                  <a:noFill/>
                </a:ln>
                <a:solidFill>
                  <a:prstClr val="black"/>
                </a:solidFill>
                <a:effectLst/>
                <a:uLnTx/>
                <a:uFillTx/>
                <a:latin typeface="+mn-lt"/>
                <a:ea typeface="+mn-ea"/>
                <a:cs typeface="+mn-cs"/>
              </a:rPr>
              <a:t>P</a:t>
            </a:r>
            <a:r>
              <a:rPr kumimoji="0" lang="en-GB" sz="1200" b="0" i="1" u="none" strike="noStrike" kern="1200" cap="none" spc="0" normalizeH="0" baseline="-25000" noProof="0" dirty="0" err="1" smtClean="0">
                <a:ln>
                  <a:noFill/>
                </a:ln>
                <a:solidFill>
                  <a:prstClr val="black"/>
                </a:solidFill>
                <a:effectLst/>
                <a:uLnTx/>
                <a:uFillTx/>
                <a:latin typeface="+mn-lt"/>
                <a:ea typeface="+mn-ea"/>
                <a:cs typeface="+mn-cs"/>
              </a:rPr>
              <a:t>r</a:t>
            </a:r>
            <a:r>
              <a:rPr kumimoji="0" lang="en-GB" sz="1200" b="0" i="1" u="none" strike="noStrike" kern="1200" cap="none" spc="0" normalizeH="0" baseline="0" noProof="0" dirty="0" smtClean="0">
                <a:ln>
                  <a:noFill/>
                </a:ln>
                <a:solidFill>
                  <a:prstClr val="black"/>
                </a:solidFill>
                <a:effectLst/>
                <a:uLnTx/>
                <a:uFillTx/>
                <a:latin typeface="+mn-lt"/>
                <a:ea typeface="+mn-ea"/>
                <a:cs typeface="+mn-cs"/>
              </a:rPr>
              <a:t>.</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1 click to reveal the first bullet point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rPr>
              <a:t>This rule is then developed into the general rule for </a:t>
            </a:r>
            <a:r>
              <a:rPr kumimoji="0" lang="en-GB" sz="1200" b="0" i="1" u="none" strike="noStrike" kern="1200" cap="none" spc="0" normalizeH="0" baseline="30000" noProof="0" dirty="0" err="1" smtClean="0">
                <a:ln>
                  <a:noFill/>
                </a:ln>
                <a:solidFill>
                  <a:prstClr val="black"/>
                </a:solidFill>
                <a:effectLst/>
                <a:uLnTx/>
                <a:uFillTx/>
                <a:latin typeface="+mn-lt"/>
                <a:ea typeface="+mn-ea"/>
                <a:cs typeface="+mn-cs"/>
              </a:rPr>
              <a:t>n</a:t>
            </a:r>
            <a:r>
              <a:rPr kumimoji="0" lang="en-GB" sz="1200" b="0" i="1" u="none" strike="noStrike" kern="1200" cap="none" spc="0" normalizeH="0" baseline="0" noProof="0" dirty="0" err="1" smtClean="0">
                <a:ln>
                  <a:noFill/>
                </a:ln>
                <a:solidFill>
                  <a:prstClr val="black"/>
                </a:solidFill>
                <a:effectLst/>
                <a:uLnTx/>
                <a:uFillTx/>
                <a:latin typeface="+mn-lt"/>
                <a:ea typeface="+mn-ea"/>
                <a:cs typeface="+mn-cs"/>
              </a:rPr>
              <a:t>C</a:t>
            </a:r>
            <a:r>
              <a:rPr kumimoji="0" lang="en-GB" sz="1200" b="0" i="1" u="none" strike="noStrike" kern="1200" cap="none" spc="0" normalizeH="0" baseline="-25000" noProof="0" dirty="0" err="1" smtClean="0">
                <a:ln>
                  <a:noFill/>
                </a:ln>
                <a:solidFill>
                  <a:prstClr val="black"/>
                </a:solidFill>
                <a:effectLst/>
                <a:uLnTx/>
                <a:uFillTx/>
                <a:latin typeface="+mn-lt"/>
                <a:ea typeface="+mn-ea"/>
                <a:cs typeface="+mn-cs"/>
              </a:rPr>
              <a:t>r</a:t>
            </a:r>
            <a:r>
              <a:rPr kumimoji="0" lang="en-GB" sz="1200" b="0" i="1" u="none" strike="noStrike" kern="1200" cap="none" spc="0" normalizeH="0" baseline="0" noProof="0" dirty="0" smtClean="0">
                <a:ln>
                  <a:noFill/>
                </a:ln>
                <a:solidFill>
                  <a:prstClr val="black"/>
                </a:solidFill>
                <a:effectLst/>
                <a:uLnTx/>
                <a:uFillTx/>
                <a:latin typeface="+mn-lt"/>
                <a:ea typeface="+mn-ea"/>
                <a:cs typeface="+mn-cs"/>
              </a:rPr>
              <a:t> through consideration of the repeated arrangements.</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1 click to reveal the second bullet point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rPr>
              <a:t>The keywords ‘selection’ and ‘arrangement’ are naturally introduced and emphasised as much as possible, so that learners have a good understanding of the difference between them.</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1 click to reveal the next line of text</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rPr>
              <a:t>Having lots of practice is essential. Learners need to use problem solving skills as every problem is a little bit different. </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1 click to reveal the last line of text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i="1"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i="1" baseline="0" dirty="0" smtClean="0"/>
              <a:t>Encourage your learners to try and represent a situation diagrammatically where possible (this may be something as simple as a row of dashes or the use of arrows as we have used in previous lessons).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1"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rPr>
              <a:t>Constructive discussion, either with the whole class or when you are walking around your learners and listening to their discussions,  will be important to helping with problem solving. Helping them to think of correct and efficient methods using effective question and answer techniques will be essential to success.</a:t>
            </a:r>
          </a:p>
          <a:p>
            <a:endParaRPr lang="en-GB" dirty="0" smtClean="0"/>
          </a:p>
          <a:p>
            <a:pPr marL="0"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t>2</a:t>
            </a:fld>
            <a:endParaRPr lang="en-GB"/>
          </a:p>
        </p:txBody>
      </p:sp>
    </p:spTree>
    <p:extLst>
      <p:ext uri="{BB962C8B-B14F-4D97-AF65-F5344CB8AC3E}">
        <p14:creationId xmlns:p14="http://schemas.microsoft.com/office/powerpoint/2010/main" val="2807289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Knowing </a:t>
            </a: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the difference between a selection and an arrangement of objects is important for success.</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1 click to reveal the text above the bullet points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To try to avoid confusion, the concept of a permutation is described as an arrangement with a special name.</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1 click to reveal the first bullet point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So objects are selected and then arranged and the learners are finding the number of those arrangements. The concept of a combination is described as selection only, with no following rearrangement needed.</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1 click to reveal the second bullet point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Looking for the keywords ‘arrangement’ or ’selection’ should help learners decide on a solution to a problem.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When these keywords are not present, </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1 click to reveal the third bullet point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thinking about the context of a question should help. For example, questions about passwords are generally about arrangements as the order of characters is important.</a:t>
            </a:r>
          </a:p>
          <a:p>
            <a:pPr marL="171450" marR="0" lvl="0" indent="-171450" algn="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1 click to reveal the last two bullet points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A simple sorting task has been included for learners to think about context and keywords before practicing the mathematics. Some examples are also given for you to work through with your learners, helping them to build their problem solving skills and think about ideas before trying some questions for themselves.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endParaRPr>
          </a:p>
          <a:p>
            <a:pPr marL="0" marR="0" lvl="0" indent="0" algn="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next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EC591581-0ADF-470F-AAC7-05EDE80DB34F}" type="slidenum">
              <a:rPr lang="en-GB" smtClean="0"/>
              <a:t>3</a:t>
            </a:fld>
            <a:endParaRPr lang="en-GB"/>
          </a:p>
        </p:txBody>
      </p:sp>
    </p:spTree>
    <p:extLst>
      <p:ext uri="{BB962C8B-B14F-4D97-AF65-F5344CB8AC3E}">
        <p14:creationId xmlns:p14="http://schemas.microsoft.com/office/powerpoint/2010/main" val="743556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smtClean="0"/>
              <a:t>Is </a:t>
            </a:r>
            <a:r>
              <a:rPr lang="en-GB" i="1" dirty="0" smtClean="0"/>
              <a:t>this an arrangement</a:t>
            </a:r>
            <a:r>
              <a:rPr lang="en-GB" i="1" baseline="0" dirty="0" smtClean="0"/>
              <a:t> or a selection of people? These keywords are not mentioned in the question and learners will, therefore, need to work harder to interpret the context of the question to decide. As we are only interested in the people in the group and not the position they occupy in the car, selections are appropriate.</a:t>
            </a:r>
          </a:p>
          <a:p>
            <a:endParaRPr lang="en-GB" i="1" baseline="0" dirty="0" smtClean="0"/>
          </a:p>
          <a:p>
            <a:r>
              <a:rPr lang="en-GB" i="1" baseline="0" dirty="0" smtClean="0"/>
              <a:t>Here if is a good idea to represent the 10 people in some way. Something as simple as ABCDEFGHIJ would work. From this, a simple diagram showing one possible case can be developed. </a:t>
            </a:r>
          </a:p>
          <a:p>
            <a:endParaRPr lang="en-GB" i="1" baseline="0" dirty="0" smtClean="0"/>
          </a:p>
          <a:p>
            <a:pPr marL="171450" indent="-171450" algn="r">
              <a:buFont typeface="Arial" panose="020B0604020202020204" pitchFamily="34" charset="0"/>
              <a:buChar char="•"/>
            </a:pPr>
            <a:r>
              <a:rPr lang="en-GB" i="0" baseline="0" dirty="0" smtClean="0"/>
              <a:t>3 clicks to reveal the diagram</a:t>
            </a:r>
          </a:p>
          <a:p>
            <a:pPr marL="171450" indent="-171450" algn="r">
              <a:buFont typeface="Arial" panose="020B0604020202020204" pitchFamily="34" charset="0"/>
              <a:buChar char="•"/>
            </a:pPr>
            <a:endParaRPr lang="en-GB" i="0" baseline="0" dirty="0" smtClean="0"/>
          </a:p>
          <a:p>
            <a:r>
              <a:rPr lang="en-GB" i="1" baseline="0" dirty="0" smtClean="0"/>
              <a:t>Questions like this are often quickly solved once a logically starting point has been found. You could start the thinking process by asking ‘Where should we start?’ or if learners need more support, something like</a:t>
            </a:r>
          </a:p>
          <a:p>
            <a:r>
              <a:rPr lang="en-GB" i="1" baseline="0" dirty="0" smtClean="0"/>
              <a:t>‘If all the cars are empty, how many selections of 3 people are there for the first car?’</a:t>
            </a:r>
          </a:p>
          <a:p>
            <a:r>
              <a:rPr lang="en-GB" i="1" baseline="0" dirty="0" smtClean="0"/>
              <a:t>How many people does that leave to choose from for the next car?</a:t>
            </a:r>
          </a:p>
          <a:p>
            <a:endParaRPr lang="en-GB" i="1" baseline="0" dirty="0" smtClean="0"/>
          </a:p>
          <a:p>
            <a:r>
              <a:rPr lang="en-GB" i="1" baseline="0" dirty="0" smtClean="0"/>
              <a:t>Finally, learners need to think about possible repeated groups. This happens here because two of the groups are the same size. </a:t>
            </a:r>
          </a:p>
          <a:p>
            <a:r>
              <a:rPr lang="en-GB" i="1" baseline="0" dirty="0" smtClean="0"/>
              <a:t>Here, the first car could have D E F and the second A B C. This leads to 2! times the number of different groups and so division by 2! will be needed to solve this problem.</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1" u="none" strike="noStrike" kern="1200" cap="none" spc="0" normalizeH="0" baseline="0" noProof="0" dirty="0" smtClean="0">
                <a:ln>
                  <a:noFill/>
                </a:ln>
                <a:solidFill>
                  <a:prstClr val="black"/>
                </a:solidFill>
                <a:effectLst/>
                <a:uLnTx/>
                <a:uFillTx/>
                <a:latin typeface="+mn-lt"/>
                <a:ea typeface="+mn-ea"/>
                <a:cs typeface="+mn-cs"/>
                <a:sym typeface="Wingdings"/>
              </a:rPr>
              <a:t> </a:t>
            </a:r>
            <a:r>
              <a:rPr kumimoji="0" lang="en-GB" sz="1200" b="0" i="0" u="none" strike="noStrike" kern="1200" cap="none" spc="0" normalizeH="0" baseline="0" noProof="0" dirty="0" smtClean="0">
                <a:ln>
                  <a:noFill/>
                </a:ln>
                <a:solidFill>
                  <a:prstClr val="black"/>
                </a:solidFill>
                <a:effectLst/>
                <a:uLnTx/>
                <a:uFillTx/>
                <a:latin typeface="+mn-lt"/>
                <a:ea typeface="+mn-ea"/>
                <a:cs typeface="+mn-cs"/>
                <a:sym typeface="Wingdings"/>
              </a:rPr>
              <a:t>Click for end slide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endParaRPr lang="en-GB" i="0" dirty="0"/>
          </a:p>
        </p:txBody>
      </p:sp>
      <p:sp>
        <p:nvSpPr>
          <p:cNvPr id="4" name="Slide Number Placeholder 3"/>
          <p:cNvSpPr>
            <a:spLocks noGrp="1"/>
          </p:cNvSpPr>
          <p:nvPr>
            <p:ph type="sldNum" sz="quarter" idx="10"/>
          </p:nvPr>
        </p:nvSpPr>
        <p:spPr/>
        <p:txBody>
          <a:bodyPr/>
          <a:lstStyle/>
          <a:p>
            <a:fld id="{EC591581-0ADF-470F-AAC7-05EDE80DB34F}" type="slidenum">
              <a:rPr lang="en-GB" smtClean="0"/>
              <a:t>4</a:t>
            </a:fld>
            <a:endParaRPr lang="en-GB"/>
          </a:p>
        </p:txBody>
      </p:sp>
    </p:spTree>
    <p:extLst>
      <p:ext uri="{BB962C8B-B14F-4D97-AF65-F5344CB8AC3E}">
        <p14:creationId xmlns:p14="http://schemas.microsoft.com/office/powerpoint/2010/main" val="1147749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pic>
        <p:nvPicPr>
          <p:cNvPr id="13" name="Picture 12"/>
          <p:cNvPicPr/>
          <p:nvPr userDrawn="1"/>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14" name="Picture 13"/>
          <p:cNvPicPr>
            <a:picLocks noChangeAspect="1"/>
          </p:cNvPicPr>
          <p:nvPr userDrawn="1"/>
        </p:nvPicPr>
        <p:blipFill>
          <a:blip r:embed="rId4"/>
          <a:stretch>
            <a:fillRect/>
          </a:stretch>
        </p:blipFill>
        <p:spPr>
          <a:xfrm>
            <a:off x="7836964" y="3117570"/>
            <a:ext cx="3913001" cy="2736000"/>
          </a:xfrm>
          <a:prstGeom prst="rect">
            <a:avLst/>
          </a:prstGeom>
        </p:spPr>
      </p:pic>
    </p:spTree>
    <p:extLst>
      <p:ext uri="{BB962C8B-B14F-4D97-AF65-F5344CB8AC3E}">
        <p14:creationId xmlns:p14="http://schemas.microsoft.com/office/powerpoint/2010/main" val="110823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Rectangle 4"/>
          <p:cNvSpPr/>
          <p:nvPr userDrawn="1"/>
        </p:nvSpPr>
        <p:spPr>
          <a:xfrm>
            <a:off x="0" y="0"/>
            <a:ext cx="12192000" cy="900000"/>
          </a:xfrm>
          <a:prstGeom prst="rect">
            <a:avLst/>
          </a:prstGeom>
          <a:solidFill>
            <a:srgbClr val="E21951"/>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smtClean="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B11C3206-257D-4762-B461-A249DF0C704C}"/>
              </a:ext>
            </a:extLst>
          </p:cNvPr>
          <p:cNvSpPr>
            <a:spLocks noGrp="1"/>
          </p:cNvSpPr>
          <p:nvPr>
            <p:ph type="title"/>
          </p:nvPr>
        </p:nvSpPr>
        <p:spPr>
          <a:xfrm>
            <a:off x="331788" y="173140"/>
            <a:ext cx="11524932" cy="553720"/>
          </a:xfrm>
          <a:prstGeom prst="rect">
            <a:avLst/>
          </a:prstGeom>
        </p:spPr>
        <p:txBody>
          <a:bodyPr anchor="b">
            <a:normAutofit/>
          </a:bodyPr>
          <a:lstStyle>
            <a:lvl1pPr>
              <a:defRPr sz="2800" b="1" i="0"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Text Placeholder 7"/>
          <p:cNvSpPr>
            <a:spLocks noGrp="1"/>
          </p:cNvSpPr>
          <p:nvPr>
            <p:ph type="body" sz="quarter" idx="10"/>
          </p:nvPr>
        </p:nvSpPr>
        <p:spPr>
          <a:xfrm>
            <a:off x="331788" y="1270000"/>
            <a:ext cx="11525250" cy="5324475"/>
          </a:xfrm>
          <a:prstGeom prst="rect">
            <a:avLst/>
          </a:prstGeo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549982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idx="4294967295"/>
          </p:nvPr>
        </p:nvSpPr>
        <p:spPr>
          <a:xfrm>
            <a:off x="1053296" y="1733703"/>
            <a:ext cx="10803424" cy="1958619"/>
          </a:xfrm>
          <a:prstGeom prst="rect">
            <a:avLst/>
          </a:prstGeom>
        </p:spPr>
        <p:txBody>
          <a:bodyPr>
            <a:noAutofit/>
          </a:bodyPr>
          <a:lstStyle/>
          <a:p>
            <a:pPr>
              <a:lnSpc>
                <a:spcPts val="3500"/>
              </a:lnSpc>
            </a:pPr>
            <a:r>
              <a:rPr lang="en-GB" sz="2800" b="1" dirty="0" smtClean="0"/>
              <a:t>Teacher tutorial</a:t>
            </a:r>
            <a:br>
              <a:rPr lang="en-GB" sz="2800" b="1" dirty="0" smtClean="0"/>
            </a:br>
            <a:r>
              <a:rPr lang="en-GB" sz="2600" dirty="0" smtClean="0"/>
              <a:t>Topic</a:t>
            </a:r>
            <a:r>
              <a:rPr lang="en-GB" sz="2600" dirty="0" smtClean="0"/>
              <a:t>: 5.2 Permutations and combinations</a:t>
            </a:r>
            <a:r>
              <a:rPr lang="en-GB" sz="2600" dirty="0" smtClean="0"/>
              <a:t/>
            </a:r>
            <a:br>
              <a:rPr lang="en-GB" sz="2600" dirty="0" smtClean="0"/>
            </a:br>
            <a:r>
              <a:rPr lang="en-GB" sz="2600" dirty="0" smtClean="0"/>
              <a:t>Lesson </a:t>
            </a:r>
            <a:r>
              <a:rPr lang="en-GB" sz="2600" dirty="0" smtClean="0"/>
              <a:t>3</a:t>
            </a:r>
            <a:r>
              <a:rPr lang="en-GB" sz="2600" dirty="0"/>
              <a:t>: Permutations and combinations </a:t>
            </a:r>
            <a:endParaRPr lang="en-GB" sz="2600" dirty="0"/>
          </a:p>
        </p:txBody>
      </p:sp>
      <p:sp>
        <p:nvSpPr>
          <p:cNvPr id="9" name="Title 7"/>
          <p:cNvSpPr txBox="1">
            <a:spLocks/>
          </p:cNvSpPr>
          <p:nvPr/>
        </p:nvSpPr>
        <p:spPr>
          <a:xfrm>
            <a:off x="1053296" y="6261336"/>
            <a:ext cx="1005068" cy="26678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GB" sz="1400" b="1" dirty="0" smtClean="0"/>
              <a:t>Version </a:t>
            </a:r>
            <a:r>
              <a:rPr lang="en-GB" sz="1400" b="1" dirty="0" smtClean="0"/>
              <a:t>1</a:t>
            </a:r>
            <a:endParaRPr lang="en-GB" sz="1400" b="1" dirty="0"/>
          </a:p>
        </p:txBody>
      </p:sp>
    </p:spTree>
    <p:extLst>
      <p:ext uri="{BB962C8B-B14F-4D97-AF65-F5344CB8AC3E}">
        <p14:creationId xmlns:p14="http://schemas.microsoft.com/office/powerpoint/2010/main" val="4183809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Lesson 3: Permutations and combinations </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This lesson builds on lessons 1 and 2, so it is essential that the lessons are covered in the correct order.</a:t>
            </a:r>
          </a:p>
          <a:p>
            <a:pPr marL="0" indent="0">
              <a:buNone/>
            </a:pPr>
            <a:endParaRPr lang="en-GB" dirty="0"/>
          </a:p>
          <a:p>
            <a:pPr marL="0" indent="0">
              <a:buNone/>
            </a:pPr>
            <a:r>
              <a:rPr lang="en-GB" dirty="0" smtClean="0"/>
              <a:t>What is covered in this lesson?</a:t>
            </a:r>
          </a:p>
          <a:p>
            <a:pPr marL="0" indent="0">
              <a:buNone/>
            </a:pPr>
            <a:r>
              <a:rPr lang="en-GB" dirty="0" smtClean="0"/>
              <a:t>Development of the general rule for </a:t>
            </a:r>
          </a:p>
          <a:p>
            <a:pPr marL="890588" indent="-531813"/>
            <a:r>
              <a:rPr lang="en-GB" dirty="0"/>
              <a:t>	</a:t>
            </a:r>
            <a:r>
              <a:rPr lang="en-GB" dirty="0" smtClean="0"/>
              <a:t>a permutation of </a:t>
            </a:r>
            <a:r>
              <a:rPr lang="en-GB" i="1" dirty="0" smtClean="0"/>
              <a:t>r</a:t>
            </a:r>
            <a:r>
              <a:rPr lang="en-GB" dirty="0" smtClean="0"/>
              <a:t> objects from </a:t>
            </a:r>
            <a:r>
              <a:rPr lang="en-GB" i="1" dirty="0" smtClean="0"/>
              <a:t>n</a:t>
            </a:r>
            <a:r>
              <a:rPr lang="en-GB" dirty="0" smtClean="0"/>
              <a:t> distinct objects </a:t>
            </a:r>
          </a:p>
          <a:p>
            <a:pPr marL="890588" indent="-531813"/>
            <a:r>
              <a:rPr lang="en-GB" dirty="0" smtClean="0"/>
              <a:t>a combination of </a:t>
            </a:r>
            <a:r>
              <a:rPr lang="en-GB" i="1" dirty="0" smtClean="0"/>
              <a:t>r</a:t>
            </a:r>
            <a:r>
              <a:rPr lang="en-GB" dirty="0" smtClean="0"/>
              <a:t> objects from </a:t>
            </a:r>
            <a:r>
              <a:rPr lang="en-GB" i="1" dirty="0" smtClean="0"/>
              <a:t>n</a:t>
            </a:r>
            <a:r>
              <a:rPr lang="en-GB" dirty="0" smtClean="0"/>
              <a:t> distinct objects.</a:t>
            </a:r>
          </a:p>
          <a:p>
            <a:pPr marL="0" indent="0">
              <a:buNone/>
            </a:pPr>
            <a:r>
              <a:rPr lang="en-GB" dirty="0" smtClean="0"/>
              <a:t>The difference between an arrangement of objects and a selection of objects.</a:t>
            </a:r>
          </a:p>
          <a:p>
            <a:pPr marL="0" indent="0">
              <a:buNone/>
            </a:pPr>
            <a:r>
              <a:rPr lang="en-GB" dirty="0" smtClean="0"/>
              <a:t>Problem solving using developed skills.</a:t>
            </a:r>
            <a:endParaRPr lang="en-GB" dirty="0"/>
          </a:p>
        </p:txBody>
      </p:sp>
    </p:spTree>
    <p:extLst>
      <p:ext uri="{BB962C8B-B14F-4D97-AF65-F5344CB8AC3E}">
        <p14:creationId xmlns:p14="http://schemas.microsoft.com/office/powerpoint/2010/main" val="2437792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prstClr val="white"/>
                </a:solidFill>
              </a:rPr>
              <a:t>Introduction to Lesson 3: Permutations and </a:t>
            </a:r>
            <a:r>
              <a:rPr lang="en-GB" dirty="0" smtClean="0">
                <a:solidFill>
                  <a:prstClr val="white"/>
                </a:solidFill>
              </a:rPr>
              <a:t>combinations </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What might learners find difficult?</a:t>
            </a:r>
          </a:p>
          <a:p>
            <a:pPr marL="0" indent="0">
              <a:buNone/>
            </a:pPr>
            <a:r>
              <a:rPr lang="en-GB" dirty="0" smtClean="0"/>
              <a:t>Learners commonly misinterpret a ‘selection’ as an ‘arrangement’. The approach taken in this lesson helps to try to avoid this by</a:t>
            </a:r>
          </a:p>
          <a:p>
            <a:pPr marL="890588" indent="-531813"/>
            <a:r>
              <a:rPr lang="en-GB" dirty="0"/>
              <a:t>u</a:t>
            </a:r>
            <a:r>
              <a:rPr lang="en-GB" dirty="0" smtClean="0"/>
              <a:t>sing a natural progression from arrangements/permutations to combinations</a:t>
            </a:r>
            <a:r>
              <a:rPr lang="en-GB" dirty="0"/>
              <a:t>	</a:t>
            </a:r>
            <a:endParaRPr lang="en-GB" dirty="0" smtClean="0"/>
          </a:p>
          <a:p>
            <a:pPr marL="890588" indent="-531813"/>
            <a:r>
              <a:rPr lang="en-GB" dirty="0" smtClean="0"/>
              <a:t>looking </a:t>
            </a:r>
            <a:r>
              <a:rPr lang="en-GB" dirty="0"/>
              <a:t>for </a:t>
            </a:r>
            <a:r>
              <a:rPr lang="en-GB" dirty="0" smtClean="0"/>
              <a:t>keywords</a:t>
            </a:r>
            <a:endParaRPr lang="en-GB" dirty="0"/>
          </a:p>
          <a:p>
            <a:pPr marL="890588" indent="-531813"/>
            <a:r>
              <a:rPr lang="en-GB" dirty="0"/>
              <a:t>	looking at </a:t>
            </a:r>
            <a:r>
              <a:rPr lang="en-GB" dirty="0" smtClean="0"/>
              <a:t>context for other clues</a:t>
            </a:r>
            <a:endParaRPr lang="en-GB" dirty="0"/>
          </a:p>
          <a:p>
            <a:pPr marL="890588" indent="-531813"/>
            <a:r>
              <a:rPr lang="en-GB" dirty="0"/>
              <a:t>	using a sorting </a:t>
            </a:r>
            <a:r>
              <a:rPr lang="en-GB" dirty="0" smtClean="0"/>
              <a:t>task</a:t>
            </a:r>
            <a:endParaRPr lang="en-GB" dirty="0"/>
          </a:p>
          <a:p>
            <a:pPr marL="890588" indent="-531813"/>
            <a:r>
              <a:rPr lang="en-GB" dirty="0"/>
              <a:t>	allowing plenty </a:t>
            </a:r>
            <a:r>
              <a:rPr lang="en-GB" dirty="0" smtClean="0"/>
              <a:t>of practice with many contexts.</a:t>
            </a:r>
            <a:endParaRPr lang="en-GB" dirty="0"/>
          </a:p>
        </p:txBody>
      </p:sp>
    </p:spTree>
    <p:extLst>
      <p:ext uri="{BB962C8B-B14F-4D97-AF65-F5344CB8AC3E}">
        <p14:creationId xmlns:p14="http://schemas.microsoft.com/office/powerpoint/2010/main" val="3784965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par>
                          <p:cTn id="28" fill="hold">
                            <p:stCondLst>
                              <p:cond delay="500"/>
                            </p:stCondLst>
                            <p:childTnLst>
                              <p:par>
                                <p:cTn id="29" presetID="22" presetClass="entr" presetSubtype="8"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to Lesson 3: Working towards examples like this...</a:t>
            </a:r>
            <a:endParaRPr lang="en-GB" dirty="0"/>
          </a:p>
        </p:txBody>
      </p:sp>
      <p:sp>
        <p:nvSpPr>
          <p:cNvPr id="3" name="Text Placeholder 2"/>
          <p:cNvSpPr>
            <a:spLocks noGrp="1"/>
          </p:cNvSpPr>
          <p:nvPr>
            <p:ph type="body" sz="quarter" idx="10"/>
          </p:nvPr>
        </p:nvSpPr>
        <p:spPr/>
        <p:txBody>
          <a:bodyPr/>
          <a:lstStyle/>
          <a:p>
            <a:pPr marL="0" indent="0">
              <a:buNone/>
            </a:pPr>
            <a:r>
              <a:rPr lang="en-GB" dirty="0" smtClean="0"/>
              <a:t>Each car for The Crazy Dipper ride at a funfair holds 4 people.</a:t>
            </a:r>
          </a:p>
          <a:p>
            <a:pPr marL="0" indent="0">
              <a:buNone/>
            </a:pPr>
            <a:endParaRPr lang="en-GB" dirty="0" smtClean="0"/>
          </a:p>
          <a:p>
            <a:pPr marL="0" indent="0">
              <a:buNone/>
            </a:pPr>
            <a:endParaRPr lang="en-GB" dirty="0"/>
          </a:p>
          <a:p>
            <a:pPr marL="0" indent="0">
              <a:buNone/>
            </a:pPr>
            <a:endParaRPr lang="en-GB" dirty="0" smtClean="0"/>
          </a:p>
          <a:p>
            <a:pPr marL="0" indent="0">
              <a:buNone/>
            </a:pPr>
            <a:r>
              <a:rPr lang="en-GB" dirty="0" smtClean="0"/>
              <a:t>In how many ways can 10 people be divided into two groups of 3 and one group of 4 to go on The Crazy Dipper?</a:t>
            </a:r>
          </a:p>
          <a:p>
            <a:pPr marL="0" indent="0">
              <a:buNone/>
            </a:pPr>
            <a:r>
              <a:rPr lang="en-GB" dirty="0" smtClean="0">
                <a:solidFill>
                  <a:srgbClr val="FF0000"/>
                </a:solidFill>
              </a:rPr>
              <a:t>For example:</a:t>
            </a:r>
            <a:endParaRPr lang="en-GB" dirty="0">
              <a:solidFill>
                <a:srgbClr val="FF0000"/>
              </a:solidFill>
            </a:endParaRPr>
          </a:p>
        </p:txBody>
      </p:sp>
      <p:grpSp>
        <p:nvGrpSpPr>
          <p:cNvPr id="9" name="Group 8"/>
          <p:cNvGrpSpPr/>
          <p:nvPr/>
        </p:nvGrpSpPr>
        <p:grpSpPr>
          <a:xfrm>
            <a:off x="3738640" y="1967696"/>
            <a:ext cx="4710896" cy="856527"/>
            <a:chOff x="3738640" y="1967696"/>
            <a:chExt cx="4710896" cy="856527"/>
          </a:xfrm>
        </p:grpSpPr>
        <p:sp>
          <p:nvSpPr>
            <p:cNvPr id="4" name="Rounded Rectangle 3"/>
            <p:cNvSpPr/>
            <p:nvPr/>
          </p:nvSpPr>
          <p:spPr>
            <a:xfrm>
              <a:off x="3738640" y="1967696"/>
              <a:ext cx="4710896" cy="8565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4"/>
            <p:cNvSpPr/>
            <p:nvPr/>
          </p:nvSpPr>
          <p:spPr>
            <a:xfrm>
              <a:off x="4271055" y="2019781"/>
              <a:ext cx="671332" cy="752355"/>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a:off x="5422756" y="2019781"/>
              <a:ext cx="671332" cy="752355"/>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6587925" y="2019780"/>
              <a:ext cx="671332" cy="752355"/>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7778204" y="2019779"/>
              <a:ext cx="671332" cy="752355"/>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0" name="Rounded Rectangle 9"/>
          <p:cNvSpPr/>
          <p:nvPr/>
        </p:nvSpPr>
        <p:spPr>
          <a:xfrm>
            <a:off x="1435261" y="4872954"/>
            <a:ext cx="2160000" cy="821803"/>
          </a:xfrm>
          <a:prstGeom prst="roundRect">
            <a:avLst/>
          </a:prstGeom>
          <a:noFill/>
          <a:ln w="38100">
            <a:solidFill>
              <a:srgbClr val="E219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4678186" y="4863304"/>
            <a:ext cx="2160000" cy="821803"/>
          </a:xfrm>
          <a:prstGeom prst="roundRect">
            <a:avLst/>
          </a:prstGeom>
          <a:noFill/>
          <a:ln w="38100">
            <a:solidFill>
              <a:srgbClr val="E219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p:nvSpPr>
        <p:spPr>
          <a:xfrm>
            <a:off x="7942336" y="4874879"/>
            <a:ext cx="2160000" cy="821803"/>
          </a:xfrm>
          <a:prstGeom prst="roundRect">
            <a:avLst/>
          </a:prstGeom>
          <a:noFill/>
          <a:ln w="38100">
            <a:solidFill>
              <a:srgbClr val="E219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1778659" y="4997170"/>
            <a:ext cx="1299779"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A  B  C</a:t>
            </a:r>
            <a:endParaRPr lang="en-GB" sz="2800" dirty="0">
              <a:latin typeface="Arial" panose="020B0604020202020204" pitchFamily="34" charset="0"/>
              <a:cs typeface="Arial" panose="020B0604020202020204" pitchFamily="34" charset="0"/>
            </a:endParaRPr>
          </a:p>
        </p:txBody>
      </p:sp>
      <p:sp>
        <p:nvSpPr>
          <p:cNvPr id="14" name="TextBox 13"/>
          <p:cNvSpPr txBox="1"/>
          <p:nvPr/>
        </p:nvSpPr>
        <p:spPr>
          <a:xfrm>
            <a:off x="4882684" y="4999095"/>
            <a:ext cx="1300356" cy="523220"/>
          </a:xfrm>
          <a:prstGeom prst="rect">
            <a:avLst/>
          </a:prstGeom>
          <a:noFill/>
        </p:spPr>
        <p:txBody>
          <a:bodyPr wrap="none" rtlCol="0">
            <a:spAutoFit/>
          </a:bodyPr>
          <a:lstStyle/>
          <a:p>
            <a:r>
              <a:rPr lang="en-GB" sz="2800" dirty="0">
                <a:latin typeface="Arial" panose="020B0604020202020204" pitchFamily="34" charset="0"/>
                <a:cs typeface="Arial" panose="020B0604020202020204" pitchFamily="34" charset="0"/>
              </a:rPr>
              <a:t>D</a:t>
            </a:r>
            <a:r>
              <a:rPr lang="en-GB" sz="2800" dirty="0" smtClean="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E</a:t>
            </a:r>
            <a:r>
              <a:rPr lang="en-GB" sz="2800" dirty="0" smtClean="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F</a:t>
            </a:r>
          </a:p>
        </p:txBody>
      </p:sp>
      <p:sp>
        <p:nvSpPr>
          <p:cNvPr id="15" name="TextBox 14"/>
          <p:cNvSpPr txBox="1"/>
          <p:nvPr/>
        </p:nvSpPr>
        <p:spPr>
          <a:xfrm>
            <a:off x="8218209" y="5001020"/>
            <a:ext cx="1598515" cy="523220"/>
          </a:xfrm>
          <a:prstGeom prst="rect">
            <a:avLst/>
          </a:prstGeom>
          <a:noFill/>
        </p:spPr>
        <p:txBody>
          <a:bodyPr wrap="none" rtlCol="0">
            <a:spAutoFit/>
          </a:bodyPr>
          <a:lstStyle/>
          <a:p>
            <a:r>
              <a:rPr lang="en-GB" sz="2800" dirty="0" smtClean="0">
                <a:latin typeface="Arial" panose="020B0604020202020204" pitchFamily="34" charset="0"/>
                <a:cs typeface="Arial" panose="020B0604020202020204" pitchFamily="34" charset="0"/>
              </a:rPr>
              <a:t>G  H  I  J</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4167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heel(1)">
                                      <p:cBhvr>
                                        <p:cTn id="12" dur="2000"/>
                                        <p:tgtEl>
                                          <p:spTgt spid="10"/>
                                        </p:tgtEl>
                                      </p:cBhvr>
                                    </p:animEffect>
                                  </p:childTnLst>
                                </p:cTn>
                              </p:par>
                              <p:par>
                                <p:cTn id="13" presetID="21" presetClass="entr" presetSubtype="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heel(1)">
                                      <p:cBhvr>
                                        <p:cTn id="15" dur="2000"/>
                                        <p:tgtEl>
                                          <p:spTgt spid="11"/>
                                        </p:tgtEl>
                                      </p:cBhvr>
                                    </p:animEffect>
                                  </p:childTnLst>
                                </p:cTn>
                              </p:par>
                              <p:par>
                                <p:cTn id="16" presetID="21" presetClass="entr" presetSubtype="1"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heel(1)">
                                      <p:cBhvr>
                                        <p:cTn id="18" dur="20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left)">
                                      <p:cBhvr>
                                        <p:cTn id="23" dur="500"/>
                                        <p:tgtEl>
                                          <p:spTgt spid="13"/>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left)">
                                      <p:cBhvr>
                                        <p:cTn id="26" dur="500"/>
                                        <p:tgtEl>
                                          <p:spTgt spid="14"/>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ipe(left)">
                                      <p:cBhvr>
                                        <p:cTn id="2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p:bldP spid="14" grpId="0"/>
      <p:bldP spid="15" grpId="0"/>
    </p:bldLst>
  </p:timing>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677</TotalTime>
  <Words>915</Words>
  <Application>Microsoft Office PowerPoint</Application>
  <PresentationFormat>Widescreen</PresentationFormat>
  <Paragraphs>81</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Wingdings</vt:lpstr>
      <vt:lpstr>Office Theme</vt:lpstr>
      <vt:lpstr>Teacher tutorial Topic: 5.2 Permutations and combinations Lesson 3: Permutations and combinations </vt:lpstr>
      <vt:lpstr>Introduction to Lesson 3: Permutations and combinations </vt:lpstr>
      <vt:lpstr>Introduction to Lesson 3: Permutations and combinations </vt:lpstr>
      <vt:lpstr>Introduction to Lesson 3: Working towards examples like this...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David Harrison</cp:lastModifiedBy>
  <cp:revision>82</cp:revision>
  <cp:lastPrinted>2018-01-14T21:28:16Z</cp:lastPrinted>
  <dcterms:created xsi:type="dcterms:W3CDTF">2018-01-14T21:11:47Z</dcterms:created>
  <dcterms:modified xsi:type="dcterms:W3CDTF">2019-02-12T12:00:35Z</dcterms:modified>
</cp:coreProperties>
</file>