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96" r:id="rId2"/>
    <p:sldId id="356" r:id="rId3"/>
    <p:sldId id="357" r:id="rId4"/>
    <p:sldId id="338" r:id="rId5"/>
    <p:sldId id="354" r:id="rId6"/>
    <p:sldId id="352" r:id="rId7"/>
    <p:sldId id="351" r:id="rId8"/>
    <p:sldId id="358" r:id="rId9"/>
    <p:sldId id="355" r:id="rId10"/>
    <p:sldId id="340" r:id="rId11"/>
    <p:sldId id="341" r:id="rId12"/>
    <p:sldId id="342" r:id="rId13"/>
    <p:sldId id="343" r:id="rId14"/>
    <p:sldId id="344" r:id="rId15"/>
    <p:sldId id="345" r:id="rId16"/>
    <p:sldId id="353" r:id="rId17"/>
    <p:sldId id="346" r:id="rId18"/>
    <p:sldId id="348" r:id="rId19"/>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B0C"/>
    <a:srgbClr val="CC3300"/>
    <a:srgbClr val="FDC652"/>
    <a:srgbClr val="117CC0"/>
    <a:srgbClr val="6CB52D"/>
    <a:srgbClr val="8C1D82"/>
    <a:srgbClr val="F9BC9A"/>
    <a:srgbClr val="575756"/>
    <a:srgbClr val="E78839"/>
    <a:srgbClr val="FF8D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E1C491-44EB-48F4-9735-DAF0B63E03B7}" v="15" dt="2019-02-11T17:43:39.0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82434" autoAdjust="0"/>
  </p:normalViewPr>
  <p:slideViewPr>
    <p:cSldViewPr snapToGrid="0">
      <p:cViewPr varScale="1">
        <p:scale>
          <a:sx n="91" d="100"/>
          <a:sy n="91" d="100"/>
        </p:scale>
        <p:origin x="1260" y="90"/>
      </p:cViewPr>
      <p:guideLst>
        <p:guide orient="horz" pos="2160"/>
        <p:guide pos="3840"/>
      </p:guideLst>
    </p:cSldViewPr>
  </p:slideViewPr>
  <p:notesTextViewPr>
    <p:cViewPr>
      <p:scale>
        <a:sx n="300" d="100"/>
        <a:sy n="300" d="100"/>
      </p:scale>
      <p:origin x="0" y="0"/>
    </p:cViewPr>
  </p:notesTextViewPr>
  <p:sorterViewPr>
    <p:cViewPr>
      <p:scale>
        <a:sx n="100" d="100"/>
        <a:sy n="100" d="100"/>
      </p:scale>
      <p:origin x="0" y="-470"/>
    </p:cViewPr>
  </p:sorterViewPr>
  <p:notesViewPr>
    <p:cSldViewPr snapToGrid="0">
      <p:cViewPr varScale="1">
        <p:scale>
          <a:sx n="59" d="100"/>
          <a:sy n="59" d="100"/>
        </p:scale>
        <p:origin x="3293" y="8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Bedford" userId="03e93dfb8e0f1780" providerId="LiveId" clId="{FEE1C491-44EB-48F4-9735-DAF0B63E03B7}"/>
    <pc:docChg chg="undo custSel modSld">
      <pc:chgData name="Sarah Bedford" userId="03e93dfb8e0f1780" providerId="LiveId" clId="{FEE1C491-44EB-48F4-9735-DAF0B63E03B7}" dt="2019-02-11T18:11:25.459" v="14630" actId="20577"/>
      <pc:docMkLst>
        <pc:docMk/>
      </pc:docMkLst>
      <pc:sldChg chg="modSp">
        <pc:chgData name="Sarah Bedford" userId="03e93dfb8e0f1780" providerId="LiveId" clId="{FEE1C491-44EB-48F4-9735-DAF0B63E03B7}" dt="2019-02-04T10:03:30.537" v="16" actId="13926"/>
        <pc:sldMkLst>
          <pc:docMk/>
          <pc:sldMk cId="4183809300" sldId="296"/>
        </pc:sldMkLst>
        <pc:spChg chg="mod">
          <ac:chgData name="Sarah Bedford" userId="03e93dfb8e0f1780" providerId="LiveId" clId="{FEE1C491-44EB-48F4-9735-DAF0B63E03B7}" dt="2019-02-04T10:03:30.537" v="16" actId="13926"/>
          <ac:spMkLst>
            <pc:docMk/>
            <pc:sldMk cId="4183809300" sldId="296"/>
            <ac:spMk id="3" creationId="{00000000-0000-0000-0000-000000000000}"/>
          </ac:spMkLst>
        </pc:spChg>
      </pc:sldChg>
      <pc:sldChg chg="modSp">
        <pc:chgData name="Sarah Bedford" userId="03e93dfb8e0f1780" providerId="LiveId" clId="{FEE1C491-44EB-48F4-9735-DAF0B63E03B7}" dt="2019-02-04T10:07:20.812" v="17" actId="20577"/>
        <pc:sldMkLst>
          <pc:docMk/>
          <pc:sldMk cId="505661241" sldId="337"/>
        </pc:sldMkLst>
        <pc:spChg chg="mod">
          <ac:chgData name="Sarah Bedford" userId="03e93dfb8e0f1780" providerId="LiveId" clId="{FEE1C491-44EB-48F4-9735-DAF0B63E03B7}" dt="2019-02-04T10:07:20.812" v="17" actId="20577"/>
          <ac:spMkLst>
            <pc:docMk/>
            <pc:sldMk cId="505661241" sldId="337"/>
            <ac:spMk id="2" creationId="{00000000-0000-0000-0000-000000000000}"/>
          </ac:spMkLst>
        </pc:spChg>
      </pc:sldChg>
      <pc:sldChg chg="modSp">
        <pc:chgData name="Sarah Bedford" userId="03e93dfb8e0f1780" providerId="LiveId" clId="{FEE1C491-44EB-48F4-9735-DAF0B63E03B7}" dt="2019-02-11T17:38:24.217" v="14541" actId="20577"/>
        <pc:sldMkLst>
          <pc:docMk/>
          <pc:sldMk cId="1071564735" sldId="338"/>
        </pc:sldMkLst>
        <pc:spChg chg="mod">
          <ac:chgData name="Sarah Bedford" userId="03e93dfb8e0f1780" providerId="LiveId" clId="{FEE1C491-44EB-48F4-9735-DAF0B63E03B7}" dt="2019-02-11T17:38:24.217" v="14541" actId="20577"/>
          <ac:spMkLst>
            <pc:docMk/>
            <pc:sldMk cId="1071564735" sldId="338"/>
            <ac:spMk id="2" creationId="{00000000-0000-0000-0000-000000000000}"/>
          </ac:spMkLst>
        </pc:spChg>
      </pc:sldChg>
      <pc:sldChg chg="modSp modNotesTx">
        <pc:chgData name="Sarah Bedford" userId="03e93dfb8e0f1780" providerId="LiveId" clId="{FEE1C491-44EB-48F4-9735-DAF0B63E03B7}" dt="2019-02-11T18:09:44.132" v="14622" actId="20577"/>
        <pc:sldMkLst>
          <pc:docMk/>
          <pc:sldMk cId="160846399" sldId="340"/>
        </pc:sldMkLst>
        <pc:spChg chg="mod">
          <ac:chgData name="Sarah Bedford" userId="03e93dfb8e0f1780" providerId="LiveId" clId="{FEE1C491-44EB-48F4-9735-DAF0B63E03B7}" dt="2019-02-11T18:09:44.132" v="14622" actId="20577"/>
          <ac:spMkLst>
            <pc:docMk/>
            <pc:sldMk cId="160846399" sldId="340"/>
            <ac:spMk id="2" creationId="{00000000-0000-0000-0000-000000000000}"/>
          </ac:spMkLst>
        </pc:spChg>
      </pc:sldChg>
      <pc:sldChg chg="modSp modNotesTx">
        <pc:chgData name="Sarah Bedford" userId="03e93dfb8e0f1780" providerId="LiveId" clId="{FEE1C491-44EB-48F4-9735-DAF0B63E03B7}" dt="2019-02-11T18:11:25.459" v="14630" actId="20577"/>
        <pc:sldMkLst>
          <pc:docMk/>
          <pc:sldMk cId="2136246682" sldId="341"/>
        </pc:sldMkLst>
        <pc:spChg chg="mod">
          <ac:chgData name="Sarah Bedford" userId="03e93dfb8e0f1780" providerId="LiveId" clId="{FEE1C491-44EB-48F4-9735-DAF0B63E03B7}" dt="2019-02-11T18:11:25.459" v="14630" actId="20577"/>
          <ac:spMkLst>
            <pc:docMk/>
            <pc:sldMk cId="2136246682" sldId="341"/>
            <ac:spMk id="2" creationId="{00000000-0000-0000-0000-000000000000}"/>
          </ac:spMkLst>
        </pc:spChg>
        <pc:spChg chg="mod">
          <ac:chgData name="Sarah Bedford" userId="03e93dfb8e0f1780" providerId="LiveId" clId="{FEE1C491-44EB-48F4-9735-DAF0B63E03B7}" dt="2019-02-04T15:16:56.860" v="9293" actId="20577"/>
          <ac:spMkLst>
            <pc:docMk/>
            <pc:sldMk cId="2136246682" sldId="341"/>
            <ac:spMk id="5" creationId="{F114649B-2B0F-4811-ADAC-2019D2705C6E}"/>
          </ac:spMkLst>
        </pc:spChg>
      </pc:sldChg>
      <pc:sldChg chg="modSp">
        <pc:chgData name="Sarah Bedford" userId="03e93dfb8e0f1780" providerId="LiveId" clId="{FEE1C491-44EB-48F4-9735-DAF0B63E03B7}" dt="2019-02-04T16:47:47.267" v="14375" actId="1076"/>
        <pc:sldMkLst>
          <pc:docMk/>
          <pc:sldMk cId="328192470" sldId="342"/>
        </pc:sldMkLst>
        <pc:spChg chg="mod">
          <ac:chgData name="Sarah Bedford" userId="03e93dfb8e0f1780" providerId="LiveId" clId="{FEE1C491-44EB-48F4-9735-DAF0B63E03B7}" dt="2019-02-04T16:16:09.525" v="11944" actId="20577"/>
          <ac:spMkLst>
            <pc:docMk/>
            <pc:sldMk cId="328192470" sldId="342"/>
            <ac:spMk id="3" creationId="{00000000-0000-0000-0000-000000000000}"/>
          </ac:spMkLst>
        </pc:spChg>
        <pc:spChg chg="mod">
          <ac:chgData name="Sarah Bedford" userId="03e93dfb8e0f1780" providerId="LiveId" clId="{FEE1C491-44EB-48F4-9735-DAF0B63E03B7}" dt="2019-02-04T16:47:47.267" v="14375" actId="1076"/>
          <ac:spMkLst>
            <pc:docMk/>
            <pc:sldMk cId="328192470" sldId="342"/>
            <ac:spMk id="7" creationId="{00000000-0000-0000-0000-000000000000}"/>
          </ac:spMkLst>
        </pc:spChg>
        <pc:spChg chg="mod">
          <ac:chgData name="Sarah Bedford" userId="03e93dfb8e0f1780" providerId="LiveId" clId="{FEE1C491-44EB-48F4-9735-DAF0B63E03B7}" dt="2019-02-04T16:16:13.329" v="11945" actId="1076"/>
          <ac:spMkLst>
            <pc:docMk/>
            <pc:sldMk cId="328192470" sldId="342"/>
            <ac:spMk id="8" creationId="{71D7AC2D-0C69-45E1-AE47-A5D42DD33E29}"/>
          </ac:spMkLst>
        </pc:spChg>
      </pc:sldChg>
      <pc:sldChg chg="modSp">
        <pc:chgData name="Sarah Bedford" userId="03e93dfb8e0f1780" providerId="LiveId" clId="{FEE1C491-44EB-48F4-9735-DAF0B63E03B7}" dt="2019-02-04T16:45:54.710" v="14373" actId="20577"/>
        <pc:sldMkLst>
          <pc:docMk/>
          <pc:sldMk cId="2502755575" sldId="343"/>
        </pc:sldMkLst>
        <pc:spChg chg="mod">
          <ac:chgData name="Sarah Bedford" userId="03e93dfb8e0f1780" providerId="LiveId" clId="{FEE1C491-44EB-48F4-9735-DAF0B63E03B7}" dt="2019-02-04T16:18:18.125" v="12076" actId="20577"/>
          <ac:spMkLst>
            <pc:docMk/>
            <pc:sldMk cId="2502755575" sldId="343"/>
            <ac:spMk id="3" creationId="{00000000-0000-0000-0000-000000000000}"/>
          </ac:spMkLst>
        </pc:spChg>
        <pc:spChg chg="mod">
          <ac:chgData name="Sarah Bedford" userId="03e93dfb8e0f1780" providerId="LiveId" clId="{FEE1C491-44EB-48F4-9735-DAF0B63E03B7}" dt="2019-02-04T16:16:30.754" v="11946"/>
          <ac:spMkLst>
            <pc:docMk/>
            <pc:sldMk cId="2502755575" sldId="343"/>
            <ac:spMk id="7" creationId="{00000000-0000-0000-0000-000000000000}"/>
          </ac:spMkLst>
        </pc:spChg>
        <pc:spChg chg="mod">
          <ac:chgData name="Sarah Bedford" userId="03e93dfb8e0f1780" providerId="LiveId" clId="{FEE1C491-44EB-48F4-9735-DAF0B63E03B7}" dt="2019-02-04T16:45:54.710" v="14373" actId="20577"/>
          <ac:spMkLst>
            <pc:docMk/>
            <pc:sldMk cId="2502755575" sldId="343"/>
            <ac:spMk id="10" creationId="{B7FE5FD7-132E-4579-8075-2931AC3001C5}"/>
          </ac:spMkLst>
        </pc:spChg>
      </pc:sldChg>
      <pc:sldChg chg="modSp">
        <pc:chgData name="Sarah Bedford" userId="03e93dfb8e0f1780" providerId="LiveId" clId="{FEE1C491-44EB-48F4-9735-DAF0B63E03B7}" dt="2019-02-04T16:22:41.197" v="12700" actId="313"/>
        <pc:sldMkLst>
          <pc:docMk/>
          <pc:sldMk cId="919642890" sldId="344"/>
        </pc:sldMkLst>
        <pc:spChg chg="mod">
          <ac:chgData name="Sarah Bedford" userId="03e93dfb8e0f1780" providerId="LiveId" clId="{FEE1C491-44EB-48F4-9735-DAF0B63E03B7}" dt="2019-02-04T16:22:41.197" v="12700" actId="313"/>
          <ac:spMkLst>
            <pc:docMk/>
            <pc:sldMk cId="919642890" sldId="344"/>
            <ac:spMk id="3" creationId="{00000000-0000-0000-0000-000000000000}"/>
          </ac:spMkLst>
        </pc:spChg>
        <pc:spChg chg="mod">
          <ac:chgData name="Sarah Bedford" userId="03e93dfb8e0f1780" providerId="LiveId" clId="{FEE1C491-44EB-48F4-9735-DAF0B63E03B7}" dt="2019-02-04T16:18:50.741" v="12096" actId="20577"/>
          <ac:spMkLst>
            <pc:docMk/>
            <pc:sldMk cId="919642890" sldId="344"/>
            <ac:spMk id="6" creationId="{00000000-0000-0000-0000-000000000000}"/>
          </ac:spMkLst>
        </pc:spChg>
        <pc:spChg chg="mod">
          <ac:chgData name="Sarah Bedford" userId="03e93dfb8e0f1780" providerId="LiveId" clId="{FEE1C491-44EB-48F4-9735-DAF0B63E03B7}" dt="2019-02-04T16:18:37.247" v="12080" actId="20577"/>
          <ac:spMkLst>
            <pc:docMk/>
            <pc:sldMk cId="919642890" sldId="344"/>
            <ac:spMk id="7" creationId="{00000000-0000-0000-0000-000000000000}"/>
          </ac:spMkLst>
        </pc:spChg>
      </pc:sldChg>
      <pc:sldChg chg="modSp">
        <pc:chgData name="Sarah Bedford" userId="03e93dfb8e0f1780" providerId="LiveId" clId="{FEE1C491-44EB-48F4-9735-DAF0B63E03B7}" dt="2019-02-04T17:03:16.822" v="14414" actId="20577"/>
        <pc:sldMkLst>
          <pc:docMk/>
          <pc:sldMk cId="2729185945" sldId="345"/>
        </pc:sldMkLst>
        <pc:spChg chg="mod">
          <ac:chgData name="Sarah Bedford" userId="03e93dfb8e0f1780" providerId="LiveId" clId="{FEE1C491-44EB-48F4-9735-DAF0B63E03B7}" dt="2019-02-04T17:03:16.822" v="14414" actId="20577"/>
          <ac:spMkLst>
            <pc:docMk/>
            <pc:sldMk cId="2729185945" sldId="345"/>
            <ac:spMk id="3" creationId="{00000000-0000-0000-0000-000000000000}"/>
          </ac:spMkLst>
        </pc:spChg>
        <pc:spChg chg="mod">
          <ac:chgData name="Sarah Bedford" userId="03e93dfb8e0f1780" providerId="LiveId" clId="{FEE1C491-44EB-48F4-9735-DAF0B63E03B7}" dt="2019-02-04T16:24:27.126" v="12701"/>
          <ac:spMkLst>
            <pc:docMk/>
            <pc:sldMk cId="2729185945" sldId="345"/>
            <ac:spMk id="7" creationId="{00000000-0000-0000-0000-000000000000}"/>
          </ac:spMkLst>
        </pc:spChg>
      </pc:sldChg>
      <pc:sldChg chg="modSp">
        <pc:chgData name="Sarah Bedford" userId="03e93dfb8e0f1780" providerId="LiveId" clId="{FEE1C491-44EB-48F4-9735-DAF0B63E03B7}" dt="2019-02-04T16:40:48.182" v="14362" actId="20577"/>
        <pc:sldMkLst>
          <pc:docMk/>
          <pc:sldMk cId="660007767" sldId="346"/>
        </pc:sldMkLst>
        <pc:spChg chg="mod">
          <ac:chgData name="Sarah Bedford" userId="03e93dfb8e0f1780" providerId="LiveId" clId="{FEE1C491-44EB-48F4-9735-DAF0B63E03B7}" dt="2019-02-04T16:40:48.182" v="14362" actId="20577"/>
          <ac:spMkLst>
            <pc:docMk/>
            <pc:sldMk cId="660007767" sldId="346"/>
            <ac:spMk id="3" creationId="{00000000-0000-0000-0000-000000000000}"/>
          </ac:spMkLst>
        </pc:spChg>
        <pc:spChg chg="mod">
          <ac:chgData name="Sarah Bedford" userId="03e93dfb8e0f1780" providerId="LiveId" clId="{FEE1C491-44EB-48F4-9735-DAF0B63E03B7}" dt="2019-02-04T16:40:00.334" v="14227"/>
          <ac:spMkLst>
            <pc:docMk/>
            <pc:sldMk cId="660007767" sldId="346"/>
            <ac:spMk id="7" creationId="{00000000-0000-0000-0000-000000000000}"/>
          </ac:spMkLst>
        </pc:spChg>
      </pc:sldChg>
      <pc:sldChg chg="modSp modNotesTx">
        <pc:chgData name="Sarah Bedford" userId="03e93dfb8e0f1780" providerId="LiveId" clId="{FEE1C491-44EB-48F4-9735-DAF0B63E03B7}" dt="2019-02-11T17:42:46.757" v="14567" actId="20577"/>
        <pc:sldMkLst>
          <pc:docMk/>
          <pc:sldMk cId="143346155" sldId="351"/>
        </pc:sldMkLst>
        <pc:spChg chg="mod">
          <ac:chgData name="Sarah Bedford" userId="03e93dfb8e0f1780" providerId="LiveId" clId="{FEE1C491-44EB-48F4-9735-DAF0B63E03B7}" dt="2019-02-04T13:24:54.165" v="4580" actId="14100"/>
          <ac:spMkLst>
            <pc:docMk/>
            <pc:sldMk cId="143346155" sldId="351"/>
            <ac:spMk id="2" creationId="{00000000-0000-0000-0000-000000000000}"/>
          </ac:spMkLst>
        </pc:spChg>
        <pc:spChg chg="mod">
          <ac:chgData name="Sarah Bedford" userId="03e93dfb8e0f1780" providerId="LiveId" clId="{FEE1C491-44EB-48F4-9735-DAF0B63E03B7}" dt="2019-02-04T13:27:27.501" v="4726" actId="20577"/>
          <ac:spMkLst>
            <pc:docMk/>
            <pc:sldMk cId="143346155" sldId="351"/>
            <ac:spMk id="5" creationId="{C0B31F0D-C5FB-4B46-A183-F09EE9CDC48A}"/>
          </ac:spMkLst>
        </pc:spChg>
        <pc:spChg chg="mod">
          <ac:chgData name="Sarah Bedford" userId="03e93dfb8e0f1780" providerId="LiveId" clId="{FEE1C491-44EB-48F4-9735-DAF0B63E03B7}" dt="2019-02-11T17:42:15.352" v="14547" actId="20577"/>
          <ac:spMkLst>
            <pc:docMk/>
            <pc:sldMk cId="143346155" sldId="351"/>
            <ac:spMk id="7" creationId="{393846EB-A727-49CD-B17B-300B3475BBA5}"/>
          </ac:spMkLst>
        </pc:spChg>
      </pc:sldChg>
      <pc:sldChg chg="delSp modSp modNotesTx">
        <pc:chgData name="Sarah Bedford" userId="03e93dfb8e0f1780" providerId="LiveId" clId="{FEE1C491-44EB-48F4-9735-DAF0B63E03B7}" dt="2019-02-04T10:46:08.139" v="3245" actId="20577"/>
        <pc:sldMkLst>
          <pc:docMk/>
          <pc:sldMk cId="2267956763" sldId="352"/>
        </pc:sldMkLst>
        <pc:spChg chg="mod">
          <ac:chgData name="Sarah Bedford" userId="03e93dfb8e0f1780" providerId="LiveId" clId="{FEE1C491-44EB-48F4-9735-DAF0B63E03B7}" dt="2019-02-04T10:46:08.139" v="3245" actId="20577"/>
          <ac:spMkLst>
            <pc:docMk/>
            <pc:sldMk cId="2267956763" sldId="352"/>
            <ac:spMk id="2" creationId="{00000000-0000-0000-0000-000000000000}"/>
          </ac:spMkLst>
        </pc:spChg>
        <pc:spChg chg="del">
          <ac:chgData name="Sarah Bedford" userId="03e93dfb8e0f1780" providerId="LiveId" clId="{FEE1C491-44EB-48F4-9735-DAF0B63E03B7}" dt="2019-02-04T10:45:25.862" v="3175" actId="478"/>
          <ac:spMkLst>
            <pc:docMk/>
            <pc:sldMk cId="2267956763" sldId="352"/>
            <ac:spMk id="5" creationId="{DB0FB6F2-A0C3-43E6-8CFE-564BCF1D5631}"/>
          </ac:spMkLst>
        </pc:spChg>
      </pc:sldChg>
      <pc:sldChg chg="modSp">
        <pc:chgData name="Sarah Bedford" userId="03e93dfb8e0f1780" providerId="LiveId" clId="{FEE1C491-44EB-48F4-9735-DAF0B63E03B7}" dt="2019-02-04T17:06:06.440" v="14492" actId="14100"/>
        <pc:sldMkLst>
          <pc:docMk/>
          <pc:sldMk cId="244065763" sldId="353"/>
        </pc:sldMkLst>
        <pc:spChg chg="mod">
          <ac:chgData name="Sarah Bedford" userId="03e93dfb8e0f1780" providerId="LiveId" clId="{FEE1C491-44EB-48F4-9735-DAF0B63E03B7}" dt="2019-02-04T17:06:06.440" v="14492" actId="14100"/>
          <ac:spMkLst>
            <pc:docMk/>
            <pc:sldMk cId="244065763" sldId="353"/>
            <ac:spMk id="3" creationId="{00000000-0000-0000-0000-000000000000}"/>
          </ac:spMkLst>
        </pc:spChg>
        <pc:spChg chg="mod">
          <ac:chgData name="Sarah Bedford" userId="03e93dfb8e0f1780" providerId="LiveId" clId="{FEE1C491-44EB-48F4-9735-DAF0B63E03B7}" dt="2019-02-04T16:32:31.948" v="13681" actId="20577"/>
          <ac:spMkLst>
            <pc:docMk/>
            <pc:sldMk cId="244065763" sldId="353"/>
            <ac:spMk id="7" creationId="{00000000-0000-0000-0000-000000000000}"/>
          </ac:spMkLst>
        </pc:spChg>
      </pc:sldChg>
      <pc:sldChg chg="modSp">
        <pc:chgData name="Sarah Bedford" userId="03e93dfb8e0f1780" providerId="LiveId" clId="{FEE1C491-44EB-48F4-9735-DAF0B63E03B7}" dt="2019-02-11T17:39:45.228" v="14546" actId="14100"/>
        <pc:sldMkLst>
          <pc:docMk/>
          <pc:sldMk cId="1450956767" sldId="354"/>
        </pc:sldMkLst>
        <pc:spChg chg="mod">
          <ac:chgData name="Sarah Bedford" userId="03e93dfb8e0f1780" providerId="LiveId" clId="{FEE1C491-44EB-48F4-9735-DAF0B63E03B7}" dt="2019-02-11T17:39:45.228" v="14546" actId="14100"/>
          <ac:spMkLst>
            <pc:docMk/>
            <pc:sldMk cId="1450956767" sldId="354"/>
            <ac:spMk id="2" creationId="{00000000-0000-0000-0000-000000000000}"/>
          </ac:spMkLst>
        </pc:spChg>
        <pc:spChg chg="mod">
          <ac:chgData name="Sarah Bedford" userId="03e93dfb8e0f1780" providerId="LiveId" clId="{FEE1C491-44EB-48F4-9735-DAF0B63E03B7}" dt="2019-02-04T10:42:56.896" v="3093" actId="255"/>
          <ac:spMkLst>
            <pc:docMk/>
            <pc:sldMk cId="1450956767" sldId="354"/>
            <ac:spMk id="4" creationId="{92A4E92B-C493-4C68-AE5D-408270FE2983}"/>
          </ac:spMkLst>
        </pc:spChg>
      </pc:sldChg>
      <pc:sldChg chg="modSp modNotesTx">
        <pc:chgData name="Sarah Bedford" userId="03e93dfb8e0f1780" providerId="LiveId" clId="{FEE1C491-44EB-48F4-9735-DAF0B63E03B7}" dt="2019-02-11T17:45:11.010" v="14606" actId="20577"/>
        <pc:sldMkLst>
          <pc:docMk/>
          <pc:sldMk cId="3817544336" sldId="355"/>
        </pc:sldMkLst>
        <pc:spChg chg="mod">
          <ac:chgData name="Sarah Bedford" userId="03e93dfb8e0f1780" providerId="LiveId" clId="{FEE1C491-44EB-48F4-9735-DAF0B63E03B7}" dt="2019-02-04T14:19:28.659" v="6765" actId="20577"/>
          <ac:spMkLst>
            <pc:docMk/>
            <pc:sldMk cId="3817544336" sldId="355"/>
            <ac:spMk id="2" creationId="{00000000-0000-0000-0000-000000000000}"/>
          </ac:spMkLst>
        </pc:spChg>
        <pc:spChg chg="mod">
          <ac:chgData name="Sarah Bedford" userId="03e93dfb8e0f1780" providerId="LiveId" clId="{FEE1C491-44EB-48F4-9735-DAF0B63E03B7}" dt="2019-02-11T17:45:11.010" v="14606" actId="20577"/>
          <ac:spMkLst>
            <pc:docMk/>
            <pc:sldMk cId="3817544336" sldId="355"/>
            <ac:spMk id="5" creationId="{7F54B3C8-5D78-45DB-904A-AC978380935E}"/>
          </ac:spMkLst>
        </pc:spChg>
        <pc:spChg chg="mod">
          <ac:chgData name="Sarah Bedford" userId="03e93dfb8e0f1780" providerId="LiveId" clId="{FEE1C491-44EB-48F4-9735-DAF0B63E03B7}" dt="2019-02-04T14:11:59.449" v="6457" actId="1076"/>
          <ac:spMkLst>
            <pc:docMk/>
            <pc:sldMk cId="3817544336" sldId="355"/>
            <ac:spMk id="7" creationId="{DB8B45DD-A638-4F1B-95FA-BF5917489698}"/>
          </ac:spMkLst>
        </pc:spChg>
      </pc:sldChg>
    </pc:docChg>
  </pc:docChgLst>
  <pc:docChgLst>
    <pc:chgData name="Sarah Bedford" userId="03e93dfb8e0f1780" providerId="LiveId" clId="{53AF6969-A24F-453C-A7C1-7334CC1FD6ED}"/>
    <pc:docChg chg="undo custSel modSld sldOrd">
      <pc:chgData name="Sarah Bedford" userId="03e93dfb8e0f1780" providerId="LiveId" clId="{53AF6969-A24F-453C-A7C1-7334CC1FD6ED}" dt="2019-01-28T12:03:50.840" v="1166" actId="20577"/>
      <pc:docMkLst>
        <pc:docMk/>
      </pc:docMkLst>
      <pc:sldChg chg="modSp">
        <pc:chgData name="Sarah Bedford" userId="03e93dfb8e0f1780" providerId="LiveId" clId="{53AF6969-A24F-453C-A7C1-7334CC1FD6ED}" dt="2019-01-28T09:54:40.227" v="32" actId="20577"/>
        <pc:sldMkLst>
          <pc:docMk/>
          <pc:sldMk cId="1403718187" sldId="336"/>
        </pc:sldMkLst>
        <pc:spChg chg="mod">
          <ac:chgData name="Sarah Bedford" userId="03e93dfb8e0f1780" providerId="LiveId" clId="{53AF6969-A24F-453C-A7C1-7334CC1FD6ED}" dt="2019-01-28T09:54:40.227" v="32" actId="20577"/>
          <ac:spMkLst>
            <pc:docMk/>
            <pc:sldMk cId="1403718187" sldId="336"/>
            <ac:spMk id="2" creationId="{00000000-0000-0000-0000-000000000000}"/>
          </ac:spMkLst>
        </pc:spChg>
      </pc:sldChg>
      <pc:sldChg chg="modSp ord">
        <pc:chgData name="Sarah Bedford" userId="03e93dfb8e0f1780" providerId="LiveId" clId="{53AF6969-A24F-453C-A7C1-7334CC1FD6ED}" dt="2019-01-28T10:06:22.287" v="249" actId="20577"/>
        <pc:sldMkLst>
          <pc:docMk/>
          <pc:sldMk cId="160846399" sldId="340"/>
        </pc:sldMkLst>
        <pc:spChg chg="mod">
          <ac:chgData name="Sarah Bedford" userId="03e93dfb8e0f1780" providerId="LiveId" clId="{53AF6969-A24F-453C-A7C1-7334CC1FD6ED}" dt="2019-01-28T10:06:22.287" v="249" actId="20577"/>
          <ac:spMkLst>
            <pc:docMk/>
            <pc:sldMk cId="160846399" sldId="340"/>
            <ac:spMk id="2" creationId="{00000000-0000-0000-0000-000000000000}"/>
          </ac:spMkLst>
        </pc:spChg>
      </pc:sldChg>
      <pc:sldChg chg="modSp">
        <pc:chgData name="Sarah Bedford" userId="03e93dfb8e0f1780" providerId="LiveId" clId="{53AF6969-A24F-453C-A7C1-7334CC1FD6ED}" dt="2019-01-28T10:09:27.831" v="250" actId="20578"/>
        <pc:sldMkLst>
          <pc:docMk/>
          <pc:sldMk cId="2136246682" sldId="341"/>
        </pc:sldMkLst>
        <pc:spChg chg="mod">
          <ac:chgData name="Sarah Bedford" userId="03e93dfb8e0f1780" providerId="LiveId" clId="{53AF6969-A24F-453C-A7C1-7334CC1FD6ED}" dt="2019-01-28T10:09:27.831" v="250" actId="20578"/>
          <ac:spMkLst>
            <pc:docMk/>
            <pc:sldMk cId="2136246682" sldId="341"/>
            <ac:spMk id="5" creationId="{F114649B-2B0F-4811-ADAC-2019D2705C6E}"/>
          </ac:spMkLst>
        </pc:spChg>
      </pc:sldChg>
      <pc:sldChg chg="modSp">
        <pc:chgData name="Sarah Bedford" userId="03e93dfb8e0f1780" providerId="LiveId" clId="{53AF6969-A24F-453C-A7C1-7334CC1FD6ED}" dt="2019-01-28T12:03:19.741" v="1158" actId="20577"/>
        <pc:sldMkLst>
          <pc:docMk/>
          <pc:sldMk cId="328192470" sldId="342"/>
        </pc:sldMkLst>
        <pc:spChg chg="mod">
          <ac:chgData name="Sarah Bedford" userId="03e93dfb8e0f1780" providerId="LiveId" clId="{53AF6969-A24F-453C-A7C1-7334CC1FD6ED}" dt="2019-01-28T10:19:35.105" v="261" actId="20577"/>
          <ac:spMkLst>
            <pc:docMk/>
            <pc:sldMk cId="328192470" sldId="342"/>
            <ac:spMk id="2" creationId="{00000000-0000-0000-0000-000000000000}"/>
          </ac:spMkLst>
        </pc:spChg>
        <pc:spChg chg="mod">
          <ac:chgData name="Sarah Bedford" userId="03e93dfb8e0f1780" providerId="LiveId" clId="{53AF6969-A24F-453C-A7C1-7334CC1FD6ED}" dt="2019-01-28T12:03:19.741" v="1158" actId="20577"/>
          <ac:spMkLst>
            <pc:docMk/>
            <pc:sldMk cId="328192470" sldId="342"/>
            <ac:spMk id="3" creationId="{00000000-0000-0000-0000-000000000000}"/>
          </ac:spMkLst>
        </pc:spChg>
        <pc:spChg chg="mod">
          <ac:chgData name="Sarah Bedford" userId="03e93dfb8e0f1780" providerId="LiveId" clId="{53AF6969-A24F-453C-A7C1-7334CC1FD6ED}" dt="2019-01-28T10:24:56.607" v="274" actId="20577"/>
          <ac:spMkLst>
            <pc:docMk/>
            <pc:sldMk cId="328192470" sldId="342"/>
            <ac:spMk id="7" creationId="{00000000-0000-0000-0000-000000000000}"/>
          </ac:spMkLst>
        </pc:spChg>
        <pc:spChg chg="mod">
          <ac:chgData name="Sarah Bedford" userId="03e93dfb8e0f1780" providerId="LiveId" clId="{53AF6969-A24F-453C-A7C1-7334CC1FD6ED}" dt="2019-01-28T10:23:52.006" v="271"/>
          <ac:spMkLst>
            <pc:docMk/>
            <pc:sldMk cId="328192470" sldId="342"/>
            <ac:spMk id="8" creationId="{71D7AC2D-0C69-45E1-AE47-A5D42DD33E29}"/>
          </ac:spMkLst>
        </pc:spChg>
      </pc:sldChg>
      <pc:sldChg chg="modSp">
        <pc:chgData name="Sarah Bedford" userId="03e93dfb8e0f1780" providerId="LiveId" clId="{53AF6969-A24F-453C-A7C1-7334CC1FD6ED}" dt="2019-01-28T12:03:34.375" v="1165" actId="20577"/>
        <pc:sldMkLst>
          <pc:docMk/>
          <pc:sldMk cId="2502755575" sldId="343"/>
        </pc:sldMkLst>
        <pc:spChg chg="mod">
          <ac:chgData name="Sarah Bedford" userId="03e93dfb8e0f1780" providerId="LiveId" clId="{53AF6969-A24F-453C-A7C1-7334CC1FD6ED}" dt="2019-01-28T12:03:34.375" v="1165" actId="20577"/>
          <ac:spMkLst>
            <pc:docMk/>
            <pc:sldMk cId="2502755575" sldId="343"/>
            <ac:spMk id="3" creationId="{00000000-0000-0000-0000-000000000000}"/>
          </ac:spMkLst>
        </pc:spChg>
        <pc:spChg chg="mod">
          <ac:chgData name="Sarah Bedford" userId="03e93dfb8e0f1780" providerId="LiveId" clId="{53AF6969-A24F-453C-A7C1-7334CC1FD6ED}" dt="2019-01-28T10:29:25.807" v="288" actId="20577"/>
          <ac:spMkLst>
            <pc:docMk/>
            <pc:sldMk cId="2502755575" sldId="343"/>
            <ac:spMk id="6" creationId="{00000000-0000-0000-0000-000000000000}"/>
          </ac:spMkLst>
        </pc:spChg>
        <pc:spChg chg="mod">
          <ac:chgData name="Sarah Bedford" userId="03e93dfb8e0f1780" providerId="LiveId" clId="{53AF6969-A24F-453C-A7C1-7334CC1FD6ED}" dt="2019-01-28T10:29:41.677" v="291" actId="20577"/>
          <ac:spMkLst>
            <pc:docMk/>
            <pc:sldMk cId="2502755575" sldId="343"/>
            <ac:spMk id="7" creationId="{00000000-0000-0000-0000-000000000000}"/>
          </ac:spMkLst>
        </pc:spChg>
        <pc:spChg chg="mod">
          <ac:chgData name="Sarah Bedford" userId="03e93dfb8e0f1780" providerId="LiveId" clId="{53AF6969-A24F-453C-A7C1-7334CC1FD6ED}" dt="2019-01-28T10:29:16.272" v="286"/>
          <ac:spMkLst>
            <pc:docMk/>
            <pc:sldMk cId="2502755575" sldId="343"/>
            <ac:spMk id="10" creationId="{B7FE5FD7-132E-4579-8075-2931AC3001C5}"/>
          </ac:spMkLst>
        </pc:spChg>
      </pc:sldChg>
      <pc:sldChg chg="modSp">
        <pc:chgData name="Sarah Bedford" userId="03e93dfb8e0f1780" providerId="LiveId" clId="{53AF6969-A24F-453C-A7C1-7334CC1FD6ED}" dt="2019-01-28T12:03:50.840" v="1166" actId="20577"/>
        <pc:sldMkLst>
          <pc:docMk/>
          <pc:sldMk cId="919642890" sldId="344"/>
        </pc:sldMkLst>
        <pc:spChg chg="mod">
          <ac:chgData name="Sarah Bedford" userId="03e93dfb8e0f1780" providerId="LiveId" clId="{53AF6969-A24F-453C-A7C1-7334CC1FD6ED}" dt="2019-01-28T12:03:50.840" v="1166" actId="20577"/>
          <ac:spMkLst>
            <pc:docMk/>
            <pc:sldMk cId="919642890" sldId="344"/>
            <ac:spMk id="3" creationId="{00000000-0000-0000-0000-000000000000}"/>
          </ac:spMkLst>
        </pc:spChg>
        <pc:spChg chg="mod">
          <ac:chgData name="Sarah Bedford" userId="03e93dfb8e0f1780" providerId="LiveId" clId="{53AF6969-A24F-453C-A7C1-7334CC1FD6ED}" dt="2019-01-28T10:29:53.100" v="300" actId="20577"/>
          <ac:spMkLst>
            <pc:docMk/>
            <pc:sldMk cId="919642890" sldId="344"/>
            <ac:spMk id="7" creationId="{00000000-0000-0000-0000-000000000000}"/>
          </ac:spMkLst>
        </pc:spChg>
      </pc:sldChg>
      <pc:sldChg chg="modSp">
        <pc:chgData name="Sarah Bedford" userId="03e93dfb8e0f1780" providerId="LiveId" clId="{53AF6969-A24F-453C-A7C1-7334CC1FD6ED}" dt="2019-01-28T11:45:02.474" v="1150" actId="20577"/>
        <pc:sldMkLst>
          <pc:docMk/>
          <pc:sldMk cId="2729185945" sldId="345"/>
        </pc:sldMkLst>
        <pc:spChg chg="mod">
          <ac:chgData name="Sarah Bedford" userId="03e93dfb8e0f1780" providerId="LiveId" clId="{53AF6969-A24F-453C-A7C1-7334CC1FD6ED}" dt="2019-01-28T11:45:02.474" v="1150" actId="20577"/>
          <ac:spMkLst>
            <pc:docMk/>
            <pc:sldMk cId="2729185945" sldId="345"/>
            <ac:spMk id="3" creationId="{00000000-0000-0000-0000-000000000000}"/>
          </ac:spMkLst>
        </pc:spChg>
        <pc:spChg chg="mod">
          <ac:chgData name="Sarah Bedford" userId="03e93dfb8e0f1780" providerId="LiveId" clId="{53AF6969-A24F-453C-A7C1-7334CC1FD6ED}" dt="2019-01-28T10:37:11.254" v="1077" actId="14100"/>
          <ac:spMkLst>
            <pc:docMk/>
            <pc:sldMk cId="2729185945" sldId="345"/>
            <ac:spMk id="7" creationId="{00000000-0000-0000-0000-000000000000}"/>
          </ac:spMkLst>
        </pc:spChg>
      </pc:sldChg>
      <pc:sldChg chg="modSp">
        <pc:chgData name="Sarah Bedford" userId="03e93dfb8e0f1780" providerId="LiveId" clId="{53AF6969-A24F-453C-A7C1-7334CC1FD6ED}" dt="2019-01-28T10:40:38.286" v="1149" actId="20577"/>
        <pc:sldMkLst>
          <pc:docMk/>
          <pc:sldMk cId="660007767" sldId="346"/>
        </pc:sldMkLst>
        <pc:spChg chg="mod">
          <ac:chgData name="Sarah Bedford" userId="03e93dfb8e0f1780" providerId="LiveId" clId="{53AF6969-A24F-453C-A7C1-7334CC1FD6ED}" dt="2019-01-28T10:40:38.286" v="1149" actId="20577"/>
          <ac:spMkLst>
            <pc:docMk/>
            <pc:sldMk cId="660007767" sldId="346"/>
            <ac:spMk id="3" creationId="{00000000-0000-0000-0000-000000000000}"/>
          </ac:spMkLst>
        </pc:spChg>
        <pc:spChg chg="mod">
          <ac:chgData name="Sarah Bedford" userId="03e93dfb8e0f1780" providerId="LiveId" clId="{53AF6969-A24F-453C-A7C1-7334CC1FD6ED}" dt="2019-01-28T10:40:18.128" v="1118" actId="20577"/>
          <ac:spMkLst>
            <pc:docMk/>
            <pc:sldMk cId="660007767" sldId="346"/>
            <ac:spMk id="7" creationId="{00000000-0000-0000-0000-000000000000}"/>
          </ac:spMkLst>
        </pc:spChg>
      </pc:sldChg>
      <pc:sldChg chg="modSp">
        <pc:chgData name="Sarah Bedford" userId="03e93dfb8e0f1780" providerId="LiveId" clId="{53AF6969-A24F-453C-A7C1-7334CC1FD6ED}" dt="2019-01-28T10:02:56.614" v="233" actId="20577"/>
        <pc:sldMkLst>
          <pc:docMk/>
          <pc:sldMk cId="143346155" sldId="351"/>
        </pc:sldMkLst>
        <pc:spChg chg="mod">
          <ac:chgData name="Sarah Bedford" userId="03e93dfb8e0f1780" providerId="LiveId" clId="{53AF6969-A24F-453C-A7C1-7334CC1FD6ED}" dt="2019-01-28T10:02:04.982" v="224" actId="20577"/>
          <ac:spMkLst>
            <pc:docMk/>
            <pc:sldMk cId="143346155" sldId="351"/>
            <ac:spMk id="2" creationId="{00000000-0000-0000-0000-000000000000}"/>
          </ac:spMkLst>
        </pc:spChg>
        <pc:spChg chg="mod">
          <ac:chgData name="Sarah Bedford" userId="03e93dfb8e0f1780" providerId="LiveId" clId="{53AF6969-A24F-453C-A7C1-7334CC1FD6ED}" dt="2019-01-28T10:02:56.614" v="233" actId="20577"/>
          <ac:spMkLst>
            <pc:docMk/>
            <pc:sldMk cId="143346155" sldId="351"/>
            <ac:spMk id="5" creationId="{C0B31F0D-C5FB-4B46-A183-F09EE9CDC48A}"/>
          </ac:spMkLst>
        </pc:spChg>
      </pc:sldChg>
      <pc:sldChg chg="modSp">
        <pc:chgData name="Sarah Bedford" userId="03e93dfb8e0f1780" providerId="LiveId" clId="{53AF6969-A24F-453C-A7C1-7334CC1FD6ED}" dt="2019-01-28T11:49:03.032" v="1151" actId="313"/>
        <pc:sldMkLst>
          <pc:docMk/>
          <pc:sldMk cId="244065763" sldId="353"/>
        </pc:sldMkLst>
        <pc:spChg chg="mod">
          <ac:chgData name="Sarah Bedford" userId="03e93dfb8e0f1780" providerId="LiveId" clId="{53AF6969-A24F-453C-A7C1-7334CC1FD6ED}" dt="2019-01-28T11:49:03.032" v="1151" actId="313"/>
          <ac:spMkLst>
            <pc:docMk/>
            <pc:sldMk cId="244065763" sldId="353"/>
            <ac:spMk id="3" creationId="{00000000-0000-0000-0000-000000000000}"/>
          </ac:spMkLst>
        </pc:spChg>
        <pc:spChg chg="mod">
          <ac:chgData name="Sarah Bedford" userId="03e93dfb8e0f1780" providerId="LiveId" clId="{53AF6969-A24F-453C-A7C1-7334CC1FD6ED}" dt="2019-01-28T10:38:46.113" v="1084" actId="20577"/>
          <ac:spMkLst>
            <pc:docMk/>
            <pc:sldMk cId="244065763" sldId="353"/>
            <ac:spMk id="7" creationId="{00000000-0000-0000-0000-000000000000}"/>
          </ac:spMkLst>
        </pc:spChg>
      </pc:sldChg>
      <pc:sldChg chg="modSp">
        <pc:chgData name="Sarah Bedford" userId="03e93dfb8e0f1780" providerId="LiveId" clId="{53AF6969-A24F-453C-A7C1-7334CC1FD6ED}" dt="2019-01-28T10:01:03.783" v="223" actId="20577"/>
        <pc:sldMkLst>
          <pc:docMk/>
          <pc:sldMk cId="1450956767" sldId="354"/>
        </pc:sldMkLst>
        <pc:spChg chg="mod">
          <ac:chgData name="Sarah Bedford" userId="03e93dfb8e0f1780" providerId="LiveId" clId="{53AF6969-A24F-453C-A7C1-7334CC1FD6ED}" dt="2019-01-28T10:01:03.783" v="223" actId="20577"/>
          <ac:spMkLst>
            <pc:docMk/>
            <pc:sldMk cId="1450956767" sldId="354"/>
            <ac:spMk id="2" creationId="{00000000-0000-0000-0000-000000000000}"/>
          </ac:spMkLst>
        </pc:spChg>
        <pc:spChg chg="mod">
          <ac:chgData name="Sarah Bedford" userId="03e93dfb8e0f1780" providerId="LiveId" clId="{53AF6969-A24F-453C-A7C1-7334CC1FD6ED}" dt="2019-01-28T09:59:28.073" v="137" actId="1076"/>
          <ac:spMkLst>
            <pc:docMk/>
            <pc:sldMk cId="1450956767" sldId="354"/>
            <ac:spMk id="4" creationId="{92A4E92B-C493-4C68-AE5D-408270FE298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4AEE94CF-E6C7-4AB2-ACF5-EEAB3D2B6EC8}" type="datetimeFigureOut">
              <a:rPr lang="en-IE" smtClean="0"/>
              <a:t>10/07/2019</a:t>
            </a:fld>
            <a:endParaRPr lang="en-IE"/>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344B6BB2-EF4E-464E-92C1-9DD4A900C5D5}" type="slidenum">
              <a:rPr lang="en-IE" smtClean="0"/>
              <a:t>‹#›</a:t>
            </a:fld>
            <a:endParaRPr lang="en-IE"/>
          </a:p>
        </p:txBody>
      </p:sp>
    </p:spTree>
    <p:extLst>
      <p:ext uri="{BB962C8B-B14F-4D97-AF65-F5344CB8AC3E}">
        <p14:creationId xmlns:p14="http://schemas.microsoft.com/office/powerpoint/2010/main" val="365954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2</a:t>
            </a:fld>
            <a:endParaRPr lang="en-IE"/>
          </a:p>
        </p:txBody>
      </p:sp>
    </p:spTree>
    <p:extLst>
      <p:ext uri="{BB962C8B-B14F-4D97-AF65-F5344CB8AC3E}">
        <p14:creationId xmlns:p14="http://schemas.microsoft.com/office/powerpoint/2010/main" val="30107952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Hand out Worksheet </a:t>
            </a:r>
            <a:r>
              <a:rPr lang="en-US" sz="1200" kern="1200" dirty="0" smtClean="0">
                <a:solidFill>
                  <a:schemeClr val="tx1"/>
                </a:solidFill>
                <a:effectLst/>
                <a:latin typeface="+mn-lt"/>
                <a:ea typeface="+mn-ea"/>
                <a:cs typeface="+mn-cs"/>
              </a:rPr>
              <a:t>A.</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Remind learners that they need to explain why they have made their choice for which effect they think will have the biggest impact, but this also means explaining why they don’t think the other effects will have the biggest impact, whilst still </a:t>
            </a:r>
            <a:r>
              <a:rPr lang="en-US" sz="1200" kern="1200" dirty="0" err="1">
                <a:solidFill>
                  <a:schemeClr val="tx1"/>
                </a:solidFill>
                <a:effectLst/>
                <a:latin typeface="+mn-lt"/>
                <a:ea typeface="+mn-ea"/>
                <a:cs typeface="+mn-cs"/>
              </a:rPr>
              <a:t>recognising</a:t>
            </a:r>
            <a:r>
              <a:rPr lang="en-US" sz="1200" kern="1200" dirty="0">
                <a:solidFill>
                  <a:schemeClr val="tx1"/>
                </a:solidFill>
                <a:effectLst/>
                <a:latin typeface="+mn-lt"/>
                <a:ea typeface="+mn-ea"/>
                <a:cs typeface="+mn-cs"/>
              </a:rPr>
              <a:t> they will have some impact. They need to develop arguments for their decision which they can support with a reasoned explanation.</a:t>
            </a:r>
          </a:p>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11</a:t>
            </a:fld>
            <a:endParaRPr lang="en-IE"/>
          </a:p>
        </p:txBody>
      </p:sp>
    </p:spTree>
    <p:extLst>
      <p:ext uri="{BB962C8B-B14F-4D97-AF65-F5344CB8AC3E}">
        <p14:creationId xmlns:p14="http://schemas.microsoft.com/office/powerpoint/2010/main" val="10528092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12</a:t>
            </a:fld>
            <a:endParaRPr lang="en-IE"/>
          </a:p>
        </p:txBody>
      </p:sp>
    </p:spTree>
    <p:extLst>
      <p:ext uri="{BB962C8B-B14F-4D97-AF65-F5344CB8AC3E}">
        <p14:creationId xmlns:p14="http://schemas.microsoft.com/office/powerpoint/2010/main" val="10801020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13</a:t>
            </a:fld>
            <a:endParaRPr lang="en-IE"/>
          </a:p>
        </p:txBody>
      </p:sp>
    </p:spTree>
    <p:extLst>
      <p:ext uri="{BB962C8B-B14F-4D97-AF65-F5344CB8AC3E}">
        <p14:creationId xmlns:p14="http://schemas.microsoft.com/office/powerpoint/2010/main" val="10311040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14</a:t>
            </a:fld>
            <a:endParaRPr lang="en-IE"/>
          </a:p>
        </p:txBody>
      </p:sp>
    </p:spTree>
    <p:extLst>
      <p:ext uri="{BB962C8B-B14F-4D97-AF65-F5344CB8AC3E}">
        <p14:creationId xmlns:p14="http://schemas.microsoft.com/office/powerpoint/2010/main" val="21836731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15</a:t>
            </a:fld>
            <a:endParaRPr lang="en-IE"/>
          </a:p>
        </p:txBody>
      </p:sp>
    </p:spTree>
    <p:extLst>
      <p:ext uri="{BB962C8B-B14F-4D97-AF65-F5344CB8AC3E}">
        <p14:creationId xmlns:p14="http://schemas.microsoft.com/office/powerpoint/2010/main" val="18570900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16</a:t>
            </a:fld>
            <a:endParaRPr lang="en-IE"/>
          </a:p>
        </p:txBody>
      </p:sp>
    </p:spTree>
    <p:extLst>
      <p:ext uri="{BB962C8B-B14F-4D97-AF65-F5344CB8AC3E}">
        <p14:creationId xmlns:p14="http://schemas.microsoft.com/office/powerpoint/2010/main" val="1871905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17</a:t>
            </a:fld>
            <a:endParaRPr lang="en-IE"/>
          </a:p>
        </p:txBody>
      </p:sp>
    </p:spTree>
    <p:extLst>
      <p:ext uri="{BB962C8B-B14F-4D97-AF65-F5344CB8AC3E}">
        <p14:creationId xmlns:p14="http://schemas.microsoft.com/office/powerpoint/2010/main" val="5444372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18</a:t>
            </a:fld>
            <a:endParaRPr lang="en-IE"/>
          </a:p>
        </p:txBody>
      </p:sp>
    </p:spTree>
    <p:extLst>
      <p:ext uri="{BB962C8B-B14F-4D97-AF65-F5344CB8AC3E}">
        <p14:creationId xmlns:p14="http://schemas.microsoft.com/office/powerpoint/2010/main" val="1107611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344B6BB2-EF4E-464E-92C1-9DD4A900C5D5}" type="slidenum">
              <a:rPr lang="en-IE" smtClean="0"/>
              <a:t>3</a:t>
            </a:fld>
            <a:endParaRPr lang="en-IE"/>
          </a:p>
        </p:txBody>
      </p:sp>
    </p:spTree>
    <p:extLst>
      <p:ext uri="{BB962C8B-B14F-4D97-AF65-F5344CB8AC3E}">
        <p14:creationId xmlns:p14="http://schemas.microsoft.com/office/powerpoint/2010/main" val="973294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4</a:t>
            </a:fld>
            <a:endParaRPr lang="en-IE"/>
          </a:p>
        </p:txBody>
      </p:sp>
    </p:spTree>
    <p:extLst>
      <p:ext uri="{BB962C8B-B14F-4D97-AF65-F5344CB8AC3E}">
        <p14:creationId xmlns:p14="http://schemas.microsoft.com/office/powerpoint/2010/main" val="13836345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344B6BB2-EF4E-464E-92C1-9DD4A900C5D5}" type="slidenum">
              <a:rPr lang="en-IE" smtClean="0"/>
              <a:t>5</a:t>
            </a:fld>
            <a:endParaRPr lang="en-IE"/>
          </a:p>
        </p:txBody>
      </p:sp>
    </p:spTree>
    <p:extLst>
      <p:ext uri="{BB962C8B-B14F-4D97-AF65-F5344CB8AC3E}">
        <p14:creationId xmlns:p14="http://schemas.microsoft.com/office/powerpoint/2010/main" val="3027284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6</a:t>
            </a:fld>
            <a:endParaRPr lang="en-IE"/>
          </a:p>
        </p:txBody>
      </p:sp>
    </p:spTree>
    <p:extLst>
      <p:ext uri="{BB962C8B-B14F-4D97-AF65-F5344CB8AC3E}">
        <p14:creationId xmlns:p14="http://schemas.microsoft.com/office/powerpoint/2010/main" val="22343726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The aim is to show the structure is understood in HOW to answer this style of question</a:t>
            </a:r>
          </a:p>
        </p:txBody>
      </p:sp>
      <p:sp>
        <p:nvSpPr>
          <p:cNvPr id="4" name="Slide Number Placeholder 3"/>
          <p:cNvSpPr>
            <a:spLocks noGrp="1"/>
          </p:cNvSpPr>
          <p:nvPr>
            <p:ph type="sldNum" sz="quarter" idx="10"/>
          </p:nvPr>
        </p:nvSpPr>
        <p:spPr/>
        <p:txBody>
          <a:bodyPr/>
          <a:lstStyle/>
          <a:p>
            <a:fld id="{344B6BB2-EF4E-464E-92C1-9DD4A900C5D5}" type="slidenum">
              <a:rPr lang="en-IE" smtClean="0"/>
              <a:t>7</a:t>
            </a:fld>
            <a:endParaRPr lang="en-IE"/>
          </a:p>
        </p:txBody>
      </p:sp>
    </p:spTree>
    <p:extLst>
      <p:ext uri="{BB962C8B-B14F-4D97-AF65-F5344CB8AC3E}">
        <p14:creationId xmlns:p14="http://schemas.microsoft.com/office/powerpoint/2010/main" val="1394520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The aim is to show the structure is understood in HOW to answer this style of question</a:t>
            </a:r>
          </a:p>
        </p:txBody>
      </p:sp>
      <p:sp>
        <p:nvSpPr>
          <p:cNvPr id="4" name="Slide Number Placeholder 3"/>
          <p:cNvSpPr>
            <a:spLocks noGrp="1"/>
          </p:cNvSpPr>
          <p:nvPr>
            <p:ph type="sldNum" sz="quarter" idx="10"/>
          </p:nvPr>
        </p:nvSpPr>
        <p:spPr/>
        <p:txBody>
          <a:bodyPr/>
          <a:lstStyle/>
          <a:p>
            <a:fld id="{344B6BB2-EF4E-464E-92C1-9DD4A900C5D5}" type="slidenum">
              <a:rPr lang="en-IE" smtClean="0"/>
              <a:t>8</a:t>
            </a:fld>
            <a:endParaRPr lang="en-IE"/>
          </a:p>
        </p:txBody>
      </p:sp>
    </p:spTree>
    <p:extLst>
      <p:ext uri="{BB962C8B-B14F-4D97-AF65-F5344CB8AC3E}">
        <p14:creationId xmlns:p14="http://schemas.microsoft.com/office/powerpoint/2010/main" val="40313119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Arial" panose="020B0604020202020204" pitchFamily="34" charset="0"/>
                <a:ea typeface="+mn-ea"/>
                <a:cs typeface="Arial" panose="020B0604020202020204" pitchFamily="34" charset="0"/>
              </a:rPr>
              <a:t>The idea here is to get students to think about the structure again.  They would therefore need to explain the effects that rising unemployment rates might have on Gene’s business – the effects would cover positives and negatives.  For example, rising unemployment rates might affect the pet hotel as there might be less customers.  They might not go away as often and if they are out of work, they wouldn’t need someone else to look after their pets. Unemployment also means people cut back on spending so are likely to take less holidays.  However it would depend on who is unemployed </a:t>
            </a:r>
            <a:r>
              <a:rPr lang="en-GB" sz="1200" kern="1200" dirty="0" err="1">
                <a:solidFill>
                  <a:schemeClr val="tx1"/>
                </a:solidFill>
                <a:effectLst/>
                <a:latin typeface="Arial" panose="020B0604020202020204" pitchFamily="34" charset="0"/>
                <a:ea typeface="+mn-ea"/>
                <a:cs typeface="Arial" panose="020B0604020202020204" pitchFamily="34" charset="0"/>
              </a:rPr>
              <a:t>e.g</a:t>
            </a:r>
            <a:r>
              <a:rPr lang="en-GB" sz="1200" kern="1200" dirty="0">
                <a:solidFill>
                  <a:schemeClr val="tx1"/>
                </a:solidFill>
                <a:effectLst/>
                <a:latin typeface="Arial" panose="020B0604020202020204" pitchFamily="34" charset="0"/>
                <a:ea typeface="+mn-ea"/>
                <a:cs typeface="Arial" panose="020B0604020202020204" pitchFamily="34" charset="0"/>
              </a:rPr>
              <a:t> age, interest, lifestyle as it could be that the rise is in the younger population and they are less likely to use the service as owning a pet when they first move out of home isn’t one of the priority expenses. It could also be that some of Gene’s customers live outside of the local area and travel to him because of his customer service, and if unemployment rates are not rising there, then those customers would not be affected.</a:t>
            </a:r>
            <a:endParaRPr lang="en-US" sz="1200" kern="1200" dirty="0">
              <a:solidFill>
                <a:schemeClr val="tx1"/>
              </a:solidFill>
              <a:effectLst/>
              <a:latin typeface="Arial" panose="020B0604020202020204" pitchFamily="34" charset="0"/>
              <a:ea typeface="+mn-ea"/>
              <a:cs typeface="Arial" panose="020B0604020202020204" pitchFamily="34" charset="0"/>
            </a:endParaRPr>
          </a:p>
          <a:p>
            <a:r>
              <a:rPr lang="en-GB" sz="1200" kern="1200" dirty="0">
                <a:solidFill>
                  <a:schemeClr val="tx1"/>
                </a:solidFill>
                <a:effectLst/>
                <a:latin typeface="Arial" panose="020B0604020202020204" pitchFamily="34" charset="0"/>
                <a:ea typeface="+mn-ea"/>
                <a:cs typeface="Arial" panose="020B0604020202020204" pitchFamily="34" charset="0"/>
              </a:rPr>
              <a:t>As long as learners have explained the effects that rising unemployment rates might have on Gene’s business, in the context of his business, learners will pick up marks for that element of the question. The key thing then is to ensure in the conclusion, that when they are making a judgement on the ‘extent to which ‘ it affects the business, they are saying how much they think it will affect it and why.  This will help them to give a supporting judgement on the decision they make.</a:t>
            </a:r>
            <a:endParaRPr lang="en-US" sz="1200" kern="1200" dirty="0">
              <a:solidFill>
                <a:schemeClr val="tx1"/>
              </a:solidFill>
              <a:effectLst/>
              <a:latin typeface="Arial" panose="020B0604020202020204" pitchFamily="34" charset="0"/>
              <a:ea typeface="+mn-ea"/>
              <a:cs typeface="Arial" panose="020B0604020202020204" pitchFamily="34" charset="0"/>
            </a:endParaRPr>
          </a:p>
          <a:p>
            <a:r>
              <a:rPr lang="en-GB" sz="1200" kern="1200" dirty="0">
                <a:solidFill>
                  <a:schemeClr val="tx1"/>
                </a:solidFill>
                <a:effectLst/>
                <a:latin typeface="Arial" panose="020B0604020202020204" pitchFamily="34" charset="0"/>
                <a:ea typeface="+mn-ea"/>
                <a:cs typeface="Arial" panose="020B0604020202020204" pitchFamily="34" charset="0"/>
              </a:rPr>
              <a:t>Leaners can also apply  the ‘it depends’ rule when making a judgement, as sometimes a judgement can be made but it will depend on several factors. They are looking for the demonstration of the skills, so as long as learners can support the decision they have made, with well reasoned arguments they should achieve good marks</a:t>
            </a:r>
            <a:endParaRPr lang="en-US" sz="1200" kern="1200" dirty="0">
              <a:solidFill>
                <a:schemeClr val="tx1"/>
              </a:solidFill>
              <a:effectLst/>
              <a:latin typeface="Arial" panose="020B0604020202020204" pitchFamily="34" charset="0"/>
              <a:ea typeface="+mn-ea"/>
              <a:cs typeface="Arial" panose="020B0604020202020204" pitchFamily="34" charset="0"/>
            </a:endParaRPr>
          </a:p>
          <a:p>
            <a:r>
              <a:rPr lang="en-US" sz="1200" kern="1200" dirty="0">
                <a:solidFill>
                  <a:schemeClr val="tx1"/>
                </a:solidFill>
                <a:effectLst/>
                <a:latin typeface="+mn-lt"/>
                <a:ea typeface="+mn-ea"/>
                <a:cs typeface="+mn-cs"/>
              </a:rPr>
              <a:t> </a:t>
            </a: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44B6BB2-EF4E-464E-92C1-9DD4A900C5D5}" type="slidenum">
              <a:rPr lang="en-IE" smtClean="0"/>
              <a:t>9</a:t>
            </a:fld>
            <a:endParaRPr lang="en-IE"/>
          </a:p>
        </p:txBody>
      </p:sp>
    </p:spTree>
    <p:extLst>
      <p:ext uri="{BB962C8B-B14F-4D97-AF65-F5344CB8AC3E}">
        <p14:creationId xmlns:p14="http://schemas.microsoft.com/office/powerpoint/2010/main" val="23621619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sz="940" baseline="0"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344B6BB2-EF4E-464E-92C1-9DD4A900C5D5}" type="slidenum">
              <a:rPr lang="en-IE" smtClean="0"/>
              <a:t>10</a:t>
            </a:fld>
            <a:endParaRPr lang="en-IE"/>
          </a:p>
        </p:txBody>
      </p:sp>
    </p:spTree>
    <p:extLst>
      <p:ext uri="{BB962C8B-B14F-4D97-AF65-F5344CB8AC3E}">
        <p14:creationId xmlns:p14="http://schemas.microsoft.com/office/powerpoint/2010/main" val="1241672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7E56F-BCD7-4F35-B39B-9229503244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EB5858C-C0E9-44BE-A16A-04F42C5B67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EE67C9-BD9A-4B95-8746-530BFB572E96}"/>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770372E1-0684-4E45-ACE9-093F28D5B2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273BD3-1144-460B-BC81-9618B67CE638}"/>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8094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8E842-E735-40C6-BBFF-1429937E06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AC1A4E-F197-4FD9-A3FA-836372F9D3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DEB460-8303-4FDE-97C6-223A59BC8F91}"/>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F480A111-4796-4ABB-AEFF-6015F774A7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BC8771-1D8D-464D-8A13-927AC7077430}"/>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942354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EE0F7-A3B5-4075-BCA4-56084734C1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ED57F6-6055-40D2-A000-2D6AF953F54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2E87CD-C7FE-480F-8495-91226FC363D4}"/>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5596A2AD-55BA-4CE5-B429-9B1B3521F7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D60E5D-A174-4EA6-B181-FADE943F23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252228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01111-A629-4909-9716-A0B12236E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465F36-7B94-4EF1-A5FC-B875EC99E9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A1C335-4435-4409-97E1-A230C943BDB2}"/>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4C4F7D29-E90E-4CC7-A227-B9BA61729D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B22C0C-4056-45EE-A9C9-E43EF425A0D7}"/>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14624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B82F-F40A-4943-9222-C4ECCE78D4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C2D0AA-CDB0-4E28-B90C-3164FFD4C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C6B2FA1-DB88-4D4A-8FD9-D5295F29948D}"/>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0E529A77-54CA-4EEB-8A8B-6858F045DC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B09545-19EF-4C94-84A2-7C935B39BF96}"/>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569637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C6DC-E71C-4EC5-85ED-F6F430FDA0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FEFAAC-930B-461B-AE43-1631B3C443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658036-75BA-4E8B-8529-5FD6488B217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639245-23F2-4690-A1A7-4AEE113AC9D6}"/>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02BB07FD-14CD-467E-9A35-FE7C5EF6D9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DC120F-220B-4CD4-B0B7-BE263E5B7CAB}"/>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0454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CBED4-7412-4664-AE2C-E14F31ED56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348BDA-3744-4426-9FDB-73412014BB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7B898A-76E6-42F0-A8D2-24FB0D8A20E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49089E-697A-4653-ABC3-EB03C0ECB5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7C0D650-CE78-4193-8B4A-D48EC20517D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63E603-A126-4D64-90CB-9BE7346BF50F}"/>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8" name="Footer Placeholder 7">
            <a:extLst>
              <a:ext uri="{FF2B5EF4-FFF2-40B4-BE49-F238E27FC236}">
                <a16:creationId xmlns:a16="http://schemas.microsoft.com/office/drawing/2014/main" id="{E653ED42-7F0C-4A93-9ABA-B9DBBA3D6D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6F1F34F-C338-435A-A0D1-B520ABB06F24}"/>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48285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C07EE-A18C-4C03-9128-BED204F931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0C9CD4-101E-42E3-B20B-75FAFCA83CF5}"/>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4" name="Footer Placeholder 3">
            <a:extLst>
              <a:ext uri="{FF2B5EF4-FFF2-40B4-BE49-F238E27FC236}">
                <a16:creationId xmlns:a16="http://schemas.microsoft.com/office/drawing/2014/main" id="{AD56468C-2B85-4E23-8CD7-6230BAFF78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9B6F7F-272A-452D-8AF8-BA984954671F}"/>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10823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CBB2FA-AA82-4F15-B123-112615A71875}"/>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3" name="Footer Placeholder 2">
            <a:extLst>
              <a:ext uri="{FF2B5EF4-FFF2-40B4-BE49-F238E27FC236}">
                <a16:creationId xmlns:a16="http://schemas.microsoft.com/office/drawing/2014/main" id="{3C70FCCA-91FE-4515-A55A-555805BE25A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FE11DC-AA8D-4B43-B16E-8E11BC5F5D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5499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C3206-257D-4762-B461-A249DF0C70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8F68F3-A027-4A07-BCD4-498C1854D6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46CCAC-6329-469B-9EF8-11D768D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FB1E4C-292B-4771-BE1F-E686345BC92F}"/>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EBC74EF1-1DA0-44CA-8922-1F6EED3DBA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D63785-4E7B-4FB7-B713-15AA7DBB0A7D}"/>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61887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C9B4-A119-4EF3-A357-E2B5B4870E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9B32B8C-5BF2-45C6-94B5-A43B074B9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1221A9-026A-4B0B-9162-19EF94EDD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4BE4ED-D3FA-4039-9E87-7B1DCE5B47C7}"/>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2F7C41FD-2855-4EF6-B2F3-6A1F387164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F3C4DB-832D-473E-9D0D-23F052671389}"/>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3511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19BB72-2692-4EA6-9A86-26EB3AEA77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2CCC62-3F5F-4069-B9D2-4524C5EC9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BAB464-9A22-4D72-A4C8-256D02D2F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30E17D82-6EA5-425D-AAA8-BEB400DF1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5EC323-3F88-4C58-8F2B-BA578884FD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D786A-44E6-45CF-AF39-B21F2A3013EA}" type="slidenum">
              <a:rPr lang="en-GB" smtClean="0"/>
              <a:t>‹#›</a:t>
            </a:fld>
            <a:endParaRPr lang="en-GB"/>
          </a:p>
        </p:txBody>
      </p:sp>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7853082" cy="1969770"/>
          </a:xfrm>
          <a:prstGeom prst="rect">
            <a:avLst/>
          </a:prstGeom>
          <a:noFill/>
        </p:spPr>
        <p:txBody>
          <a:bodyPr wrap="square" rtlCol="0">
            <a:spAutoFit/>
          </a:bodyPr>
          <a:lstStyle/>
          <a:p>
            <a:r>
              <a:rPr lang="en-GB" sz="2600" b="1" smtClean="0">
                <a:latin typeface="Arial" panose="020B0604020202020204" pitchFamily="34" charset="0"/>
                <a:cs typeface="Arial" panose="020B0604020202020204" pitchFamily="34" charset="0"/>
              </a:rPr>
              <a:t>Teaching</a:t>
            </a:r>
            <a:r>
              <a:rPr lang="en-GB" sz="2600" b="1" smtClean="0">
                <a:latin typeface="Arial" panose="020B0604020202020204" pitchFamily="34" charset="0"/>
                <a:cs typeface="Arial" panose="020B0604020202020204" pitchFamily="34" charset="0"/>
              </a:rPr>
              <a:t> </a:t>
            </a:r>
            <a:r>
              <a:rPr lang="en-GB" sz="2600" b="1" dirty="0">
                <a:latin typeface="Arial" panose="020B0604020202020204" pitchFamily="34" charset="0"/>
                <a:cs typeface="Arial" panose="020B0604020202020204" pitchFamily="34" charset="0"/>
              </a:rPr>
              <a:t>Pack – AO4 Evaluation</a:t>
            </a:r>
          </a:p>
          <a:p>
            <a:r>
              <a:rPr lang="en-GB" sz="2600" dirty="0" smtClean="0">
                <a:latin typeface="Arial" panose="020B0604020202020204" pitchFamily="34" charset="0"/>
                <a:cs typeface="Arial" panose="020B0604020202020204" pitchFamily="34" charset="0"/>
              </a:rPr>
              <a:t>External influences on business activity</a:t>
            </a:r>
            <a:endParaRPr lang="en-IE" sz="2600" dirty="0"/>
          </a:p>
          <a:p>
            <a:endParaRPr lang="en-GB" dirty="0">
              <a:latin typeface="Arial" panose="020B0604020202020204" pitchFamily="34" charset="0"/>
              <a:cs typeface="Arial" panose="020B0604020202020204" pitchFamily="34" charset="0"/>
            </a:endParaRPr>
          </a:p>
          <a:p>
            <a:r>
              <a:rPr lang="en-GB" sz="2600" b="1" dirty="0">
                <a:solidFill>
                  <a:srgbClr val="EA5B0C"/>
                </a:solidFill>
                <a:latin typeface="Arial" panose="020B0604020202020204" pitchFamily="34" charset="0"/>
                <a:cs typeface="Arial" panose="020B0604020202020204" pitchFamily="34" charset="0"/>
              </a:rPr>
              <a:t>Cambridge IGCSE</a:t>
            </a:r>
            <a:r>
              <a:rPr lang="en-GB" sz="2600" b="1" baseline="30000" dirty="0">
                <a:solidFill>
                  <a:srgbClr val="EA5B0C"/>
                </a:solidFill>
                <a:latin typeface="Arial" panose="020B0604020202020204" pitchFamily="34" charset="0"/>
                <a:cs typeface="Arial" panose="020B0604020202020204" pitchFamily="34" charset="0"/>
              </a:rPr>
              <a:t>TM</a:t>
            </a:r>
          </a:p>
          <a:p>
            <a:r>
              <a:rPr lang="en-GB" sz="2600" dirty="0">
                <a:solidFill>
                  <a:srgbClr val="EA5B0C"/>
                </a:solidFill>
                <a:latin typeface="Arial" panose="020B0604020202020204" pitchFamily="34" charset="0"/>
                <a:cs typeface="Arial" panose="020B0604020202020204" pitchFamily="34" charset="0"/>
              </a:rPr>
              <a:t>Business 0450</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a:latin typeface="Arial" panose="020B0604020202020204" pitchFamily="34" charset="0"/>
                <a:cs typeface="Arial" panose="020B0604020202020204" pitchFamily="34" charset="0"/>
              </a:rPr>
              <a:t>Version 1</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18324" y="3033287"/>
            <a:ext cx="3431563" cy="2744862"/>
          </a:xfrm>
          <a:prstGeom prst="rect">
            <a:avLst/>
          </a:prstGeom>
        </p:spPr>
      </p:pic>
    </p:spTree>
    <p:extLst>
      <p:ext uri="{BB962C8B-B14F-4D97-AF65-F5344CB8AC3E}">
        <p14:creationId xmlns:p14="http://schemas.microsoft.com/office/powerpoint/2010/main" val="4183809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Summary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877985"/>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Your judgement, recommendation or justification should be based on the  evidence.</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Show that you have understood the issues being discussed and that you can relate them to the scenario so you are answering in the business </a:t>
            </a:r>
            <a:r>
              <a:rPr lang="en-GB" sz="2400" dirty="0" smtClean="0">
                <a:latin typeface="Arial" panose="020B0604020202020204" pitchFamily="34" charset="0"/>
                <a:cs typeface="Arial" panose="020B0604020202020204" pitchFamily="34" charset="0"/>
              </a:rPr>
              <a:t>context.</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Arrive at a judgement when you have to make a decision, making sure there is support for your </a:t>
            </a:r>
            <a:r>
              <a:rPr lang="en-GB" sz="2400" dirty="0" smtClean="0">
                <a:latin typeface="Arial" panose="020B0604020202020204" pitchFamily="34" charset="0"/>
                <a:cs typeface="Arial" panose="020B0604020202020204" pitchFamily="34" charset="0"/>
              </a:rPr>
              <a:t>reasoning.</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must ensure that your answer is in the context of the business the question is about, as these types of questions will allocate marks for knowledge, application and </a:t>
            </a:r>
            <a:r>
              <a:rPr lang="en-GB" sz="2400" dirty="0" smtClean="0">
                <a:latin typeface="Arial" panose="020B0604020202020204" pitchFamily="34" charset="0"/>
                <a:cs typeface="Arial" panose="020B0604020202020204" pitchFamily="34" charset="0"/>
              </a:rPr>
              <a:t>analysis.</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846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1 – Rank in order of importance and justify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6541477" y="1541219"/>
            <a:ext cx="5098435" cy="4770537"/>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Rank the following external factors in order of greatest impact, with 1 being the greatest and 5 being the </a:t>
            </a:r>
            <a:r>
              <a:rPr lang="en-GB" sz="2400" dirty="0" smtClean="0">
                <a:latin typeface="Arial" panose="020B0604020202020204" pitchFamily="34" charset="0"/>
                <a:cs typeface="Arial" panose="020B0604020202020204" pitchFamily="34" charset="0"/>
              </a:rPr>
              <a:t>least</a:t>
            </a:r>
            <a:endParaRPr lang="en-US" sz="2400" dirty="0" smtClean="0">
              <a:latin typeface="Arial" panose="020B0604020202020204" pitchFamily="34" charset="0"/>
              <a:cs typeface="Arial" panose="020B0604020202020204" pitchFamily="34" charset="0"/>
            </a:endParaRPr>
          </a:p>
          <a:p>
            <a:pPr marL="914400" lvl="1"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Noise pollution</a:t>
            </a:r>
          </a:p>
          <a:p>
            <a:pPr marL="914400" lvl="1"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Jobs </a:t>
            </a:r>
            <a:r>
              <a:rPr lang="en-GB" sz="2400" dirty="0">
                <a:latin typeface="Arial" panose="020B0604020202020204" pitchFamily="34" charset="0"/>
                <a:cs typeface="Arial" panose="020B0604020202020204" pitchFamily="34" charset="0"/>
              </a:rPr>
              <a:t>for the local community</a:t>
            </a:r>
          </a:p>
          <a:p>
            <a:pPr marL="914400" lvl="1"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Traffic congestion</a:t>
            </a:r>
          </a:p>
          <a:p>
            <a:pPr marL="914400" lvl="1"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More variety for customers</a:t>
            </a:r>
          </a:p>
          <a:p>
            <a:pPr marL="914400" lvl="1"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Threat to the existence of small businesses already established in the local </a:t>
            </a:r>
            <a:r>
              <a:rPr lang="en-GB" sz="2400" dirty="0" smtClean="0">
                <a:latin typeface="Arial" panose="020B0604020202020204" pitchFamily="34" charset="0"/>
                <a:cs typeface="Arial" panose="020B0604020202020204" pitchFamily="34" charset="0"/>
              </a:rPr>
              <a:t>area</a:t>
            </a:r>
            <a:endParaRPr lang="en-GB" sz="2400" dirty="0">
              <a:latin typeface="Arial" panose="020B0604020202020204" pitchFamily="34" charset="0"/>
              <a:cs typeface="Arial" panose="020B0604020202020204" pitchFamily="34" charset="0"/>
            </a:endParaRPr>
          </a:p>
        </p:txBody>
      </p:sp>
      <p:sp>
        <p:nvSpPr>
          <p:cNvPr id="5" name="Rounded Rectangle 6">
            <a:extLst>
              <a:ext uri="{FF2B5EF4-FFF2-40B4-BE49-F238E27FC236}">
                <a16:creationId xmlns:a16="http://schemas.microsoft.com/office/drawing/2014/main" id="{F114649B-2B0F-4811-ADAC-2019D2705C6E}"/>
              </a:ext>
            </a:extLst>
          </p:cNvPr>
          <p:cNvSpPr/>
          <p:nvPr/>
        </p:nvSpPr>
        <p:spPr>
          <a:xfrm>
            <a:off x="347241" y="1349298"/>
            <a:ext cx="5748759" cy="5307979"/>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200" dirty="0">
                <a:solidFill>
                  <a:schemeClr val="bg1"/>
                </a:solidFill>
                <a:latin typeface="Arial" panose="020B0604020202020204" pitchFamily="34" charset="0"/>
                <a:cs typeface="Arial" panose="020B0604020202020204" pitchFamily="34" charset="0"/>
              </a:rPr>
              <a:t>You are having a discussion with a friend about the new retail park that has just opened in your local area.  You realise that it will affect the local area, in both positive and negative ways.</a:t>
            </a:r>
          </a:p>
          <a:p>
            <a:pPr algn="ctr"/>
            <a:endParaRPr lang="en-GB" sz="2200" dirty="0">
              <a:solidFill>
                <a:schemeClr val="bg1"/>
              </a:solidFill>
              <a:latin typeface="Arial" panose="020B0604020202020204" pitchFamily="34" charset="0"/>
              <a:cs typeface="Arial" panose="020B0604020202020204" pitchFamily="34" charset="0"/>
            </a:endParaRPr>
          </a:p>
          <a:p>
            <a:pPr algn="ctr"/>
            <a:r>
              <a:rPr lang="en-GB" sz="2200" dirty="0">
                <a:solidFill>
                  <a:schemeClr val="bg1"/>
                </a:solidFill>
                <a:latin typeface="Arial" panose="020B0604020202020204" pitchFamily="34" charset="0"/>
                <a:cs typeface="Arial" panose="020B0604020202020204" pitchFamily="34" charset="0"/>
              </a:rPr>
              <a:t>You understand all the effects will have an impact, </a:t>
            </a:r>
            <a:r>
              <a:rPr lang="en-GB" sz="2200" dirty="0" smtClean="0">
                <a:solidFill>
                  <a:schemeClr val="bg1"/>
                </a:solidFill>
                <a:latin typeface="Arial" panose="020B0604020202020204" pitchFamily="34" charset="0"/>
                <a:cs typeface="Arial" panose="020B0604020202020204" pitchFamily="34" charset="0"/>
              </a:rPr>
              <a:t>but </a:t>
            </a:r>
            <a:r>
              <a:rPr lang="en-GB" sz="2200" dirty="0">
                <a:solidFill>
                  <a:schemeClr val="bg1"/>
                </a:solidFill>
                <a:latin typeface="Arial" panose="020B0604020202020204" pitchFamily="34" charset="0"/>
                <a:cs typeface="Arial" panose="020B0604020202020204" pitchFamily="34" charset="0"/>
              </a:rPr>
              <a:t>if you had to rank them in order, with the greatest impact as 1, which would you choose? You must justify your answer </a:t>
            </a:r>
            <a:br>
              <a:rPr lang="en-GB" sz="2200" dirty="0">
                <a:solidFill>
                  <a:schemeClr val="bg1"/>
                </a:solidFill>
                <a:latin typeface="Arial" panose="020B0604020202020204" pitchFamily="34" charset="0"/>
                <a:cs typeface="Arial" panose="020B0604020202020204" pitchFamily="34" charset="0"/>
              </a:rPr>
            </a:br>
            <a:endParaRPr lang="en-GB" sz="2200" b="1" dirty="0">
              <a:solidFill>
                <a:schemeClr val="bg1"/>
              </a:solidFill>
              <a:latin typeface="Arial" panose="020B0604020202020204" pitchFamily="34" charset="0"/>
              <a:cs typeface="Arial" panose="020B0604020202020204" pitchFamily="34" charset="0"/>
            </a:endParaRPr>
          </a:p>
          <a:p>
            <a:pPr algn="ctr"/>
            <a:r>
              <a:rPr lang="en-GB" sz="2200" b="1" dirty="0">
                <a:latin typeface="Arial" panose="020B0604020202020204" pitchFamily="34" charset="0"/>
                <a:cs typeface="Arial" panose="020B0604020202020204" pitchFamily="34" charset="0"/>
              </a:rPr>
              <a:t>Write your answers on Worksheet </a:t>
            </a:r>
            <a:r>
              <a:rPr lang="en-GB" sz="2200" b="1" dirty="0" smtClean="0">
                <a:latin typeface="Arial" panose="020B0604020202020204" pitchFamily="34" charset="0"/>
                <a:cs typeface="Arial" panose="020B0604020202020204" pitchFamily="34" charset="0"/>
              </a:rPr>
              <a:t>A </a:t>
            </a:r>
            <a:endParaRPr lang="en-GB" sz="2200" b="1" dirty="0">
              <a:latin typeface="Arial" panose="020B0604020202020204" pitchFamily="34" charset="0"/>
              <a:cs typeface="Arial" panose="020B0604020202020204" pitchFamily="34" charset="0"/>
            </a:endParaRPr>
          </a:p>
          <a:p>
            <a:pPr algn="ctr"/>
            <a:endParaRPr lang="en-GB" sz="22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6246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Building an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425469"/>
            <a:ext cx="11524129" cy="830997"/>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need to use Worksheet </a:t>
            </a:r>
            <a:r>
              <a:rPr lang="en-GB" sz="2400" dirty="0" smtClean="0">
                <a:latin typeface="Arial" panose="020B0604020202020204" pitchFamily="34" charset="0"/>
                <a:cs typeface="Arial" panose="020B0604020202020204" pitchFamily="34" charset="0"/>
              </a:rPr>
              <a:t>B to </a:t>
            </a:r>
            <a:r>
              <a:rPr lang="en-GB" sz="2400" dirty="0">
                <a:latin typeface="Arial" panose="020B0604020202020204" pitchFamily="34" charset="0"/>
                <a:cs typeface="Arial" panose="020B0604020202020204" pitchFamily="34" charset="0"/>
              </a:rPr>
              <a:t>help build your answer to the question below. We will work through it step by step.</a:t>
            </a:r>
          </a:p>
        </p:txBody>
      </p:sp>
      <p:sp>
        <p:nvSpPr>
          <p:cNvPr id="3" name="Rounded Rectangle 2"/>
          <p:cNvSpPr/>
          <p:nvPr/>
        </p:nvSpPr>
        <p:spPr>
          <a:xfrm>
            <a:off x="443753" y="2675541"/>
            <a:ext cx="11331152" cy="1235154"/>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wrap="square" rIns="90000" rtlCol="0" anchor="t">
            <a:spAutoFit/>
          </a:bodyPr>
          <a:lstStyle/>
          <a:p>
            <a:r>
              <a:rPr lang="en-GB" sz="2400" dirty="0">
                <a:solidFill>
                  <a:schemeClr val="tx1"/>
                </a:solidFill>
                <a:latin typeface="Arial" panose="020B0604020202020204" pitchFamily="34" charset="0"/>
                <a:cs typeface="Arial" panose="020B0604020202020204" pitchFamily="34" charset="0"/>
              </a:rPr>
              <a:t>A large manufacturer of household cleaning products, producing goods such as bleach and washing liquids, have been targeted by pressure groups about the damage the chemicals in their products are doing to the environment.</a:t>
            </a:r>
          </a:p>
        </p:txBody>
      </p:sp>
      <p:sp>
        <p:nvSpPr>
          <p:cNvPr id="7" name="Rounded Rectangle 6"/>
          <p:cNvSpPr/>
          <p:nvPr/>
        </p:nvSpPr>
        <p:spPr>
          <a:xfrm>
            <a:off x="679659" y="4329770"/>
            <a:ext cx="10832681" cy="1189181"/>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t>Do you think a manufacturer like this one, should be concerned about the criticisms coming from pressure groups?  Justify your answer</a:t>
            </a:r>
            <a:endParaRPr lang="en-GB"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1924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1 – identify what the question is asking</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972458" y="3191443"/>
            <a:ext cx="10161708" cy="2960914"/>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a:solidFill>
                  <a:schemeClr val="tx1"/>
                </a:solidFill>
                <a:latin typeface="Arial" panose="020B0604020202020204" pitchFamily="34" charset="0"/>
                <a:cs typeface="Arial" panose="020B0604020202020204" pitchFamily="34" charset="0"/>
              </a:rPr>
              <a:t>The question is about how concerned a manufacturer should be about the criticism coming from pressures </a:t>
            </a:r>
            <a:r>
              <a:rPr lang="en-GB" sz="2400" dirty="0" smtClean="0">
                <a:solidFill>
                  <a:schemeClr val="tx1"/>
                </a:solidFill>
                <a:latin typeface="Arial" panose="020B0604020202020204" pitchFamily="34" charset="0"/>
                <a:cs typeface="Arial" panose="020B0604020202020204" pitchFamily="34" charset="0"/>
              </a:rPr>
              <a:t>groups.</a:t>
            </a:r>
            <a:endParaRPr lang="en-GB" sz="2400" dirty="0">
              <a:solidFill>
                <a:schemeClr val="tx1"/>
              </a:solidFill>
              <a:latin typeface="Arial" panose="020B0604020202020204" pitchFamily="34" charset="0"/>
              <a:cs typeface="Arial" panose="020B0604020202020204" pitchFamily="34" charset="0"/>
            </a:endParaRP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To answer this question you must first show you understand what is meant by a pressure group.  This is the knowledge element.</a:t>
            </a:r>
          </a:p>
        </p:txBody>
      </p:sp>
      <p:sp>
        <p:nvSpPr>
          <p:cNvPr id="7" name="Rounded Rectangle 6"/>
          <p:cNvSpPr/>
          <p:nvPr/>
        </p:nvSpPr>
        <p:spPr>
          <a:xfrm>
            <a:off x="972458" y="1595722"/>
            <a:ext cx="10161708" cy="1210234"/>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latin typeface="Arial" panose="020B0604020202020204" pitchFamily="34" charset="0"/>
                <a:cs typeface="Arial" panose="020B0604020202020204" pitchFamily="34" charset="0"/>
              </a:rPr>
              <a:t>Do you think a manufacturer like this one, should be concerned about the criticisms coming from pressure groups?  Justify your answer</a:t>
            </a:r>
            <a:endParaRPr lang="en-GB" sz="2400" dirty="0">
              <a:solidFill>
                <a:schemeClr val="bg1"/>
              </a:solidFill>
              <a:latin typeface="Arial" panose="020B0604020202020204" pitchFamily="34" charset="0"/>
              <a:cs typeface="Arial" panose="020B0604020202020204" pitchFamily="34" charset="0"/>
            </a:endParaRPr>
          </a:p>
          <a:p>
            <a:pPr algn="ctr"/>
            <a:r>
              <a:rPr lang="en-GB" sz="2400" dirty="0"/>
              <a:t>r</a:t>
            </a:r>
            <a:endParaRPr lang="en-GB" sz="24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5027555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2 – how to weigh up both sides in the context of the business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224591" y="1817054"/>
            <a:ext cx="11967409" cy="4174673"/>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a:solidFill>
                  <a:schemeClr val="tx1"/>
                </a:solidFill>
                <a:latin typeface="Arial" panose="020B0604020202020204" pitchFamily="34" charset="0"/>
                <a:cs typeface="Arial" panose="020B0604020202020204" pitchFamily="34" charset="0"/>
              </a:rPr>
              <a:t>Think back to the earlier activities and discussion about structure.</a:t>
            </a:r>
          </a:p>
          <a:p>
            <a:r>
              <a:rPr lang="en-GB" sz="2400" dirty="0">
                <a:solidFill>
                  <a:schemeClr val="tx1"/>
                </a:solidFill>
                <a:latin typeface="Arial" panose="020B0604020202020204" pitchFamily="34" charset="0"/>
                <a:cs typeface="Arial" panose="020B0604020202020204" pitchFamily="34" charset="0"/>
              </a:rPr>
              <a:t>You need to explain both sides of the question; on the one hand yes they should be concerned </a:t>
            </a:r>
            <a:r>
              <a:rPr lang="en-GB" sz="2400" dirty="0" smtClean="0">
                <a:solidFill>
                  <a:schemeClr val="tx1"/>
                </a:solidFill>
                <a:latin typeface="Arial" panose="020B0604020202020204" pitchFamily="34" charset="0"/>
                <a:cs typeface="Arial" panose="020B0604020202020204" pitchFamily="34" charset="0"/>
              </a:rPr>
              <a:t>because ..., </a:t>
            </a:r>
            <a:r>
              <a:rPr lang="en-GB" sz="2400" dirty="0">
                <a:solidFill>
                  <a:schemeClr val="tx1"/>
                </a:solidFill>
                <a:latin typeface="Arial" panose="020B0604020202020204" pitchFamily="34" charset="0"/>
                <a:cs typeface="Arial" panose="020B0604020202020204" pitchFamily="34" charset="0"/>
              </a:rPr>
              <a:t>on the other hand, they don’t need to be too concerned </a:t>
            </a:r>
            <a:r>
              <a:rPr lang="en-GB" sz="2400" dirty="0" smtClean="0">
                <a:solidFill>
                  <a:schemeClr val="tx1"/>
                </a:solidFill>
                <a:latin typeface="Arial" panose="020B0604020202020204" pitchFamily="34" charset="0"/>
                <a:cs typeface="Arial" panose="020B0604020202020204" pitchFamily="34" charset="0"/>
              </a:rPr>
              <a:t>because … </a:t>
            </a:r>
            <a:r>
              <a:rPr lang="en-GB" sz="2400" dirty="0">
                <a:solidFill>
                  <a:schemeClr val="tx1"/>
                </a:solidFill>
                <a:latin typeface="Arial" panose="020B0604020202020204" pitchFamily="34" charset="0"/>
                <a:cs typeface="Arial" panose="020B0604020202020204" pitchFamily="34" charset="0"/>
              </a:rPr>
              <a:t>However, it will depend </a:t>
            </a:r>
            <a:r>
              <a:rPr lang="en-GB" sz="2400" dirty="0" smtClean="0">
                <a:solidFill>
                  <a:schemeClr val="tx1"/>
                </a:solidFill>
                <a:latin typeface="Arial" panose="020B0604020202020204" pitchFamily="34" charset="0"/>
                <a:cs typeface="Arial" panose="020B0604020202020204" pitchFamily="34" charset="0"/>
              </a:rPr>
              <a:t>on … because ...</a:t>
            </a:r>
            <a:endParaRPr lang="en-GB" sz="2400" dirty="0">
              <a:solidFill>
                <a:schemeClr val="tx1"/>
              </a:solidFill>
              <a:latin typeface="Arial" panose="020B0604020202020204" pitchFamily="34" charset="0"/>
              <a:cs typeface="Arial" panose="020B0604020202020204" pitchFamily="34" charset="0"/>
            </a:endParaRP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This means looking at both sides of the question’s content in the context of the business; a manufacturer of household cleaning </a:t>
            </a:r>
            <a:r>
              <a:rPr lang="en-GB" sz="2400" dirty="0" smtClean="0">
                <a:solidFill>
                  <a:schemeClr val="tx1"/>
                </a:solidFill>
                <a:latin typeface="Arial" panose="020B0604020202020204" pitchFamily="34" charset="0"/>
                <a:cs typeface="Arial" panose="020B0604020202020204" pitchFamily="34" charset="0"/>
              </a:rPr>
              <a:t>products. This </a:t>
            </a:r>
            <a:r>
              <a:rPr lang="en-GB" sz="2400" dirty="0">
                <a:solidFill>
                  <a:schemeClr val="tx1"/>
                </a:solidFill>
                <a:latin typeface="Arial" panose="020B0604020202020204" pitchFamily="34" charset="0"/>
                <a:cs typeface="Arial" panose="020B0604020202020204" pitchFamily="34" charset="0"/>
              </a:rPr>
              <a:t>is the analysis part of the </a:t>
            </a:r>
            <a:r>
              <a:rPr lang="en-GB" sz="2400" dirty="0" smtClean="0">
                <a:solidFill>
                  <a:schemeClr val="tx1"/>
                </a:solidFill>
                <a:latin typeface="Arial" panose="020B0604020202020204" pitchFamily="34" charset="0"/>
                <a:cs typeface="Arial" panose="020B0604020202020204" pitchFamily="34" charset="0"/>
              </a:rPr>
              <a:t>question. You </a:t>
            </a:r>
            <a:r>
              <a:rPr lang="en-GB" sz="2400" dirty="0">
                <a:solidFill>
                  <a:schemeClr val="tx1"/>
                </a:solidFill>
                <a:latin typeface="Arial" panose="020B0604020202020204" pitchFamily="34" charset="0"/>
                <a:cs typeface="Arial" panose="020B0604020202020204" pitchFamily="34" charset="0"/>
              </a:rPr>
              <a:t>then need to make a judgement on whether they should or they shouldn’t be concerned, weighing up the evidence, and then offering justification for the choice you have made. Remember this is you supporting your choice with well reasoned </a:t>
            </a:r>
            <a:r>
              <a:rPr lang="en-GB" sz="2400" dirty="0" smtClean="0">
                <a:solidFill>
                  <a:schemeClr val="tx1"/>
                </a:solidFill>
                <a:latin typeface="Arial" panose="020B0604020202020204" pitchFamily="34" charset="0"/>
                <a:cs typeface="Arial" panose="020B0604020202020204" pitchFamily="34" charset="0"/>
              </a:rPr>
              <a:t>arguments. This </a:t>
            </a:r>
            <a:r>
              <a:rPr lang="en-GB" sz="2400" dirty="0">
                <a:solidFill>
                  <a:schemeClr val="tx1"/>
                </a:solidFill>
                <a:latin typeface="Arial" panose="020B0604020202020204" pitchFamily="34" charset="0"/>
                <a:cs typeface="Arial" panose="020B0604020202020204" pitchFamily="34" charset="0"/>
              </a:rPr>
              <a:t>is the evaluation part of the question.</a:t>
            </a:r>
          </a:p>
        </p:txBody>
      </p:sp>
    </p:spTree>
    <p:extLst>
      <p:ext uri="{BB962C8B-B14F-4D97-AF65-F5344CB8AC3E}">
        <p14:creationId xmlns:p14="http://schemas.microsoft.com/office/powerpoint/2010/main" val="919642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3 – what the content looks like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192505" y="1788067"/>
            <a:ext cx="11774905" cy="4484396"/>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400" dirty="0" smtClean="0">
                <a:solidFill>
                  <a:schemeClr val="tx1"/>
                </a:solidFill>
                <a:latin typeface="Arial" panose="020B0604020202020204" pitchFamily="34" charset="0"/>
                <a:cs typeface="Arial" panose="020B0604020202020204" pitchFamily="34" charset="0"/>
              </a:rPr>
              <a:t>For context, make </a:t>
            </a:r>
            <a:r>
              <a:rPr lang="en-GB" sz="2400" dirty="0">
                <a:solidFill>
                  <a:schemeClr val="tx1"/>
                </a:solidFill>
                <a:latin typeface="Arial" panose="020B0604020202020204" pitchFamily="34" charset="0"/>
                <a:cs typeface="Arial" panose="020B0604020202020204" pitchFamily="34" charset="0"/>
              </a:rPr>
              <a:t>sure there are plenty of references to the type of </a:t>
            </a:r>
            <a:r>
              <a:rPr lang="en-GB" sz="2400" dirty="0" smtClean="0">
                <a:solidFill>
                  <a:schemeClr val="tx1"/>
                </a:solidFill>
                <a:latin typeface="Arial" panose="020B0604020202020204" pitchFamily="34" charset="0"/>
                <a:cs typeface="Arial" panose="020B0604020202020204" pitchFamily="34" charset="0"/>
              </a:rPr>
              <a:t>business (a </a:t>
            </a:r>
            <a:r>
              <a:rPr lang="en-GB" sz="2400" dirty="0">
                <a:solidFill>
                  <a:schemeClr val="tx1"/>
                </a:solidFill>
                <a:latin typeface="Arial" panose="020B0604020202020204" pitchFamily="34" charset="0"/>
                <a:cs typeface="Arial" panose="020B0604020202020204" pitchFamily="34" charset="0"/>
              </a:rPr>
              <a:t>household cleaning products </a:t>
            </a:r>
            <a:r>
              <a:rPr lang="en-GB" sz="2400" dirty="0" smtClean="0">
                <a:solidFill>
                  <a:schemeClr val="tx1"/>
                </a:solidFill>
                <a:latin typeface="Arial" panose="020B0604020202020204" pitchFamily="34" charset="0"/>
                <a:cs typeface="Arial" panose="020B0604020202020204" pitchFamily="34" charset="0"/>
              </a:rPr>
              <a:t>manufacturer) </a:t>
            </a:r>
            <a:r>
              <a:rPr lang="en-GB" sz="2400" dirty="0">
                <a:solidFill>
                  <a:schemeClr val="tx1"/>
                </a:solidFill>
                <a:latin typeface="Arial" panose="020B0604020202020204" pitchFamily="34" charset="0"/>
                <a:cs typeface="Arial" panose="020B0604020202020204" pitchFamily="34" charset="0"/>
              </a:rPr>
              <a:t>throughout your </a:t>
            </a:r>
            <a:r>
              <a:rPr lang="en-GB" sz="2400" dirty="0" smtClean="0">
                <a:solidFill>
                  <a:schemeClr val="tx1"/>
                </a:solidFill>
                <a:latin typeface="Arial" panose="020B0604020202020204" pitchFamily="34" charset="0"/>
                <a:cs typeface="Arial" panose="020B0604020202020204" pitchFamily="34" charset="0"/>
              </a:rPr>
              <a:t>answer.</a:t>
            </a:r>
          </a:p>
          <a:p>
            <a:endParaRPr lang="en-GB" sz="2400" dirty="0">
              <a:solidFill>
                <a:schemeClr val="tx1"/>
              </a:solidFill>
              <a:latin typeface="Arial" panose="020B0604020202020204" pitchFamily="34" charset="0"/>
              <a:cs typeface="Arial" panose="020B0604020202020204" pitchFamily="34" charset="0"/>
            </a:endParaRPr>
          </a:p>
          <a:p>
            <a:r>
              <a:rPr lang="en-GB" sz="2400" dirty="0" smtClean="0">
                <a:solidFill>
                  <a:schemeClr val="tx1"/>
                </a:solidFill>
                <a:latin typeface="Arial" panose="020B0604020202020204" pitchFamily="34" charset="0"/>
                <a:cs typeface="Arial" panose="020B0604020202020204" pitchFamily="34" charset="0"/>
              </a:rPr>
              <a:t>Start </a:t>
            </a:r>
            <a:r>
              <a:rPr lang="en-GB" sz="2400" dirty="0">
                <a:solidFill>
                  <a:schemeClr val="tx1"/>
                </a:solidFill>
                <a:latin typeface="Arial" panose="020B0604020202020204" pitchFamily="34" charset="0"/>
                <a:cs typeface="Arial" panose="020B0604020202020204" pitchFamily="34" charset="0"/>
              </a:rPr>
              <a:t>by looking at why they should be concerned; you could discuss for example, consumers are becoming more aware of ethical and environmental issues and this could influence their choice of product as pressure groups can influence people’s way of thinking with campaigns through mass media.</a:t>
            </a: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On the other hand, they perhaps should not be too concerned as many people still don't mind what their products are made from or how they are made. </a:t>
            </a:r>
            <a:r>
              <a:rPr lang="en-GB" sz="2400" dirty="0" smtClean="0">
                <a:solidFill>
                  <a:schemeClr val="tx1"/>
                </a:solidFill>
                <a:latin typeface="Arial" panose="020B0604020202020204" pitchFamily="34" charset="0"/>
                <a:cs typeface="Arial" panose="020B0604020202020204" pitchFamily="34" charset="0"/>
              </a:rPr>
              <a:t>Also </a:t>
            </a:r>
            <a:r>
              <a:rPr lang="en-GB" sz="2400" dirty="0">
                <a:solidFill>
                  <a:schemeClr val="tx1"/>
                </a:solidFill>
                <a:latin typeface="Arial" panose="020B0604020202020204" pitchFamily="34" charset="0"/>
                <a:cs typeface="Arial" panose="020B0604020202020204" pitchFamily="34" charset="0"/>
              </a:rPr>
              <a:t>consider that in a time of economic downturn price becomes the important factor for many.</a:t>
            </a:r>
          </a:p>
          <a:p>
            <a:endParaRPr lang="en-GB" sz="2400" dirty="0">
              <a:solidFill>
                <a:schemeClr val="tx1"/>
              </a:solidFill>
              <a:latin typeface="Arial" panose="020B0604020202020204" pitchFamily="34" charset="0"/>
              <a:cs typeface="Arial" panose="020B0604020202020204" pitchFamily="34" charset="0"/>
            </a:endParaRPr>
          </a:p>
          <a:p>
            <a:endParaRPr lang="en-GB"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91859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3 – what the content looks like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128337" y="1585000"/>
            <a:ext cx="11903241" cy="4992263"/>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400" dirty="0">
                <a:solidFill>
                  <a:schemeClr val="tx1"/>
                </a:solidFill>
                <a:latin typeface="Arial" panose="020B0604020202020204" pitchFamily="34" charset="0"/>
                <a:cs typeface="Arial" panose="020B0604020202020204" pitchFamily="34" charset="0"/>
              </a:rPr>
              <a:t>How much they should be concerned will also depend on how much influence the pressure group has. </a:t>
            </a:r>
            <a:r>
              <a:rPr lang="en-GB" sz="2400" dirty="0" smtClean="0">
                <a:solidFill>
                  <a:schemeClr val="tx1"/>
                </a:solidFill>
                <a:latin typeface="Arial" panose="020B0604020202020204" pitchFamily="34" charset="0"/>
                <a:cs typeface="Arial" panose="020B0604020202020204" pitchFamily="34" charset="0"/>
              </a:rPr>
              <a:t>If </a:t>
            </a:r>
            <a:r>
              <a:rPr lang="en-GB" sz="2400" dirty="0">
                <a:solidFill>
                  <a:schemeClr val="tx1"/>
                </a:solidFill>
                <a:latin typeface="Arial" panose="020B0604020202020204" pitchFamily="34" charset="0"/>
                <a:cs typeface="Arial" panose="020B0604020202020204" pitchFamily="34" charset="0"/>
              </a:rPr>
              <a:t>the pressure group is highly influential and well known throughout the world then it may be in their interest to work with them and this could have a positive effect on profits as they will be seen as being caring to the environment</a:t>
            </a:r>
            <a:r>
              <a:rPr lang="en-GB" sz="2400" dirty="0" smtClean="0">
                <a:solidFill>
                  <a:schemeClr val="tx1"/>
                </a:solidFill>
                <a:latin typeface="Arial" panose="020B0604020202020204" pitchFamily="34" charset="0"/>
                <a:cs typeface="Arial" panose="020B0604020202020204" pitchFamily="34" charset="0"/>
              </a:rPr>
              <a:t>. </a:t>
            </a:r>
            <a:r>
              <a:rPr lang="en-GB" sz="2400" dirty="0">
                <a:solidFill>
                  <a:schemeClr val="tx1"/>
                </a:solidFill>
                <a:latin typeface="Arial" panose="020B0604020202020204" pitchFamily="34" charset="0"/>
                <a:cs typeface="Arial" panose="020B0604020202020204" pitchFamily="34" charset="0"/>
              </a:rPr>
              <a:t>It would be good public relations for them.</a:t>
            </a: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But if the pressure group is less known and weaker with its influence, then they may choose to ignore them. </a:t>
            </a:r>
            <a:r>
              <a:rPr lang="en-GB" sz="2400" dirty="0" smtClean="0">
                <a:solidFill>
                  <a:schemeClr val="tx1"/>
                </a:solidFill>
                <a:latin typeface="Arial" panose="020B0604020202020204" pitchFamily="34" charset="0"/>
                <a:cs typeface="Arial" panose="020B0604020202020204" pitchFamily="34" charset="0"/>
              </a:rPr>
              <a:t>It </a:t>
            </a:r>
            <a:r>
              <a:rPr lang="en-GB" sz="2400" dirty="0">
                <a:solidFill>
                  <a:schemeClr val="tx1"/>
                </a:solidFill>
                <a:latin typeface="Arial" panose="020B0604020202020204" pitchFamily="34" charset="0"/>
                <a:cs typeface="Arial" panose="020B0604020202020204" pitchFamily="34" charset="0"/>
              </a:rPr>
              <a:t>also comes down to how many people really care to the extent they would stop buying a business’s products if value for money and quality is what they make their choice of purchase by.</a:t>
            </a: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Then make your judgement, with supported reasoning</a:t>
            </a:r>
            <a:r>
              <a:rPr lang="en-GB" sz="2400" dirty="0" smtClean="0">
                <a:solidFill>
                  <a:schemeClr val="tx1"/>
                </a:solidFill>
                <a:latin typeface="Arial" panose="020B0604020202020204" pitchFamily="34" charset="0"/>
                <a:cs typeface="Arial" panose="020B0604020202020204" pitchFamily="34" charset="0"/>
              </a:rPr>
              <a:t>.</a:t>
            </a:r>
            <a:endParaRPr lang="en-GB"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065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4 – writing your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972458" y="3226623"/>
            <a:ext cx="10161708" cy="2420198"/>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400" dirty="0">
                <a:solidFill>
                  <a:schemeClr val="tx1"/>
                </a:solidFill>
                <a:latin typeface="Arial" panose="020B0604020202020204" pitchFamily="34" charset="0"/>
                <a:cs typeface="Arial" panose="020B0604020202020204" pitchFamily="34" charset="0"/>
              </a:rPr>
              <a:t>Now use the notes you have made in steps 1, 2 and 3 to write your own answer to this question.  Use your knowledge and the content of the answer in Step 3 to help you. Remember, to analyse both </a:t>
            </a:r>
            <a:r>
              <a:rPr lang="en-GB" sz="2400" dirty="0" smtClean="0">
                <a:solidFill>
                  <a:schemeClr val="tx1"/>
                </a:solidFill>
                <a:latin typeface="Arial" panose="020B0604020202020204" pitchFamily="34" charset="0"/>
                <a:cs typeface="Arial" panose="020B0604020202020204" pitchFamily="34" charset="0"/>
              </a:rPr>
              <a:t>sides of the argument in </a:t>
            </a:r>
            <a:r>
              <a:rPr lang="en-GB" sz="2400" dirty="0">
                <a:solidFill>
                  <a:schemeClr val="tx1"/>
                </a:solidFill>
                <a:latin typeface="Arial" panose="020B0604020202020204" pitchFamily="34" charset="0"/>
                <a:cs typeface="Arial" panose="020B0604020202020204" pitchFamily="34" charset="0"/>
              </a:rPr>
              <a:t>the context of the business, before you reach your justified recommendation on whether the manufacturing company should or shouldn’t be concerned about pressure group criticisms</a:t>
            </a:r>
            <a:r>
              <a:rPr lang="en-GB" sz="2400" dirty="0" smtClean="0">
                <a:solidFill>
                  <a:schemeClr val="tx1"/>
                </a:solidFill>
                <a:latin typeface="Arial" panose="020B0604020202020204" pitchFamily="34" charset="0"/>
                <a:cs typeface="Arial" panose="020B0604020202020204" pitchFamily="34" charset="0"/>
              </a:rPr>
              <a:t>.</a:t>
            </a:r>
            <a:endParaRPr lang="en-GB" sz="2400" dirty="0">
              <a:solidFill>
                <a:schemeClr val="tx1"/>
              </a:solidFill>
              <a:latin typeface="Arial" panose="020B0604020202020204" pitchFamily="34" charset="0"/>
              <a:cs typeface="Arial" panose="020B0604020202020204" pitchFamily="34" charset="0"/>
            </a:endParaRPr>
          </a:p>
        </p:txBody>
      </p:sp>
      <p:sp>
        <p:nvSpPr>
          <p:cNvPr id="7" name="Rounded Rectangle 6"/>
          <p:cNvSpPr/>
          <p:nvPr/>
        </p:nvSpPr>
        <p:spPr>
          <a:xfrm>
            <a:off x="972458" y="1512278"/>
            <a:ext cx="10161708" cy="1293678"/>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latin typeface="Arial" panose="020B0604020202020204" pitchFamily="34" charset="0"/>
                <a:cs typeface="Arial" panose="020B0604020202020204" pitchFamily="34" charset="0"/>
              </a:rPr>
              <a:t>Do you think a manufacturer like this one, should be concerned about the criticisms coming from pressure groups?  Justify your answer</a:t>
            </a:r>
            <a:endParaRPr lang="en-GB" sz="24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660007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Plenary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246769"/>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Be prepared to share your answer with the class.</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receive feedback on your answer which you should use to make corrections and improve your work.</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Use the worksheet as a checklist to ensure your structure and content </a:t>
            </a:r>
            <a:r>
              <a:rPr lang="en-GB" sz="2400">
                <a:latin typeface="Arial" panose="020B0604020202020204" pitchFamily="34" charset="0"/>
                <a:cs typeface="Arial" panose="020B0604020202020204" pitchFamily="34" charset="0"/>
              </a:rPr>
              <a:t>is </a:t>
            </a:r>
            <a:r>
              <a:rPr lang="en-GB" sz="2400" smtClean="0">
                <a:latin typeface="Arial" panose="020B0604020202020204" pitchFamily="34" charset="0"/>
                <a:cs typeface="Arial" panose="020B0604020202020204" pitchFamily="34" charset="0"/>
              </a:rPr>
              <a:t>accurate</a:t>
            </a:r>
            <a:r>
              <a:rPr lang="en-GB"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081808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4247317"/>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 the exam, you will need to be prepared to present developed arguments, reasoned explanations, and be able to make recommendations, judgements and justified decisions in given situations</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This can be a challenging and difficult higher order skill, so practice is key in helping you to develop and improve your use of it.  You will often be asked to ‘justify’ your answer </a:t>
            </a:r>
            <a:r>
              <a:rPr lang="en-GB" sz="2400" dirty="0" smtClean="0">
                <a:latin typeface="Arial" panose="020B0604020202020204" pitchFamily="34" charset="0"/>
                <a:cs typeface="Arial" panose="020B0604020202020204" pitchFamily="34" charset="0"/>
              </a:rPr>
              <a:t>and you need to be able to do this well.</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When </a:t>
            </a:r>
            <a:r>
              <a:rPr lang="en-GB" sz="2400" dirty="0">
                <a:latin typeface="Arial" panose="020B0604020202020204" pitchFamily="34" charset="0"/>
                <a:cs typeface="Arial" panose="020B0604020202020204" pitchFamily="34" charset="0"/>
              </a:rPr>
              <a:t>talking about this skill, we are referring to the need to weigh up arguments for and against something, and reach a supported, reasoned and justified decision.</a:t>
            </a:r>
          </a:p>
          <a:p>
            <a:pPr marL="457200" indent="-4572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1736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Example 1</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03994" y="1586752"/>
            <a:ext cx="11524129" cy="4924425"/>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The most straight forward judgements are the ones where you have to decide between two options and justify which one you think is the </a:t>
            </a:r>
            <a:r>
              <a:rPr lang="en-GB" sz="2400" dirty="0" smtClean="0">
                <a:latin typeface="Arial" panose="020B0604020202020204" pitchFamily="34" charset="0"/>
                <a:cs typeface="Arial" panose="020B0604020202020204" pitchFamily="34" charset="0"/>
              </a:rPr>
              <a:t>best.</a:t>
            </a:r>
          </a:p>
          <a:p>
            <a:pPr marL="449263" lvl="1" indent="-449263">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0" lvl="1">
              <a:spcAft>
                <a:spcPts val="1200"/>
              </a:spcAft>
              <a:buClr>
                <a:srgbClr val="EA5B0C"/>
              </a:buClr>
            </a:pPr>
            <a:r>
              <a:rPr lang="en-GB" sz="2400" dirty="0">
                <a:latin typeface="Arial" panose="020B0604020202020204" pitchFamily="34" charset="0"/>
                <a:cs typeface="Arial" panose="020B0604020202020204" pitchFamily="34" charset="0"/>
              </a:rPr>
              <a:t/>
            </a:r>
            <a:br>
              <a:rPr lang="en-GB" sz="2400" dirty="0">
                <a:latin typeface="Arial" panose="020B0604020202020204" pitchFamily="34" charset="0"/>
                <a:cs typeface="Arial" panose="020B0604020202020204" pitchFamily="34" charset="0"/>
              </a:rPr>
            </a:br>
            <a:endParaRPr lang="en-GB" sz="2400" dirty="0">
              <a:latin typeface="Arial" panose="020B0604020202020204" pitchFamily="34" charset="0"/>
              <a:cs typeface="Arial" panose="020B0604020202020204" pitchFamily="34" charset="0"/>
            </a:endParaRPr>
          </a:p>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This is something you have probably done on many </a:t>
            </a:r>
            <a:r>
              <a:rPr lang="en-GB" sz="2400" dirty="0" smtClean="0">
                <a:latin typeface="Arial" panose="020B0604020202020204" pitchFamily="34" charset="0"/>
                <a:cs typeface="Arial" panose="020B0604020202020204" pitchFamily="34" charset="0"/>
              </a:rPr>
              <a:t>occasions, but he </a:t>
            </a:r>
            <a:r>
              <a:rPr lang="en-GB" sz="2400" dirty="0">
                <a:latin typeface="Arial" panose="020B0604020202020204" pitchFamily="34" charset="0"/>
                <a:cs typeface="Arial" panose="020B0604020202020204" pitchFamily="34" charset="0"/>
              </a:rPr>
              <a:t>important thing is to make sure that you </a:t>
            </a:r>
            <a:r>
              <a:rPr lang="en-GB" sz="2400" dirty="0" smtClean="0">
                <a:latin typeface="Arial" panose="020B0604020202020204" pitchFamily="34" charset="0"/>
                <a:cs typeface="Arial" panose="020B0604020202020204" pitchFamily="34" charset="0"/>
              </a:rPr>
              <a:t>explain or justify </a:t>
            </a:r>
            <a:r>
              <a:rPr lang="en-GB" sz="2400" dirty="0">
                <a:latin typeface="Arial" panose="020B0604020202020204" pitchFamily="34" charset="0"/>
                <a:cs typeface="Arial" panose="020B0604020202020204" pitchFamily="34" charset="0"/>
              </a:rPr>
              <a:t>your </a:t>
            </a:r>
            <a:r>
              <a:rPr lang="en-GB" sz="2400" dirty="0" smtClean="0">
                <a:latin typeface="Arial" panose="020B0604020202020204" pitchFamily="34" charset="0"/>
                <a:cs typeface="Arial" panose="020B0604020202020204" pitchFamily="34" charset="0"/>
              </a:rPr>
              <a:t>decision.</a:t>
            </a:r>
            <a:endParaRPr lang="en-GB" sz="2400" dirty="0">
              <a:latin typeface="Arial" panose="020B0604020202020204" pitchFamily="34" charset="0"/>
              <a:cs typeface="Arial" panose="020B0604020202020204" pitchFamily="34" charset="0"/>
            </a:endParaRPr>
          </a:p>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If you think Option 1 is better than Option 2, you need to do more than just say it, but give reasoned explanations as to </a:t>
            </a:r>
            <a:r>
              <a:rPr lang="en-GB" sz="2400" b="1" dirty="0" smtClean="0">
                <a:latin typeface="Arial" panose="020B0604020202020204" pitchFamily="34" charset="0"/>
                <a:cs typeface="Arial" panose="020B0604020202020204" pitchFamily="34" charset="0"/>
              </a:rPr>
              <a:t>why</a:t>
            </a:r>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you think Option 1 is better than Option </a:t>
            </a:r>
            <a:r>
              <a:rPr lang="en-GB" sz="2400" dirty="0" smtClean="0">
                <a:latin typeface="Arial" panose="020B0604020202020204" pitchFamily="34" charset="0"/>
                <a:cs typeface="Arial" panose="020B0604020202020204" pitchFamily="34" charset="0"/>
              </a:rPr>
              <a:t>2.</a:t>
            </a:r>
          </a:p>
          <a:p>
            <a:pPr marL="449263" lvl="1" indent="-449263">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Essentially </a:t>
            </a:r>
            <a:r>
              <a:rPr lang="en-GB" sz="2400" dirty="0">
                <a:latin typeface="Arial" panose="020B0604020202020204" pitchFamily="34" charset="0"/>
                <a:cs typeface="Arial" panose="020B0604020202020204" pitchFamily="34" charset="0"/>
              </a:rPr>
              <a:t>you need to weigh up, prioritise and make a supported judgement</a:t>
            </a:r>
          </a:p>
        </p:txBody>
      </p:sp>
      <p:sp>
        <p:nvSpPr>
          <p:cNvPr id="4" name="Rounded Rectangle 6">
            <a:extLst>
              <a:ext uri="{FF2B5EF4-FFF2-40B4-BE49-F238E27FC236}">
                <a16:creationId xmlns:a16="http://schemas.microsoft.com/office/drawing/2014/main" id="{92A4E92B-C493-4C68-AE5D-408270FE2983}"/>
              </a:ext>
            </a:extLst>
          </p:cNvPr>
          <p:cNvSpPr/>
          <p:nvPr/>
        </p:nvSpPr>
        <p:spPr>
          <a:xfrm>
            <a:off x="1670805" y="2826163"/>
            <a:ext cx="8990505" cy="535259"/>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457200" lvl="2" algn="ctr">
              <a:spcAft>
                <a:spcPts val="1200"/>
              </a:spcAft>
              <a:buClr>
                <a:srgbClr val="EA5B0C"/>
              </a:buClr>
            </a:pPr>
            <a:r>
              <a:rPr lang="en-GB" sz="2400" b="1" dirty="0">
                <a:solidFill>
                  <a:srgbClr val="EA5B0C"/>
                </a:solidFill>
                <a:latin typeface="Arial" panose="020B0604020202020204" pitchFamily="34" charset="0"/>
                <a:cs typeface="Arial" panose="020B0604020202020204" pitchFamily="34" charset="0"/>
              </a:rPr>
              <a:t>Is </a:t>
            </a:r>
            <a:r>
              <a:rPr lang="en-GB" sz="2400" b="1" dirty="0" smtClean="0">
                <a:solidFill>
                  <a:srgbClr val="EA5B0C"/>
                </a:solidFill>
                <a:latin typeface="Arial" panose="020B0604020202020204" pitchFamily="34" charset="0"/>
                <a:cs typeface="Arial" panose="020B0604020202020204" pitchFamily="34" charset="0"/>
              </a:rPr>
              <a:t>option </a:t>
            </a:r>
            <a:r>
              <a:rPr lang="en-GB" sz="2400" b="1" dirty="0">
                <a:solidFill>
                  <a:srgbClr val="EA5B0C"/>
                </a:solidFill>
                <a:latin typeface="Arial" panose="020B0604020202020204" pitchFamily="34" charset="0"/>
                <a:cs typeface="Arial" panose="020B0604020202020204" pitchFamily="34" charset="0"/>
              </a:rPr>
              <a:t>1 better than o</a:t>
            </a:r>
            <a:r>
              <a:rPr lang="en-GB" sz="2400" b="1" dirty="0" smtClean="0">
                <a:solidFill>
                  <a:srgbClr val="EA5B0C"/>
                </a:solidFill>
                <a:latin typeface="Arial" panose="020B0604020202020204" pitchFamily="34" charset="0"/>
                <a:cs typeface="Arial" panose="020B0604020202020204" pitchFamily="34" charset="0"/>
              </a:rPr>
              <a:t>ption </a:t>
            </a:r>
            <a:r>
              <a:rPr lang="en-GB" sz="2400" b="1" dirty="0">
                <a:solidFill>
                  <a:srgbClr val="EA5B0C"/>
                </a:solidFill>
                <a:latin typeface="Arial" panose="020B0604020202020204" pitchFamily="34" charset="0"/>
                <a:cs typeface="Arial" panose="020B0604020202020204" pitchFamily="34" charset="0"/>
              </a:rPr>
              <a:t>2, in a given </a:t>
            </a:r>
            <a:r>
              <a:rPr lang="en-GB" sz="2400" b="1" dirty="0" smtClean="0">
                <a:solidFill>
                  <a:srgbClr val="EA5B0C"/>
                </a:solidFill>
                <a:latin typeface="Arial" panose="020B0604020202020204" pitchFamily="34" charset="0"/>
                <a:cs typeface="Arial" panose="020B0604020202020204" pitchFamily="34" charset="0"/>
              </a:rPr>
              <a:t>situation?</a:t>
            </a:r>
            <a:endParaRPr lang="en-GB" sz="2400" b="1" dirty="0">
              <a:solidFill>
                <a:srgbClr val="EA5B0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8360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 Activity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32867" y="1317812"/>
            <a:ext cx="11524129" cy="5416868"/>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200" dirty="0">
                <a:latin typeface="Arial" panose="020B0604020202020204" pitchFamily="34" charset="0"/>
                <a:cs typeface="Arial" panose="020B0604020202020204" pitchFamily="34" charset="0"/>
              </a:rPr>
              <a:t>Think about an entrepreneur that is looking to start up a small business</a:t>
            </a:r>
          </a:p>
          <a:p>
            <a:pPr marL="457200" indent="-457200">
              <a:spcAft>
                <a:spcPts val="1200"/>
              </a:spcAft>
              <a:buClr>
                <a:srgbClr val="EA5B0C"/>
              </a:buClr>
              <a:buFont typeface="Arial" panose="020B0604020202020204" pitchFamily="34" charset="0"/>
              <a:buChar char="•"/>
            </a:pPr>
            <a:r>
              <a:rPr lang="en-GB" sz="2200" dirty="0">
                <a:latin typeface="Arial" panose="020B0604020202020204" pitchFamily="34" charset="0"/>
                <a:cs typeface="Arial" panose="020B0604020202020204" pitchFamily="34" charset="0"/>
              </a:rPr>
              <a:t>The entrepreneur has to make a decision on where to locate the business</a:t>
            </a:r>
          </a:p>
          <a:p>
            <a:pPr marL="457200" indent="-457200">
              <a:spcAft>
                <a:spcPts val="1200"/>
              </a:spcAft>
              <a:buClr>
                <a:srgbClr val="EA5B0C"/>
              </a:buClr>
              <a:buFont typeface="Arial" panose="020B0604020202020204" pitchFamily="34" charset="0"/>
              <a:buChar char="•"/>
            </a:pPr>
            <a:r>
              <a:rPr lang="en-GB" sz="2200" dirty="0">
                <a:latin typeface="Arial" panose="020B0604020202020204" pitchFamily="34" charset="0"/>
                <a:cs typeface="Arial" panose="020B0604020202020204" pitchFamily="34" charset="0"/>
              </a:rPr>
              <a:t>There are two options, in the centre of the town or on the edge of the town</a:t>
            </a:r>
          </a:p>
          <a:p>
            <a:pPr marL="457200" indent="-457200">
              <a:spcAft>
                <a:spcPts val="1200"/>
              </a:spcAft>
              <a:buClr>
                <a:srgbClr val="EA5B0C"/>
              </a:buClr>
              <a:buFont typeface="Arial" panose="020B0604020202020204" pitchFamily="34" charset="0"/>
              <a:buChar char="•"/>
            </a:pPr>
            <a:r>
              <a:rPr lang="en-GB" sz="2200" dirty="0">
                <a:latin typeface="Arial" panose="020B0604020202020204" pitchFamily="34" charset="0"/>
                <a:cs typeface="Arial" panose="020B0604020202020204" pitchFamily="34" charset="0"/>
              </a:rPr>
              <a:t>The entrepreneur will need to choose one or the other, but to do this, they would have to consider the advantages and disadvantages of each location in the context of the business and its activities</a:t>
            </a:r>
          </a:p>
          <a:p>
            <a:pPr marL="457200" indent="-457200">
              <a:spcAft>
                <a:spcPts val="1200"/>
              </a:spcAft>
              <a:buClr>
                <a:srgbClr val="EA5B0C"/>
              </a:buClr>
              <a:buFont typeface="Arial" panose="020B0604020202020204" pitchFamily="34" charset="0"/>
              <a:buChar char="•"/>
            </a:pPr>
            <a:r>
              <a:rPr lang="en-GB" sz="2200" dirty="0">
                <a:latin typeface="Arial" panose="020B0604020202020204" pitchFamily="34" charset="0"/>
                <a:cs typeface="Arial" panose="020B0604020202020204" pitchFamily="34" charset="0"/>
              </a:rPr>
              <a:t>The entrepreneur will have reasons why they made the final decision they did AND will have weighed up the advantages and disadvantages of each location in the context of the business’s activities, to help make that final decision</a:t>
            </a:r>
          </a:p>
          <a:p>
            <a:pPr marL="457200" indent="-457200">
              <a:spcAft>
                <a:spcPts val="1200"/>
              </a:spcAft>
              <a:buClr>
                <a:srgbClr val="EA5B0C"/>
              </a:buClr>
              <a:buFont typeface="Arial" panose="020B0604020202020204" pitchFamily="34" charset="0"/>
              <a:buChar char="•"/>
            </a:pPr>
            <a:r>
              <a:rPr lang="en-GB" sz="2200" dirty="0">
                <a:latin typeface="Arial" panose="020B0604020202020204" pitchFamily="34" charset="0"/>
                <a:cs typeface="Arial" panose="020B0604020202020204" pitchFamily="34" charset="0"/>
              </a:rPr>
              <a:t>They would give reasons why they had chosen the location they did, which also includes why they decided not to choose the other location, having carefully weighted both options in the context of the business and its activities</a:t>
            </a:r>
          </a:p>
          <a:p>
            <a:pPr marL="457200" indent="-457200">
              <a:spcAft>
                <a:spcPts val="1200"/>
              </a:spcAft>
              <a:buClr>
                <a:srgbClr val="EA5B0C"/>
              </a:buClr>
              <a:buFont typeface="Arial" panose="020B0604020202020204" pitchFamily="34" charset="0"/>
              <a:buChar char="•"/>
            </a:pPr>
            <a:r>
              <a:rPr lang="en-GB" sz="2200" dirty="0">
                <a:latin typeface="Arial" panose="020B0604020202020204" pitchFamily="34" charset="0"/>
                <a:cs typeface="Arial" panose="020B0604020202020204" pitchFamily="34" charset="0"/>
              </a:rPr>
              <a:t>This is the journey to developing evaluative skills </a:t>
            </a:r>
          </a:p>
        </p:txBody>
      </p:sp>
    </p:spTree>
    <p:extLst>
      <p:ext uri="{BB962C8B-B14F-4D97-AF65-F5344CB8AC3E}">
        <p14:creationId xmlns:p14="http://schemas.microsoft.com/office/powerpoint/2010/main" val="1071564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Example 1</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110532" y="3185268"/>
            <a:ext cx="11950839" cy="3477875"/>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000" dirty="0">
                <a:solidFill>
                  <a:srgbClr val="EA5B0C"/>
                </a:solidFill>
                <a:latin typeface="Arial" panose="020B0604020202020204" pitchFamily="34" charset="0"/>
                <a:cs typeface="Arial" panose="020B0604020202020204" pitchFamily="34" charset="0"/>
              </a:rPr>
              <a:t>Country A: </a:t>
            </a:r>
            <a:r>
              <a:rPr lang="en-GB" sz="2000" dirty="0" smtClean="0">
                <a:latin typeface="Arial" panose="020B0604020202020204" pitchFamily="34" charset="0"/>
                <a:cs typeface="Arial" panose="020B0604020202020204" pitchFamily="34" charset="0"/>
              </a:rPr>
              <a:t>First you </a:t>
            </a:r>
            <a:r>
              <a:rPr lang="en-GB" sz="2000" dirty="0">
                <a:latin typeface="Arial" panose="020B0604020202020204" pitchFamily="34" charset="0"/>
                <a:cs typeface="Arial" panose="020B0604020202020204" pitchFamily="34" charset="0"/>
              </a:rPr>
              <a:t>would </a:t>
            </a:r>
            <a:r>
              <a:rPr lang="en-GB" sz="2000" dirty="0" smtClean="0">
                <a:latin typeface="Arial" panose="020B0604020202020204" pitchFamily="34" charset="0"/>
                <a:cs typeface="Arial" panose="020B0604020202020204" pitchFamily="34" charset="0"/>
              </a:rPr>
              <a:t>look </a:t>
            </a:r>
            <a:r>
              <a:rPr lang="en-GB" sz="2000" dirty="0">
                <a:latin typeface="Arial" panose="020B0604020202020204" pitchFamily="34" charset="0"/>
                <a:cs typeface="Arial" panose="020B0604020202020204" pitchFamily="34" charset="0"/>
              </a:rPr>
              <a:t>at the all the information provided to you on Country A, such as inflation changes, unemployment rates, infrastructure, exchange rates, barriers to entry, population, business cycle stage, projected GDP growth etc.  You would take each fact in turn and consider if that external factor would be an advantage or a disadvantage to Star Enterprise, explaining why</a:t>
            </a:r>
          </a:p>
          <a:p>
            <a:pPr marL="449263" lvl="1" indent="-449263">
              <a:spcAft>
                <a:spcPts val="1200"/>
              </a:spcAft>
              <a:buClr>
                <a:srgbClr val="EA5B0C"/>
              </a:buClr>
              <a:buFont typeface="Arial" panose="020B0604020202020204" pitchFamily="34" charset="0"/>
              <a:buChar char="•"/>
            </a:pPr>
            <a:r>
              <a:rPr lang="en-GB" sz="2000" dirty="0">
                <a:solidFill>
                  <a:srgbClr val="EA5B0C"/>
                </a:solidFill>
                <a:latin typeface="Arial" panose="020B0604020202020204" pitchFamily="34" charset="0"/>
                <a:cs typeface="Arial" panose="020B0604020202020204" pitchFamily="34" charset="0"/>
              </a:rPr>
              <a:t>Country B: </a:t>
            </a:r>
            <a:r>
              <a:rPr lang="en-GB" sz="2000" dirty="0">
                <a:latin typeface="Arial" panose="020B0604020202020204" pitchFamily="34" charset="0"/>
                <a:cs typeface="Arial" panose="020B0604020202020204" pitchFamily="34" charset="0"/>
              </a:rPr>
              <a:t>You would then do the same again but using the information provided to you on Country B</a:t>
            </a:r>
          </a:p>
          <a:p>
            <a:pPr marL="449263" lvl="1" indent="-449263">
              <a:spcAft>
                <a:spcPts val="1200"/>
              </a:spcAft>
              <a:buClr>
                <a:srgbClr val="EA5B0C"/>
              </a:buClr>
              <a:buFont typeface="Arial" panose="020B0604020202020204" pitchFamily="34" charset="0"/>
              <a:buChar char="•"/>
            </a:pPr>
            <a:r>
              <a:rPr lang="en-GB" sz="2000" dirty="0">
                <a:solidFill>
                  <a:srgbClr val="EA5B0C"/>
                </a:solidFill>
                <a:latin typeface="Arial" panose="020B0604020202020204" pitchFamily="34" charset="0"/>
                <a:cs typeface="Arial" panose="020B0604020202020204" pitchFamily="34" charset="0"/>
              </a:rPr>
              <a:t>Recommendation: </a:t>
            </a:r>
            <a:r>
              <a:rPr lang="en-GB" sz="2000" dirty="0">
                <a:latin typeface="Arial" panose="020B0604020202020204" pitchFamily="34" charset="0"/>
                <a:cs typeface="Arial" panose="020B0604020202020204" pitchFamily="34" charset="0"/>
              </a:rPr>
              <a:t>You would then need to make a recommendation on which country you think would be the best for Star Enterprises to set up in, explaining why that country is better than the other country for them.  This means reaching a supported and justified recommendation – why you have chosen one country over the other, giving reasons for your choice.</a:t>
            </a:r>
          </a:p>
        </p:txBody>
      </p:sp>
      <p:sp>
        <p:nvSpPr>
          <p:cNvPr id="4" name="Rounded Rectangle 6">
            <a:extLst>
              <a:ext uri="{FF2B5EF4-FFF2-40B4-BE49-F238E27FC236}">
                <a16:creationId xmlns:a16="http://schemas.microsoft.com/office/drawing/2014/main" id="{92A4E92B-C493-4C68-AE5D-408270FE2983}"/>
              </a:ext>
            </a:extLst>
          </p:cNvPr>
          <p:cNvSpPr/>
          <p:nvPr/>
        </p:nvSpPr>
        <p:spPr>
          <a:xfrm>
            <a:off x="386861" y="1363288"/>
            <a:ext cx="11418277" cy="1808888"/>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457200" lvl="2" algn="ctr">
              <a:spcAft>
                <a:spcPts val="1200"/>
              </a:spcAft>
              <a:buClr>
                <a:srgbClr val="EA5B0C"/>
              </a:buClr>
            </a:pPr>
            <a:r>
              <a:rPr lang="en-GB" sz="2000" dirty="0">
                <a:solidFill>
                  <a:srgbClr val="EA5B0C"/>
                </a:solidFill>
                <a:latin typeface="Arial" panose="020B0604020202020204" pitchFamily="34" charset="0"/>
                <a:cs typeface="Arial" panose="020B0604020202020204" pitchFamily="34" charset="0"/>
              </a:rPr>
              <a:t>Star Enterprise’s aim is for growth.  They are looking at new markets overseas.  Using the information provided* on Country A and Country B, explain the advantages and disadvantages of each to Star Enterprises, and make a recommendation on which country you think Star Enterprises should set up in. </a:t>
            </a:r>
            <a:r>
              <a:rPr lang="en-GB" sz="2000" b="1" i="1" dirty="0">
                <a:solidFill>
                  <a:srgbClr val="EA5B0C"/>
                </a:solidFill>
                <a:latin typeface="Arial" panose="020B0604020202020204" pitchFamily="34" charset="0"/>
                <a:cs typeface="Arial" panose="020B0604020202020204" pitchFamily="34" charset="0"/>
              </a:rPr>
              <a:t>Justify your answer</a:t>
            </a:r>
          </a:p>
          <a:p>
            <a:pPr marL="457200" lvl="2">
              <a:spcAft>
                <a:spcPts val="1200"/>
              </a:spcAft>
              <a:buClr>
                <a:srgbClr val="EA5B0C"/>
              </a:buClr>
            </a:pPr>
            <a:r>
              <a:rPr lang="en-GB" sz="2000" b="1" dirty="0">
                <a:solidFill>
                  <a:srgbClr val="EA5B0C"/>
                </a:solidFill>
                <a:latin typeface="Arial" panose="020B0604020202020204" pitchFamily="34" charset="0"/>
                <a:cs typeface="Arial" panose="020B0604020202020204" pitchFamily="34" charset="0"/>
              </a:rPr>
              <a:t>*</a:t>
            </a:r>
            <a:r>
              <a:rPr lang="en-GB" sz="1200" b="1" dirty="0">
                <a:solidFill>
                  <a:srgbClr val="EA5B0C"/>
                </a:solidFill>
                <a:latin typeface="Arial" panose="020B0604020202020204" pitchFamily="34" charset="0"/>
                <a:cs typeface="Arial" panose="020B0604020202020204" pitchFamily="34" charset="0"/>
              </a:rPr>
              <a:t> as this is an example for question structure, there is no information on Country A and B – it is to demonstrate the skill of how to answer it</a:t>
            </a:r>
          </a:p>
        </p:txBody>
      </p:sp>
    </p:spTree>
    <p:extLst>
      <p:ext uri="{BB962C8B-B14F-4D97-AF65-F5344CB8AC3E}">
        <p14:creationId xmlns:p14="http://schemas.microsoft.com/office/powerpoint/2010/main" val="1450956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 To summarise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354765"/>
          </a:xfrm>
          <a:prstGeom prst="rect">
            <a:avLst/>
          </a:prstGeom>
          <a:noFill/>
        </p:spPr>
        <p:txBody>
          <a:bodyPr wrap="square" rtlCol="0">
            <a:spAutoFit/>
          </a:bodyPr>
          <a:lstStyle/>
          <a:p>
            <a:pPr marL="342900" indent="-3429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If you are asked to give an opinion on something, the opinion itself is not evaluative, but if you explain HOW and WHY you have reached that point of view, you are on your way to being evaluative with your </a:t>
            </a:r>
            <a:r>
              <a:rPr lang="en-GB" sz="2400" dirty="0" smtClean="0">
                <a:latin typeface="Arial" panose="020B0604020202020204" pitchFamily="34" charset="0"/>
                <a:cs typeface="Arial" panose="020B0604020202020204" pitchFamily="34" charset="0"/>
              </a:rPr>
              <a:t>answer.</a:t>
            </a:r>
            <a:endParaRPr lang="en-GB" sz="2400" dirty="0">
              <a:latin typeface="Arial" panose="020B0604020202020204" pitchFamily="34" charset="0"/>
              <a:cs typeface="Arial" panose="020B0604020202020204" pitchFamily="34" charset="0"/>
            </a:endParaRPr>
          </a:p>
          <a:p>
            <a:pPr marL="342900" indent="-3429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HOW </a:t>
            </a:r>
            <a:r>
              <a:rPr lang="en-GB" sz="2400" dirty="0">
                <a:latin typeface="Arial" panose="020B0604020202020204" pitchFamily="34" charset="0"/>
                <a:cs typeface="Arial" panose="020B0604020202020204" pitchFamily="34" charset="0"/>
              </a:rPr>
              <a:t>and WHY means developing arguments and making decisions which you can support with reasons. Remember, you are looking to identify and explain points that support what YOU are saying, giving balance to your answer by considering all </a:t>
            </a:r>
            <a:r>
              <a:rPr lang="en-GB" sz="2400" dirty="0" smtClean="0">
                <a:latin typeface="Arial" panose="020B0604020202020204" pitchFamily="34" charset="0"/>
                <a:cs typeface="Arial" panose="020B0604020202020204" pitchFamily="34" charset="0"/>
              </a:rPr>
              <a:t>options.</a:t>
            </a:r>
            <a:endParaRPr lang="en-GB" sz="2400" dirty="0">
              <a:latin typeface="Arial" panose="020B0604020202020204" pitchFamily="34" charset="0"/>
              <a:cs typeface="Arial" panose="020B0604020202020204" pitchFamily="34" charset="0"/>
            </a:endParaRPr>
          </a:p>
          <a:p>
            <a:pPr marL="342900" indent="-3429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7956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Example 2</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321090" y="1546412"/>
            <a:ext cx="11456382" cy="2616101"/>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might also get a wider evaluative question. Is X is the best way to do Y?</a:t>
            </a:r>
          </a:p>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It doesn’t directly give you anything to compare X with</a:t>
            </a:r>
          </a:p>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So to compare and contrast it you need to use your business knowledge on an alternative that could be considered and weighed up as an option, looking at the advantages and disadvantages in the context of the scenario given, before coming to a justified, well reasoned  conclusion</a:t>
            </a:r>
            <a:r>
              <a:rPr lang="en-GB" sz="2400" dirty="0" smtClean="0">
                <a:latin typeface="Arial" panose="020B0604020202020204" pitchFamily="34" charset="0"/>
                <a:cs typeface="Arial" panose="020B0604020202020204" pitchFamily="34" charset="0"/>
              </a:rPr>
              <a:t>.</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346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Example 2</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6">
            <a:extLst>
              <a:ext uri="{FF2B5EF4-FFF2-40B4-BE49-F238E27FC236}">
                <a16:creationId xmlns:a16="http://schemas.microsoft.com/office/drawing/2014/main" id="{C0B31F0D-C5FB-4B46-A183-F09EE9CDC48A}"/>
              </a:ext>
            </a:extLst>
          </p:cNvPr>
          <p:cNvSpPr/>
          <p:nvPr/>
        </p:nvSpPr>
        <p:spPr>
          <a:xfrm>
            <a:off x="268224" y="1371600"/>
            <a:ext cx="11602687" cy="1688592"/>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000" dirty="0">
                <a:solidFill>
                  <a:schemeClr val="bg1"/>
                </a:solidFill>
                <a:latin typeface="Arial" panose="020B0604020202020204" pitchFamily="34" charset="0"/>
                <a:cs typeface="Arial" panose="020B0604020202020204" pitchFamily="34" charset="0"/>
              </a:rPr>
              <a:t>Jim is a sole trader who owns two </a:t>
            </a:r>
            <a:r>
              <a:rPr lang="en-GB" sz="2000" dirty="0" smtClean="0">
                <a:solidFill>
                  <a:schemeClr val="bg1"/>
                </a:solidFill>
                <a:latin typeface="Arial" panose="020B0604020202020204" pitchFamily="34" charset="0"/>
                <a:cs typeface="Arial" panose="020B0604020202020204" pitchFamily="34" charset="0"/>
              </a:rPr>
              <a:t>barber </a:t>
            </a:r>
            <a:r>
              <a:rPr lang="en-GB" sz="2000" dirty="0">
                <a:solidFill>
                  <a:schemeClr val="bg1"/>
                </a:solidFill>
                <a:latin typeface="Arial" panose="020B0604020202020204" pitchFamily="34" charset="0"/>
                <a:cs typeface="Arial" panose="020B0604020202020204" pitchFamily="34" charset="0"/>
              </a:rPr>
              <a:t>shops in the surrounding area to where he lives.  He has had another successful year and is ready to open his third shop in a town 20 miles from where he lives.  It has just been announced that interest rates will rise at the end of the month.  </a:t>
            </a:r>
          </a:p>
          <a:p>
            <a:pPr algn="ctr"/>
            <a:r>
              <a:rPr lang="en-GB" sz="2000" b="1" dirty="0">
                <a:solidFill>
                  <a:schemeClr val="bg1"/>
                </a:solidFill>
                <a:latin typeface="Arial" panose="020B0604020202020204" pitchFamily="34" charset="0"/>
                <a:cs typeface="Arial" panose="020B0604020202020204" pitchFamily="34" charset="0"/>
              </a:rPr>
              <a:t>Do you think Jim should delay his plan to expand as the cost of borrowing money will rise? Justify your </a:t>
            </a:r>
            <a:r>
              <a:rPr lang="en-GB" sz="2000" b="1" dirty="0" smtClean="0">
                <a:solidFill>
                  <a:schemeClr val="bg1"/>
                </a:solidFill>
                <a:latin typeface="Arial" panose="020B0604020202020204" pitchFamily="34" charset="0"/>
                <a:cs typeface="Arial" panose="020B0604020202020204" pitchFamily="34" charset="0"/>
              </a:rPr>
              <a:t>answer</a:t>
            </a:r>
            <a:endParaRPr lang="en-GB" sz="2000" b="1" dirty="0">
              <a:solidFill>
                <a:schemeClr val="bg1"/>
              </a:solidFill>
              <a:latin typeface="Arial" panose="020B0604020202020204" pitchFamily="34" charset="0"/>
              <a:cs typeface="Arial" panose="020B0604020202020204" pitchFamily="34" charset="0"/>
            </a:endParaRPr>
          </a:p>
          <a:p>
            <a:pPr algn="ctr"/>
            <a:endParaRPr lang="en-GB" sz="1600" b="1" dirty="0">
              <a:solidFill>
                <a:schemeClr val="bg1"/>
              </a:solidFill>
              <a:latin typeface="Arial" panose="020B0604020202020204" pitchFamily="34" charset="0"/>
              <a:cs typeface="Arial" panose="020B0604020202020204" pitchFamily="34" charset="0"/>
            </a:endParaRPr>
          </a:p>
          <a:p>
            <a:endParaRPr lang="en-GB" sz="1600" b="1" dirty="0">
              <a:solidFill>
                <a:schemeClr val="bg1"/>
              </a:solidFill>
              <a:latin typeface="Arial" panose="020B0604020202020204" pitchFamily="34" charset="0"/>
              <a:cs typeface="Arial" panose="020B0604020202020204" pitchFamily="34" charset="0"/>
            </a:endParaRPr>
          </a:p>
          <a:p>
            <a:pPr algn="ctr"/>
            <a:endParaRPr lang="en-GB" sz="1600" dirty="0">
              <a:solidFill>
                <a:schemeClr val="bg1"/>
              </a:solidFill>
              <a:latin typeface="Arial" panose="020B0604020202020204" pitchFamily="34" charset="0"/>
              <a:cs typeface="Arial" panose="020B0604020202020204" pitchFamily="34" charset="0"/>
            </a:endParaRPr>
          </a:p>
        </p:txBody>
      </p:sp>
      <p:sp>
        <p:nvSpPr>
          <p:cNvPr id="7" name="Rounded Rectangle 6">
            <a:extLst>
              <a:ext uri="{FF2B5EF4-FFF2-40B4-BE49-F238E27FC236}">
                <a16:creationId xmlns:a16="http://schemas.microsoft.com/office/drawing/2014/main" id="{393846EB-A727-49CD-B17B-300B3475BBA5}"/>
              </a:ext>
            </a:extLst>
          </p:cNvPr>
          <p:cNvSpPr/>
          <p:nvPr/>
        </p:nvSpPr>
        <p:spPr>
          <a:xfrm>
            <a:off x="268224" y="3221557"/>
            <a:ext cx="11602686" cy="3484043"/>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Jim could delay his plan to open another </a:t>
            </a:r>
            <a:r>
              <a:rPr lang="en-GB" dirty="0" smtClean="0">
                <a:solidFill>
                  <a:srgbClr val="EA5B0C"/>
                </a:solidFill>
                <a:latin typeface="Arial" panose="020B0604020202020204" pitchFamily="34" charset="0"/>
                <a:cs typeface="Arial" panose="020B0604020202020204" pitchFamily="34" charset="0"/>
              </a:rPr>
              <a:t>barber's </a:t>
            </a:r>
            <a:r>
              <a:rPr lang="en-GB" dirty="0">
                <a:solidFill>
                  <a:srgbClr val="EA5B0C"/>
                </a:solidFill>
                <a:latin typeface="Arial" panose="020B0604020202020204" pitchFamily="34" charset="0"/>
                <a:cs typeface="Arial" panose="020B0604020202020204" pitchFamily="34" charset="0"/>
              </a:rPr>
              <a:t>shop as the cost of borrowing will rise. </a:t>
            </a:r>
            <a:r>
              <a:rPr lang="en-GB" dirty="0" smtClean="0">
                <a:solidFill>
                  <a:srgbClr val="EA5B0C"/>
                </a:solidFill>
                <a:latin typeface="Arial" panose="020B0604020202020204" pitchFamily="34" charset="0"/>
                <a:cs typeface="Arial" panose="020B0604020202020204" pitchFamily="34" charset="0"/>
              </a:rPr>
              <a:t>If </a:t>
            </a:r>
            <a:r>
              <a:rPr lang="en-GB" dirty="0">
                <a:solidFill>
                  <a:srgbClr val="EA5B0C"/>
                </a:solidFill>
                <a:latin typeface="Arial" panose="020B0604020202020204" pitchFamily="34" charset="0"/>
                <a:cs typeface="Arial" panose="020B0604020202020204" pitchFamily="34" charset="0"/>
              </a:rPr>
              <a:t>he does delay due to the rise in the cost of borrowing, this would allow him </a:t>
            </a:r>
            <a:r>
              <a:rPr lang="en-GB" dirty="0" smtClean="0">
                <a:solidFill>
                  <a:srgbClr val="EA5B0C"/>
                </a:solidFill>
                <a:latin typeface="Arial" panose="020B0604020202020204" pitchFamily="34" charset="0"/>
                <a:cs typeface="Arial" panose="020B0604020202020204" pitchFamily="34" charset="0"/>
              </a:rPr>
              <a:t>to …, </a:t>
            </a:r>
            <a:r>
              <a:rPr lang="en-GB" dirty="0">
                <a:solidFill>
                  <a:srgbClr val="EA5B0C"/>
                </a:solidFill>
                <a:latin typeface="Arial" panose="020B0604020202020204" pitchFamily="34" charset="0"/>
                <a:cs typeface="Arial" panose="020B0604020202020204" pitchFamily="34" charset="0"/>
              </a:rPr>
              <a:t>and would </a:t>
            </a:r>
            <a:r>
              <a:rPr lang="en-GB" dirty="0" smtClean="0">
                <a:solidFill>
                  <a:srgbClr val="EA5B0C"/>
                </a:solidFill>
                <a:latin typeface="Arial" panose="020B0604020202020204" pitchFamily="34" charset="0"/>
                <a:cs typeface="Arial" panose="020B0604020202020204" pitchFamily="34" charset="0"/>
              </a:rPr>
              <a:t>mean …</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If he were to continue with the borrowing plan to expand, Jim would need to think </a:t>
            </a:r>
            <a:r>
              <a:rPr lang="en-GB" dirty="0" smtClean="0">
                <a:solidFill>
                  <a:srgbClr val="EA5B0C"/>
                </a:solidFill>
                <a:latin typeface="Arial" panose="020B0604020202020204" pitchFamily="34" charset="0"/>
                <a:cs typeface="Arial" panose="020B0604020202020204" pitchFamily="34" charset="0"/>
              </a:rPr>
              <a:t>about … because ...</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Jim could also look at becoming a Private Limited Company</a:t>
            </a:r>
            <a:r>
              <a:rPr lang="en-GB" dirty="0" smtClean="0">
                <a:solidFill>
                  <a:srgbClr val="EA5B0C"/>
                </a:solidFill>
                <a:latin typeface="Arial" panose="020B0604020202020204" pitchFamily="34" charset="0"/>
                <a:cs typeface="Arial" panose="020B0604020202020204" pitchFamily="34" charset="0"/>
              </a:rPr>
              <a:t>. </a:t>
            </a:r>
            <a:r>
              <a:rPr lang="en-GB" dirty="0">
                <a:solidFill>
                  <a:srgbClr val="EA5B0C"/>
                </a:solidFill>
                <a:latin typeface="Arial" panose="020B0604020202020204" pitchFamily="34" charset="0"/>
                <a:cs typeface="Arial" panose="020B0604020202020204" pitchFamily="34" charset="0"/>
              </a:rPr>
              <a:t>If he did this he could issue shares to friends and family as a way of raising the funds required.  This means he could go ahead with his planned expansion </a:t>
            </a:r>
            <a:r>
              <a:rPr lang="en-GB" dirty="0" smtClean="0">
                <a:solidFill>
                  <a:srgbClr val="EA5B0C"/>
                </a:solidFill>
                <a:latin typeface="Arial" panose="020B0604020202020204" pitchFamily="34" charset="0"/>
                <a:cs typeface="Arial" panose="020B0604020202020204" pitchFamily="34" charset="0"/>
              </a:rPr>
              <a:t>because … This </a:t>
            </a:r>
            <a:r>
              <a:rPr lang="en-GB" dirty="0">
                <a:solidFill>
                  <a:srgbClr val="EA5B0C"/>
                </a:solidFill>
                <a:latin typeface="Arial" panose="020B0604020202020204" pitchFamily="34" charset="0"/>
                <a:cs typeface="Arial" panose="020B0604020202020204" pitchFamily="34" charset="0"/>
              </a:rPr>
              <a:t>also brings another benefit </a:t>
            </a:r>
            <a:r>
              <a:rPr lang="en-GB" dirty="0" smtClean="0">
                <a:solidFill>
                  <a:srgbClr val="EA5B0C"/>
                </a:solidFill>
                <a:latin typeface="Arial" panose="020B0604020202020204" pitchFamily="34" charset="0"/>
                <a:cs typeface="Arial" panose="020B0604020202020204" pitchFamily="34" charset="0"/>
              </a:rPr>
              <a:t>of …, meaning ...</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However, he will need to think about this carefully as it will also </a:t>
            </a:r>
            <a:r>
              <a:rPr lang="en-GB" dirty="0" smtClean="0">
                <a:solidFill>
                  <a:srgbClr val="EA5B0C"/>
                </a:solidFill>
                <a:latin typeface="Arial" panose="020B0604020202020204" pitchFamily="34" charset="0"/>
                <a:cs typeface="Arial" panose="020B0604020202020204" pitchFamily="34" charset="0"/>
              </a:rPr>
              <a:t>mean …</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On balance, I think that Jim should/shouldn't delay his expansion plans </a:t>
            </a:r>
            <a:r>
              <a:rPr lang="en-GB" dirty="0" smtClean="0">
                <a:solidFill>
                  <a:srgbClr val="EA5B0C"/>
                </a:solidFill>
                <a:latin typeface="Arial" panose="020B0604020202020204" pitchFamily="34" charset="0"/>
                <a:cs typeface="Arial" panose="020B0604020202020204" pitchFamily="34" charset="0"/>
              </a:rPr>
              <a:t>because …  </a:t>
            </a:r>
            <a:r>
              <a:rPr lang="en-GB" dirty="0">
                <a:solidFill>
                  <a:srgbClr val="EA5B0C"/>
                </a:solidFill>
                <a:latin typeface="Arial" panose="020B0604020202020204" pitchFamily="34" charset="0"/>
                <a:cs typeface="Arial" panose="020B0604020202020204" pitchFamily="34" charset="0"/>
              </a:rPr>
              <a:t>I think this </a:t>
            </a:r>
            <a:r>
              <a:rPr lang="en-GB" dirty="0" smtClean="0">
                <a:solidFill>
                  <a:srgbClr val="EA5B0C"/>
                </a:solidFill>
                <a:latin typeface="Arial" panose="020B0604020202020204" pitchFamily="34" charset="0"/>
                <a:cs typeface="Arial" panose="020B0604020202020204" pitchFamily="34" charset="0"/>
              </a:rPr>
              <a:t>is / isn’t </a:t>
            </a:r>
            <a:r>
              <a:rPr lang="en-GB" dirty="0">
                <a:solidFill>
                  <a:srgbClr val="EA5B0C"/>
                </a:solidFill>
                <a:latin typeface="Arial" panose="020B0604020202020204" pitchFamily="34" charset="0"/>
                <a:cs typeface="Arial" panose="020B0604020202020204" pitchFamily="34" charset="0"/>
              </a:rPr>
              <a:t>better than the alternative </a:t>
            </a:r>
            <a:r>
              <a:rPr lang="en-GB" dirty="0" smtClean="0">
                <a:solidFill>
                  <a:srgbClr val="EA5B0C"/>
                </a:solidFill>
                <a:latin typeface="Arial" panose="020B0604020202020204" pitchFamily="34" charset="0"/>
                <a:cs typeface="Arial" panose="020B0604020202020204" pitchFamily="34" charset="0"/>
              </a:rPr>
              <a:t>of ... because …</a:t>
            </a:r>
            <a:endParaRPr lang="en-GB" dirty="0">
              <a:solidFill>
                <a:srgbClr val="EA5B0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3449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Example 3</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333935" y="1338067"/>
            <a:ext cx="11524129" cy="2246769"/>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000" dirty="0">
                <a:latin typeface="Arial" panose="020B0604020202020204" pitchFamily="34" charset="0"/>
                <a:cs typeface="Arial" panose="020B0604020202020204" pitchFamily="34" charset="0"/>
              </a:rPr>
              <a:t>You might be asked ‘to what extent’ something might </a:t>
            </a:r>
            <a:r>
              <a:rPr lang="en-GB" sz="2000" dirty="0" smtClean="0">
                <a:latin typeface="Arial" panose="020B0604020202020204" pitchFamily="34" charset="0"/>
                <a:cs typeface="Arial" panose="020B0604020202020204" pitchFamily="34" charset="0"/>
              </a:rPr>
              <a:t>affect or impact </a:t>
            </a:r>
            <a:r>
              <a:rPr lang="en-GB" sz="2000" dirty="0">
                <a:latin typeface="Arial" panose="020B0604020202020204" pitchFamily="34" charset="0"/>
                <a:cs typeface="Arial" panose="020B0604020202020204" pitchFamily="34" charset="0"/>
              </a:rPr>
              <a:t>on a business. </a:t>
            </a:r>
          </a:p>
          <a:p>
            <a:pPr marL="449263" lvl="1" indent="-449263">
              <a:spcAft>
                <a:spcPts val="1200"/>
              </a:spcAft>
              <a:buClr>
                <a:srgbClr val="EA5B0C"/>
              </a:buClr>
              <a:buFont typeface="Arial" panose="020B0604020202020204" pitchFamily="34" charset="0"/>
              <a:buChar char="•"/>
            </a:pPr>
            <a:r>
              <a:rPr lang="en-GB" sz="2000" dirty="0">
                <a:latin typeface="Arial" panose="020B0604020202020204" pitchFamily="34" charset="0"/>
                <a:cs typeface="Arial" panose="020B0604020202020204" pitchFamily="34" charset="0"/>
              </a:rPr>
              <a:t>Here you would explain the positive and negative effects that something might have on the business</a:t>
            </a:r>
          </a:p>
          <a:p>
            <a:pPr marL="449263" lvl="1" indent="-449263">
              <a:spcAft>
                <a:spcPts val="1200"/>
              </a:spcAft>
              <a:buClr>
                <a:srgbClr val="EA5B0C"/>
              </a:buClr>
              <a:buFont typeface="Arial" panose="020B0604020202020204" pitchFamily="34" charset="0"/>
              <a:buChar char="•"/>
            </a:pPr>
            <a:r>
              <a:rPr lang="en-GB" sz="2000" dirty="0">
                <a:latin typeface="Arial" panose="020B0604020202020204" pitchFamily="34" charset="0"/>
                <a:cs typeface="Arial" panose="020B0604020202020204" pitchFamily="34" charset="0"/>
              </a:rPr>
              <a:t>Your conclusion would then need to answer the ‘to what extent’ part of the question in full, with you making a supported judgement on the extent to which (how much) you think that something will affect the business.  You would use evidence to support the judgement you are making.</a:t>
            </a:r>
          </a:p>
        </p:txBody>
      </p:sp>
      <p:sp>
        <p:nvSpPr>
          <p:cNvPr id="5" name="Rounded Rectangle 6">
            <a:extLst>
              <a:ext uri="{FF2B5EF4-FFF2-40B4-BE49-F238E27FC236}">
                <a16:creationId xmlns:a16="http://schemas.microsoft.com/office/drawing/2014/main" id="{7F54B3C8-5D78-45DB-904A-AC978380935E}"/>
              </a:ext>
            </a:extLst>
          </p:cNvPr>
          <p:cNvSpPr/>
          <p:nvPr/>
        </p:nvSpPr>
        <p:spPr>
          <a:xfrm>
            <a:off x="333934" y="3731178"/>
            <a:ext cx="11524129" cy="1817243"/>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dirty="0">
                <a:solidFill>
                  <a:schemeClr val="bg1"/>
                </a:solidFill>
                <a:latin typeface="Arial" panose="020B0604020202020204" pitchFamily="34" charset="0"/>
                <a:cs typeface="Arial" panose="020B0604020202020204" pitchFamily="34" charset="0"/>
              </a:rPr>
              <a:t>Gene owns a p</a:t>
            </a:r>
            <a:r>
              <a:rPr lang="en-GB" dirty="0" smtClean="0">
                <a:solidFill>
                  <a:schemeClr val="bg1"/>
                </a:solidFill>
                <a:latin typeface="Arial" panose="020B0604020202020204" pitchFamily="34" charset="0"/>
                <a:cs typeface="Arial" panose="020B0604020202020204" pitchFamily="34" charset="0"/>
              </a:rPr>
              <a:t>et hotel</a:t>
            </a:r>
            <a:r>
              <a:rPr lang="en-GB" dirty="0">
                <a:solidFill>
                  <a:schemeClr val="bg1"/>
                </a:solidFill>
                <a:latin typeface="Arial" panose="020B0604020202020204" pitchFamily="34" charset="0"/>
                <a:cs typeface="Arial" panose="020B0604020202020204" pitchFamily="34" charset="0"/>
              </a:rPr>
              <a:t>. </a:t>
            </a:r>
            <a:r>
              <a:rPr lang="en-GB" dirty="0" smtClean="0">
                <a:solidFill>
                  <a:schemeClr val="bg1"/>
                </a:solidFill>
                <a:latin typeface="Arial" panose="020B0604020202020204" pitchFamily="34" charset="0"/>
                <a:cs typeface="Arial" panose="020B0604020202020204" pitchFamily="34" charset="0"/>
              </a:rPr>
              <a:t>This </a:t>
            </a:r>
            <a:r>
              <a:rPr lang="en-GB" dirty="0">
                <a:solidFill>
                  <a:schemeClr val="bg1"/>
                </a:solidFill>
                <a:latin typeface="Arial" panose="020B0604020202020204" pitchFamily="34" charset="0"/>
                <a:cs typeface="Arial" panose="020B0604020202020204" pitchFamily="34" charset="0"/>
              </a:rPr>
              <a:t>is where owners of dogs, cats, guinea pigs and other small animals can book their pets in with Gene to be looked after when their owners are away for more than a day. He can currently house up to 15 pets. The business is doing well and Gene is looking to extend by purchasing some of his neighbour’s land so he can accommodate more pets</a:t>
            </a:r>
            <a:r>
              <a:rPr lang="en-GB" dirty="0" smtClean="0">
                <a:solidFill>
                  <a:schemeClr val="bg1"/>
                </a:solidFill>
                <a:latin typeface="Arial" panose="020B0604020202020204" pitchFamily="34" charset="0"/>
                <a:cs typeface="Arial" panose="020B0604020202020204" pitchFamily="34" charset="0"/>
              </a:rPr>
              <a:t>. </a:t>
            </a:r>
            <a:r>
              <a:rPr lang="en-GB" dirty="0">
                <a:solidFill>
                  <a:schemeClr val="bg1"/>
                </a:solidFill>
                <a:latin typeface="Arial" panose="020B0604020202020204" pitchFamily="34" charset="0"/>
                <a:cs typeface="Arial" panose="020B0604020202020204" pitchFamily="34" charset="0"/>
              </a:rPr>
              <a:t>He is however, concerned about the rise in unemployment rates in his local area and how this might affect his business.</a:t>
            </a:r>
          </a:p>
          <a:p>
            <a:pPr algn="ctr"/>
            <a:r>
              <a:rPr lang="en-GB" b="1" dirty="0">
                <a:solidFill>
                  <a:schemeClr val="bg1"/>
                </a:solidFill>
                <a:latin typeface="Arial" panose="020B0604020202020204" pitchFamily="34" charset="0"/>
                <a:cs typeface="Arial" panose="020B0604020202020204" pitchFamily="34" charset="0"/>
              </a:rPr>
              <a:t>To what extent do you think unemployment in Gene’s local area might affect his pet hotel?</a:t>
            </a:r>
          </a:p>
          <a:p>
            <a:pPr algn="ctr"/>
            <a:r>
              <a:rPr lang="en-GB" dirty="0">
                <a:solidFill>
                  <a:schemeClr val="bg1"/>
                </a:solidFill>
                <a:latin typeface="Arial" panose="020B0604020202020204" pitchFamily="34" charset="0"/>
                <a:cs typeface="Arial" panose="020B0604020202020204" pitchFamily="34" charset="0"/>
              </a:rPr>
              <a:t>  </a:t>
            </a:r>
            <a:endParaRPr lang="en-GB" b="1" dirty="0">
              <a:solidFill>
                <a:schemeClr val="bg1"/>
              </a:solidFill>
              <a:latin typeface="Arial" panose="020B0604020202020204" pitchFamily="34" charset="0"/>
              <a:cs typeface="Arial" panose="020B0604020202020204" pitchFamily="34" charset="0"/>
            </a:endParaRPr>
          </a:p>
          <a:p>
            <a:pPr algn="ctr"/>
            <a:endParaRPr lang="en-GB" b="1" dirty="0">
              <a:solidFill>
                <a:schemeClr val="bg1"/>
              </a:solidFill>
              <a:latin typeface="Arial" panose="020B0604020202020204" pitchFamily="34" charset="0"/>
              <a:cs typeface="Arial" panose="020B0604020202020204" pitchFamily="34" charset="0"/>
            </a:endParaRPr>
          </a:p>
        </p:txBody>
      </p:sp>
      <p:sp>
        <p:nvSpPr>
          <p:cNvPr id="7" name="Rounded Rectangle 6">
            <a:extLst>
              <a:ext uri="{FF2B5EF4-FFF2-40B4-BE49-F238E27FC236}">
                <a16:creationId xmlns:a16="http://schemas.microsoft.com/office/drawing/2014/main" id="{DB8B45DD-A638-4F1B-95FA-BF5917489698}"/>
              </a:ext>
            </a:extLst>
          </p:cNvPr>
          <p:cNvSpPr/>
          <p:nvPr/>
        </p:nvSpPr>
        <p:spPr>
          <a:xfrm>
            <a:off x="1664496" y="5694763"/>
            <a:ext cx="8698113" cy="988851"/>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0" lvl="1" algn="ctr">
              <a:spcAft>
                <a:spcPts val="1200"/>
              </a:spcAft>
              <a:buClr>
                <a:srgbClr val="EA5B0C"/>
              </a:buClr>
            </a:pPr>
            <a:r>
              <a:rPr lang="en-GB" sz="2400" b="1" dirty="0">
                <a:solidFill>
                  <a:srgbClr val="EA5B0C"/>
                </a:solidFill>
                <a:latin typeface="Arial" panose="020B0604020202020204" pitchFamily="34" charset="0"/>
                <a:cs typeface="Arial" panose="020B0604020202020204" pitchFamily="34" charset="0"/>
              </a:rPr>
              <a:t>Draft your approach to answering this question</a:t>
            </a:r>
          </a:p>
          <a:p>
            <a:pPr marL="0" lvl="1" algn="ctr">
              <a:spcAft>
                <a:spcPts val="1200"/>
              </a:spcAft>
              <a:buClr>
                <a:srgbClr val="EA5B0C"/>
              </a:buClr>
            </a:pPr>
            <a:r>
              <a:rPr lang="en-GB" sz="2400" b="1" dirty="0">
                <a:solidFill>
                  <a:srgbClr val="EA5B0C"/>
                </a:solidFill>
                <a:latin typeface="Arial" panose="020B0604020202020204" pitchFamily="34" charset="0"/>
                <a:cs typeface="Arial" panose="020B0604020202020204" pitchFamily="34" charset="0"/>
              </a:rPr>
              <a:t>You have 3 minutes</a:t>
            </a:r>
          </a:p>
        </p:txBody>
      </p:sp>
    </p:spTree>
    <p:extLst>
      <p:ext uri="{BB962C8B-B14F-4D97-AF65-F5344CB8AC3E}">
        <p14:creationId xmlns:p14="http://schemas.microsoft.com/office/powerpoint/2010/main" val="3817544336"/>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11295</TotalTime>
  <Words>2728</Words>
  <Application>Microsoft Office PowerPoint</Application>
  <PresentationFormat>Widescreen</PresentationFormat>
  <Paragraphs>137</Paragraphs>
  <Slides>18</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Liz Duncombe</cp:lastModifiedBy>
  <cp:revision>269</cp:revision>
  <cp:lastPrinted>2018-01-14T21:28:16Z</cp:lastPrinted>
  <dcterms:created xsi:type="dcterms:W3CDTF">2018-01-14T21:11:47Z</dcterms:created>
  <dcterms:modified xsi:type="dcterms:W3CDTF">2019-07-10T16:02:45Z</dcterms:modified>
</cp:coreProperties>
</file>