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5"/>
  </p:sldMasterIdLst>
  <p:notesMasterIdLst>
    <p:notesMasterId r:id="rId22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2192000" cy="6858000"/>
  <p:notesSz cx="6888163" cy="100187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4" roundtripDataSignature="AMtx7mhCNNzRbXqjzqyBUYz7Ae9EYA7QN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EBD818A-BFC6-4899-A083-28BB2CD4CCD2}">
  <a:tblStyle styleId="{DEBD818A-BFC6-4899-A083-28BB2CD4CCD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customschemas.google.com/relationships/presentationmetadata" Target="metadata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pideh Modgham" userId="4115b3b6-c566-49ec-8cd3-2d7651a9555d" providerId="ADAL" clId="{BDF3E597-07AA-4E8C-8292-C9356A5D3CB6}"/>
    <pc:docChg chg="undo redo custSel delSld modSld">
      <pc:chgData name="Sepideh Modgham" userId="4115b3b6-c566-49ec-8cd3-2d7651a9555d" providerId="ADAL" clId="{BDF3E597-07AA-4E8C-8292-C9356A5D3CB6}" dt="2026-05-14T13:31:24.849" v="265" actId="20577"/>
      <pc:docMkLst>
        <pc:docMk/>
      </pc:docMkLst>
      <pc:sldChg chg="modSp mod">
        <pc:chgData name="Sepideh Modgham" userId="4115b3b6-c566-49ec-8cd3-2d7651a9555d" providerId="ADAL" clId="{BDF3E597-07AA-4E8C-8292-C9356A5D3CB6}" dt="2026-05-14T13:31:24.849" v="265" actId="20577"/>
        <pc:sldMkLst>
          <pc:docMk/>
          <pc:sldMk cId="0" sldId="256"/>
        </pc:sldMkLst>
        <pc:spChg chg="mod">
          <ac:chgData name="Sepideh Modgham" userId="4115b3b6-c566-49ec-8cd3-2d7651a9555d" providerId="ADAL" clId="{BDF3E597-07AA-4E8C-8292-C9356A5D3CB6}" dt="2026-05-14T13:31:24.849" v="265" actId="20577"/>
          <ac:spMkLst>
            <pc:docMk/>
            <pc:sldMk cId="0" sldId="256"/>
            <ac:spMk id="89" creationId="{00000000-0000-0000-0000-000000000000}"/>
          </ac:spMkLst>
        </pc:spChg>
      </pc:sldChg>
      <pc:sldChg chg="modSp mod">
        <pc:chgData name="Sepideh Modgham" userId="4115b3b6-c566-49ec-8cd3-2d7651a9555d" providerId="ADAL" clId="{BDF3E597-07AA-4E8C-8292-C9356A5D3CB6}" dt="2026-05-12T09:30:23.530" v="230" actId="1076"/>
        <pc:sldMkLst>
          <pc:docMk/>
          <pc:sldMk cId="0" sldId="257"/>
        </pc:sldMkLst>
        <pc:spChg chg="mod">
          <ac:chgData name="Sepideh Modgham" userId="4115b3b6-c566-49ec-8cd3-2d7651a9555d" providerId="ADAL" clId="{BDF3E597-07AA-4E8C-8292-C9356A5D3CB6}" dt="2026-05-12T09:30:23.530" v="230" actId="1076"/>
          <ac:spMkLst>
            <pc:docMk/>
            <pc:sldMk cId="0" sldId="257"/>
            <ac:spMk id="100" creationId="{00000000-0000-0000-0000-000000000000}"/>
          </ac:spMkLst>
        </pc:spChg>
      </pc:sldChg>
      <pc:sldChg chg="delSp modSp mod">
        <pc:chgData name="Sepideh Modgham" userId="4115b3b6-c566-49ec-8cd3-2d7651a9555d" providerId="ADAL" clId="{BDF3E597-07AA-4E8C-8292-C9356A5D3CB6}" dt="2026-05-11T07:09:59.862" v="131" actId="948"/>
        <pc:sldMkLst>
          <pc:docMk/>
          <pc:sldMk cId="0" sldId="258"/>
        </pc:sldMkLst>
        <pc:spChg chg="mod">
          <ac:chgData name="Sepideh Modgham" userId="4115b3b6-c566-49ec-8cd3-2d7651a9555d" providerId="ADAL" clId="{BDF3E597-07AA-4E8C-8292-C9356A5D3CB6}" dt="2026-05-11T07:09:59.862" v="131" actId="948"/>
          <ac:spMkLst>
            <pc:docMk/>
            <pc:sldMk cId="0" sldId="258"/>
            <ac:spMk id="107" creationId="{00000000-0000-0000-0000-000000000000}"/>
          </ac:spMkLst>
        </pc:spChg>
        <pc:spChg chg="mod">
          <ac:chgData name="Sepideh Modgham" userId="4115b3b6-c566-49ec-8cd3-2d7651a9555d" providerId="ADAL" clId="{BDF3E597-07AA-4E8C-8292-C9356A5D3CB6}" dt="2026-05-11T07:09:49.677" v="130" actId="2711"/>
          <ac:spMkLst>
            <pc:docMk/>
            <pc:sldMk cId="0" sldId="258"/>
            <ac:spMk id="108" creationId="{00000000-0000-0000-0000-000000000000}"/>
          </ac:spMkLst>
        </pc:spChg>
      </pc:sldChg>
      <pc:sldChg chg="modSp mod">
        <pc:chgData name="Sepideh Modgham" userId="4115b3b6-c566-49ec-8cd3-2d7651a9555d" providerId="ADAL" clId="{BDF3E597-07AA-4E8C-8292-C9356A5D3CB6}" dt="2026-05-11T07:10:40.139" v="133" actId="20577"/>
        <pc:sldMkLst>
          <pc:docMk/>
          <pc:sldMk cId="0" sldId="259"/>
        </pc:sldMkLst>
        <pc:spChg chg="mod">
          <ac:chgData name="Sepideh Modgham" userId="4115b3b6-c566-49ec-8cd3-2d7651a9555d" providerId="ADAL" clId="{BDF3E597-07AA-4E8C-8292-C9356A5D3CB6}" dt="2026-05-11T07:10:40.139" v="133" actId="20577"/>
          <ac:spMkLst>
            <pc:docMk/>
            <pc:sldMk cId="0" sldId="259"/>
            <ac:spMk id="120" creationId="{00000000-0000-0000-0000-000000000000}"/>
          </ac:spMkLst>
        </pc:spChg>
      </pc:sldChg>
      <pc:sldChg chg="modSp mod">
        <pc:chgData name="Sepideh Modgham" userId="4115b3b6-c566-49ec-8cd3-2d7651a9555d" providerId="ADAL" clId="{BDF3E597-07AA-4E8C-8292-C9356A5D3CB6}" dt="2026-05-11T07:11:26.209" v="134" actId="2711"/>
        <pc:sldMkLst>
          <pc:docMk/>
          <pc:sldMk cId="0" sldId="260"/>
        </pc:sldMkLst>
        <pc:spChg chg="mod">
          <ac:chgData name="Sepideh Modgham" userId="4115b3b6-c566-49ec-8cd3-2d7651a9555d" providerId="ADAL" clId="{BDF3E597-07AA-4E8C-8292-C9356A5D3CB6}" dt="2026-05-11T07:11:26.209" v="134" actId="2711"/>
          <ac:spMkLst>
            <pc:docMk/>
            <pc:sldMk cId="0" sldId="260"/>
            <ac:spMk id="129" creationId="{00000000-0000-0000-0000-000000000000}"/>
          </ac:spMkLst>
        </pc:spChg>
      </pc:sldChg>
      <pc:sldChg chg="modSp mod">
        <pc:chgData name="Sepideh Modgham" userId="4115b3b6-c566-49ec-8cd3-2d7651a9555d" providerId="ADAL" clId="{BDF3E597-07AA-4E8C-8292-C9356A5D3CB6}" dt="2026-05-11T07:13:12.061" v="143" actId="1076"/>
        <pc:sldMkLst>
          <pc:docMk/>
          <pc:sldMk cId="0" sldId="261"/>
        </pc:sldMkLst>
        <pc:spChg chg="mod">
          <ac:chgData name="Sepideh Modgham" userId="4115b3b6-c566-49ec-8cd3-2d7651a9555d" providerId="ADAL" clId="{BDF3E597-07AA-4E8C-8292-C9356A5D3CB6}" dt="2026-05-11T07:13:12.061" v="143" actId="1076"/>
          <ac:spMkLst>
            <pc:docMk/>
            <pc:sldMk cId="0" sldId="261"/>
            <ac:spMk id="136" creationId="{00000000-0000-0000-0000-000000000000}"/>
          </ac:spMkLst>
        </pc:spChg>
        <pc:graphicFrameChg chg="modGraphic">
          <ac:chgData name="Sepideh Modgham" userId="4115b3b6-c566-49ec-8cd3-2d7651a9555d" providerId="ADAL" clId="{BDF3E597-07AA-4E8C-8292-C9356A5D3CB6}" dt="2026-05-11T07:12:26.486" v="136" actId="948"/>
          <ac:graphicFrameMkLst>
            <pc:docMk/>
            <pc:sldMk cId="0" sldId="261"/>
            <ac:graphicFrameMk id="137" creationId="{00000000-0000-0000-0000-000000000000}"/>
          </ac:graphicFrameMkLst>
        </pc:graphicFrameChg>
      </pc:sldChg>
      <pc:sldChg chg="modSp mod">
        <pc:chgData name="Sepideh Modgham" userId="4115b3b6-c566-49ec-8cd3-2d7651a9555d" providerId="ADAL" clId="{BDF3E597-07AA-4E8C-8292-C9356A5D3CB6}" dt="2026-05-11T07:14:54.927" v="153" actId="5793"/>
        <pc:sldMkLst>
          <pc:docMk/>
          <pc:sldMk cId="0" sldId="262"/>
        </pc:sldMkLst>
        <pc:spChg chg="mod">
          <ac:chgData name="Sepideh Modgham" userId="4115b3b6-c566-49ec-8cd3-2d7651a9555d" providerId="ADAL" clId="{BDF3E597-07AA-4E8C-8292-C9356A5D3CB6}" dt="2026-05-11T07:14:54.927" v="153" actId="5793"/>
          <ac:spMkLst>
            <pc:docMk/>
            <pc:sldMk cId="0" sldId="262"/>
            <ac:spMk id="144" creationId="{00000000-0000-0000-0000-000000000000}"/>
          </ac:spMkLst>
        </pc:spChg>
      </pc:sldChg>
      <pc:sldChg chg="modSp mod">
        <pc:chgData name="Sepideh Modgham" userId="4115b3b6-c566-49ec-8cd3-2d7651a9555d" providerId="ADAL" clId="{BDF3E597-07AA-4E8C-8292-C9356A5D3CB6}" dt="2026-05-11T07:18:38.466" v="168" actId="255"/>
        <pc:sldMkLst>
          <pc:docMk/>
          <pc:sldMk cId="0" sldId="263"/>
        </pc:sldMkLst>
        <pc:spChg chg="mod">
          <ac:chgData name="Sepideh Modgham" userId="4115b3b6-c566-49ec-8cd3-2d7651a9555d" providerId="ADAL" clId="{BDF3E597-07AA-4E8C-8292-C9356A5D3CB6}" dt="2026-05-11T07:18:38.466" v="168" actId="255"/>
          <ac:spMkLst>
            <pc:docMk/>
            <pc:sldMk cId="0" sldId="263"/>
            <ac:spMk id="151" creationId="{00000000-0000-0000-0000-000000000000}"/>
          </ac:spMkLst>
        </pc:spChg>
      </pc:sldChg>
      <pc:sldChg chg="modSp mod">
        <pc:chgData name="Sepideh Modgham" userId="4115b3b6-c566-49ec-8cd3-2d7651a9555d" providerId="ADAL" clId="{BDF3E597-07AA-4E8C-8292-C9356A5D3CB6}" dt="2026-05-11T07:20:43.482" v="173" actId="948"/>
        <pc:sldMkLst>
          <pc:docMk/>
          <pc:sldMk cId="0" sldId="264"/>
        </pc:sldMkLst>
        <pc:spChg chg="mod">
          <ac:chgData name="Sepideh Modgham" userId="4115b3b6-c566-49ec-8cd3-2d7651a9555d" providerId="ADAL" clId="{BDF3E597-07AA-4E8C-8292-C9356A5D3CB6}" dt="2026-05-11T07:20:43.482" v="173" actId="948"/>
          <ac:spMkLst>
            <pc:docMk/>
            <pc:sldMk cId="0" sldId="264"/>
            <ac:spMk id="158" creationId="{00000000-0000-0000-0000-000000000000}"/>
          </ac:spMkLst>
        </pc:spChg>
      </pc:sldChg>
      <pc:sldChg chg="modSp mod">
        <pc:chgData name="Sepideh Modgham" userId="4115b3b6-c566-49ec-8cd3-2d7651a9555d" providerId="ADAL" clId="{BDF3E597-07AA-4E8C-8292-C9356A5D3CB6}" dt="2026-05-11T07:21:48.764" v="185" actId="20577"/>
        <pc:sldMkLst>
          <pc:docMk/>
          <pc:sldMk cId="0" sldId="266"/>
        </pc:sldMkLst>
        <pc:spChg chg="mod">
          <ac:chgData name="Sepideh Modgham" userId="4115b3b6-c566-49ec-8cd3-2d7651a9555d" providerId="ADAL" clId="{BDF3E597-07AA-4E8C-8292-C9356A5D3CB6}" dt="2026-05-11T07:21:48.764" v="185" actId="20577"/>
          <ac:spMkLst>
            <pc:docMk/>
            <pc:sldMk cId="0" sldId="266"/>
            <ac:spMk id="172" creationId="{00000000-0000-0000-0000-000000000000}"/>
          </ac:spMkLst>
        </pc:spChg>
      </pc:sldChg>
      <pc:sldChg chg="modSp mod">
        <pc:chgData name="Sepideh Modgham" userId="4115b3b6-c566-49ec-8cd3-2d7651a9555d" providerId="ADAL" clId="{BDF3E597-07AA-4E8C-8292-C9356A5D3CB6}" dt="2026-05-11T07:22:18.624" v="187" actId="403"/>
        <pc:sldMkLst>
          <pc:docMk/>
          <pc:sldMk cId="0" sldId="268"/>
        </pc:sldMkLst>
        <pc:spChg chg="mod">
          <ac:chgData name="Sepideh Modgham" userId="4115b3b6-c566-49ec-8cd3-2d7651a9555d" providerId="ADAL" clId="{BDF3E597-07AA-4E8C-8292-C9356A5D3CB6}" dt="2026-05-11T07:22:18.624" v="187" actId="403"/>
          <ac:spMkLst>
            <pc:docMk/>
            <pc:sldMk cId="0" sldId="268"/>
            <ac:spMk id="186" creationId="{00000000-0000-0000-0000-000000000000}"/>
          </ac:spMkLst>
        </pc:spChg>
      </pc:sldChg>
      <pc:sldChg chg="modSp mod">
        <pc:chgData name="Sepideh Modgham" userId="4115b3b6-c566-49ec-8cd3-2d7651a9555d" providerId="ADAL" clId="{BDF3E597-07AA-4E8C-8292-C9356A5D3CB6}" dt="2026-05-11T07:22:40.272" v="197" actId="20577"/>
        <pc:sldMkLst>
          <pc:docMk/>
          <pc:sldMk cId="0" sldId="269"/>
        </pc:sldMkLst>
        <pc:spChg chg="mod">
          <ac:chgData name="Sepideh Modgham" userId="4115b3b6-c566-49ec-8cd3-2d7651a9555d" providerId="ADAL" clId="{BDF3E597-07AA-4E8C-8292-C9356A5D3CB6}" dt="2026-05-11T07:22:40.272" v="197" actId="20577"/>
          <ac:spMkLst>
            <pc:docMk/>
            <pc:sldMk cId="0" sldId="269"/>
            <ac:spMk id="193" creationId="{00000000-0000-0000-0000-000000000000}"/>
          </ac:spMkLst>
        </pc:spChg>
      </pc:sldChg>
      <pc:sldChg chg="modSp mod">
        <pc:chgData name="Sepideh Modgham" userId="4115b3b6-c566-49ec-8cd3-2d7651a9555d" providerId="ADAL" clId="{BDF3E597-07AA-4E8C-8292-C9356A5D3CB6}" dt="2026-05-11T07:23:52.617" v="204" actId="948"/>
        <pc:sldMkLst>
          <pc:docMk/>
          <pc:sldMk cId="0" sldId="270"/>
        </pc:sldMkLst>
        <pc:spChg chg="mod">
          <ac:chgData name="Sepideh Modgham" userId="4115b3b6-c566-49ec-8cd3-2d7651a9555d" providerId="ADAL" clId="{BDF3E597-07AA-4E8C-8292-C9356A5D3CB6}" dt="2026-05-11T07:23:52.617" v="204" actId="948"/>
          <ac:spMkLst>
            <pc:docMk/>
            <pc:sldMk cId="0" sldId="270"/>
            <ac:spMk id="200" creationId="{00000000-0000-0000-0000-000000000000}"/>
          </ac:spMkLst>
        </pc:spChg>
      </pc:sldChg>
      <pc:sldChg chg="modSp mod">
        <pc:chgData name="Sepideh Modgham" userId="4115b3b6-c566-49ec-8cd3-2d7651a9555d" providerId="ADAL" clId="{BDF3E597-07AA-4E8C-8292-C9356A5D3CB6}" dt="2026-05-11T07:25:46.043" v="211" actId="1076"/>
        <pc:sldMkLst>
          <pc:docMk/>
          <pc:sldMk cId="0" sldId="271"/>
        </pc:sldMkLst>
        <pc:spChg chg="mod">
          <ac:chgData name="Sepideh Modgham" userId="4115b3b6-c566-49ec-8cd3-2d7651a9555d" providerId="ADAL" clId="{BDF3E597-07AA-4E8C-8292-C9356A5D3CB6}" dt="2026-05-11T07:25:46.043" v="211" actId="1076"/>
          <ac:spMkLst>
            <pc:docMk/>
            <pc:sldMk cId="0" sldId="271"/>
            <ac:spMk id="207" creationId="{00000000-0000-0000-0000-000000000000}"/>
          </ac:spMkLst>
        </pc:spChg>
        <pc:spChg chg="mod">
          <ac:chgData name="Sepideh Modgham" userId="4115b3b6-c566-49ec-8cd3-2d7651a9555d" providerId="ADAL" clId="{BDF3E597-07AA-4E8C-8292-C9356A5D3CB6}" dt="2026-05-11T07:25:23.609" v="207" actId="403"/>
          <ac:spMkLst>
            <pc:docMk/>
            <pc:sldMk cId="0" sldId="271"/>
            <ac:spMk id="20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84500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02075" y="0"/>
            <a:ext cx="2984500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8975" y="4821238"/>
            <a:ext cx="5510213" cy="3944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517063"/>
            <a:ext cx="2984500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8975" y="4821238"/>
            <a:ext cx="5510213" cy="3944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cb5236f6a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700" cy="338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g3cb5236f6a4_0_6:notes"/>
          <p:cNvSpPr txBox="1">
            <a:spLocks noGrp="1"/>
          </p:cNvSpPr>
          <p:nvPr>
            <p:ph type="body" idx="1"/>
          </p:nvPr>
        </p:nvSpPr>
        <p:spPr>
          <a:xfrm>
            <a:off x="688975" y="4821238"/>
            <a:ext cx="5510100" cy="39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3cb5236f6a4_0_6:notes"/>
          <p:cNvSpPr txBox="1">
            <a:spLocks noGrp="1"/>
          </p:cNvSpPr>
          <p:nvPr>
            <p:ph type="sldNum" idx="12"/>
          </p:nvPr>
        </p:nvSpPr>
        <p:spPr>
          <a:xfrm>
            <a:off x="3902075" y="9517063"/>
            <a:ext cx="29844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cb5236f6a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g3cb5236f6a4_0_0:notes"/>
          <p:cNvSpPr txBox="1">
            <a:spLocks noGrp="1"/>
          </p:cNvSpPr>
          <p:nvPr>
            <p:ph type="body" idx="1"/>
          </p:nvPr>
        </p:nvSpPr>
        <p:spPr>
          <a:xfrm>
            <a:off x="688975" y="4821238"/>
            <a:ext cx="5510100" cy="39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g3cb5236f6a4_0_0:notes"/>
          <p:cNvSpPr txBox="1">
            <a:spLocks noGrp="1"/>
          </p:cNvSpPr>
          <p:nvPr>
            <p:ph type="sldNum" idx="12"/>
          </p:nvPr>
        </p:nvSpPr>
        <p:spPr>
          <a:xfrm>
            <a:off x="3902075" y="9517063"/>
            <a:ext cx="29844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cab49332fe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700" cy="338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g3cab49332fe_0_14:notes"/>
          <p:cNvSpPr txBox="1">
            <a:spLocks noGrp="1"/>
          </p:cNvSpPr>
          <p:nvPr>
            <p:ph type="body" idx="1"/>
          </p:nvPr>
        </p:nvSpPr>
        <p:spPr>
          <a:xfrm>
            <a:off x="688975" y="4821238"/>
            <a:ext cx="5510100" cy="39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g3cab49332fe_0_14:notes"/>
          <p:cNvSpPr txBox="1">
            <a:spLocks noGrp="1"/>
          </p:cNvSpPr>
          <p:nvPr>
            <p:ph type="sldNum" idx="12"/>
          </p:nvPr>
        </p:nvSpPr>
        <p:spPr>
          <a:xfrm>
            <a:off x="3902075" y="9517063"/>
            <a:ext cx="29844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ca23c60f99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3ca23c60f99_0_28:notes"/>
          <p:cNvSpPr txBox="1">
            <a:spLocks noGrp="1"/>
          </p:cNvSpPr>
          <p:nvPr>
            <p:ph type="body" idx="1"/>
          </p:nvPr>
        </p:nvSpPr>
        <p:spPr>
          <a:xfrm>
            <a:off x="688975" y="4821238"/>
            <a:ext cx="5510100" cy="39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3ca23c60f99_0_28:notes"/>
          <p:cNvSpPr txBox="1">
            <a:spLocks noGrp="1"/>
          </p:cNvSpPr>
          <p:nvPr>
            <p:ph type="sldNum" idx="12"/>
          </p:nvPr>
        </p:nvSpPr>
        <p:spPr>
          <a:xfrm>
            <a:off x="3902075" y="9517063"/>
            <a:ext cx="29844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cb5236f6a4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g3cb5236f6a4_0_18:notes"/>
          <p:cNvSpPr txBox="1">
            <a:spLocks noGrp="1"/>
          </p:cNvSpPr>
          <p:nvPr>
            <p:ph type="body" idx="1"/>
          </p:nvPr>
        </p:nvSpPr>
        <p:spPr>
          <a:xfrm>
            <a:off x="688975" y="4821238"/>
            <a:ext cx="5510100" cy="39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g3cb5236f6a4_0_18:notes"/>
          <p:cNvSpPr txBox="1">
            <a:spLocks noGrp="1"/>
          </p:cNvSpPr>
          <p:nvPr>
            <p:ph type="sldNum" idx="12"/>
          </p:nvPr>
        </p:nvSpPr>
        <p:spPr>
          <a:xfrm>
            <a:off x="3902075" y="9517063"/>
            <a:ext cx="29844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ca23c60f99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g3ca23c60f99_0_35:notes"/>
          <p:cNvSpPr txBox="1">
            <a:spLocks noGrp="1"/>
          </p:cNvSpPr>
          <p:nvPr>
            <p:ph type="body" idx="1"/>
          </p:nvPr>
        </p:nvSpPr>
        <p:spPr>
          <a:xfrm>
            <a:off x="688975" y="4821238"/>
            <a:ext cx="5510100" cy="39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3ca23c60f99_0_35:notes"/>
          <p:cNvSpPr txBox="1">
            <a:spLocks noGrp="1"/>
          </p:cNvSpPr>
          <p:nvPr>
            <p:ph type="sldNum" idx="12"/>
          </p:nvPr>
        </p:nvSpPr>
        <p:spPr>
          <a:xfrm>
            <a:off x="3902075" y="9517063"/>
            <a:ext cx="29844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7:notes"/>
          <p:cNvSpPr txBox="1">
            <a:spLocks noGrp="1"/>
          </p:cNvSpPr>
          <p:nvPr>
            <p:ph type="body" idx="1"/>
          </p:nvPr>
        </p:nvSpPr>
        <p:spPr>
          <a:xfrm>
            <a:off x="688975" y="4821238"/>
            <a:ext cx="5510213" cy="3944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7:notes"/>
          <p:cNvSpPr txBox="1">
            <a:spLocks noGrp="1"/>
          </p:cNvSpPr>
          <p:nvPr>
            <p:ph type="sldNum" idx="12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8975" y="4821238"/>
            <a:ext cx="5510213" cy="3944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 txBox="1">
            <a:spLocks noGrp="1"/>
          </p:cNvSpPr>
          <p:nvPr>
            <p:ph type="sldNum" idx="12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8975" y="4821238"/>
            <a:ext cx="5510213" cy="3944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:notes"/>
          <p:cNvSpPr txBox="1">
            <a:spLocks noGrp="1"/>
          </p:cNvSpPr>
          <p:nvPr>
            <p:ph type="sldNum" idx="12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8975" y="4821238"/>
            <a:ext cx="5510213" cy="3944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8975" y="4821238"/>
            <a:ext cx="5510213" cy="3944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5:notes"/>
          <p:cNvSpPr txBox="1">
            <a:spLocks noGrp="1"/>
          </p:cNvSpPr>
          <p:nvPr>
            <p:ph type="sldNum" idx="12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ca23c60f9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g3ca23c60f99_0_8:notes"/>
          <p:cNvSpPr txBox="1">
            <a:spLocks noGrp="1"/>
          </p:cNvSpPr>
          <p:nvPr>
            <p:ph type="body" idx="1"/>
          </p:nvPr>
        </p:nvSpPr>
        <p:spPr>
          <a:xfrm>
            <a:off x="688975" y="4821238"/>
            <a:ext cx="5510100" cy="39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g3ca23c60f99_0_8:notes"/>
          <p:cNvSpPr txBox="1">
            <a:spLocks noGrp="1"/>
          </p:cNvSpPr>
          <p:nvPr>
            <p:ph type="sldNum" idx="12"/>
          </p:nvPr>
        </p:nvSpPr>
        <p:spPr>
          <a:xfrm>
            <a:off x="3902075" y="9517063"/>
            <a:ext cx="29844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ca23c60f99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g3ca23c60f99_0_17:notes"/>
          <p:cNvSpPr txBox="1">
            <a:spLocks noGrp="1"/>
          </p:cNvSpPr>
          <p:nvPr>
            <p:ph type="body" idx="1"/>
          </p:nvPr>
        </p:nvSpPr>
        <p:spPr>
          <a:xfrm>
            <a:off x="688975" y="4821238"/>
            <a:ext cx="5510100" cy="39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3ca23c60f99_0_17:notes"/>
          <p:cNvSpPr txBox="1">
            <a:spLocks noGrp="1"/>
          </p:cNvSpPr>
          <p:nvPr>
            <p:ph type="sldNum" idx="12"/>
          </p:nvPr>
        </p:nvSpPr>
        <p:spPr>
          <a:xfrm>
            <a:off x="3902075" y="9517063"/>
            <a:ext cx="29844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cab49332f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g3cab49332fe_0_6:notes"/>
          <p:cNvSpPr txBox="1">
            <a:spLocks noGrp="1"/>
          </p:cNvSpPr>
          <p:nvPr>
            <p:ph type="body" idx="1"/>
          </p:nvPr>
        </p:nvSpPr>
        <p:spPr>
          <a:xfrm>
            <a:off x="688975" y="4821238"/>
            <a:ext cx="5510100" cy="39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3cab49332fe_0_6:notes"/>
          <p:cNvSpPr txBox="1">
            <a:spLocks noGrp="1"/>
          </p:cNvSpPr>
          <p:nvPr>
            <p:ph type="sldNum" idx="12"/>
          </p:nvPr>
        </p:nvSpPr>
        <p:spPr>
          <a:xfrm>
            <a:off x="3902075" y="9517063"/>
            <a:ext cx="29844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6:notes"/>
          <p:cNvSpPr txBox="1">
            <a:spLocks noGrp="1"/>
          </p:cNvSpPr>
          <p:nvPr>
            <p:ph type="body" idx="1"/>
          </p:nvPr>
        </p:nvSpPr>
        <p:spPr>
          <a:xfrm>
            <a:off x="688975" y="4821238"/>
            <a:ext cx="5510213" cy="3944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6:notes"/>
          <p:cNvSpPr txBox="1">
            <a:spLocks noGrp="1"/>
          </p:cNvSpPr>
          <p:nvPr>
            <p:ph type="sldNum" idx="12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" name="Google Shape;23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/>
          <p:nvPr/>
        </p:nvSpPr>
        <p:spPr>
          <a:xfrm>
            <a:off x="658906" y="1909481"/>
            <a:ext cx="7853100" cy="19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Quality of live in Pakistan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dirty="0">
                <a:solidFill>
                  <a:schemeClr val="dk1"/>
                </a:solidFill>
              </a:rPr>
              <a:t>Measuring quality of life</a:t>
            </a:r>
            <a:endParaRPr sz="2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 dirty="0">
                <a:solidFill>
                  <a:srgbClr val="CC3300"/>
                </a:solidFill>
                <a:latin typeface="Arial"/>
                <a:ea typeface="Arial"/>
                <a:cs typeface="Arial"/>
                <a:sym typeface="Arial"/>
              </a:rPr>
              <a:t>Cambridge IGCSE</a:t>
            </a:r>
            <a:r>
              <a:rPr lang="en-GB" sz="2600" b="1" baseline="30000" dirty="0">
                <a:solidFill>
                  <a:srgbClr val="CC3300"/>
                </a:solidFill>
                <a:latin typeface="Arial"/>
                <a:ea typeface="Arial"/>
                <a:cs typeface="Arial"/>
                <a:sym typeface="Arial"/>
              </a:rPr>
              <a:t>TM</a:t>
            </a:r>
            <a:r>
              <a:rPr lang="en-GB" sz="2600" b="1" dirty="0">
                <a:solidFill>
                  <a:srgbClr val="CC3300"/>
                </a:solidFill>
              </a:rPr>
              <a:t> / O Level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dirty="0">
                <a:solidFill>
                  <a:srgbClr val="CC3300"/>
                </a:solidFill>
                <a:latin typeface="Arial"/>
                <a:ea typeface="Arial"/>
                <a:cs typeface="Arial"/>
                <a:sym typeface="Arial"/>
              </a:rPr>
              <a:t>Pakistan Studies 0448 / 2059</a:t>
            </a:r>
            <a:endParaRPr dirty="0"/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439" y="451912"/>
            <a:ext cx="4046220" cy="65047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/>
        </p:nvSpPr>
        <p:spPr>
          <a:xfrm>
            <a:off x="658906" y="6239435"/>
            <a:ext cx="41282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Version 1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71511" y="6168533"/>
            <a:ext cx="1292225" cy="449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23711" y="3429000"/>
            <a:ext cx="2895600" cy="255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cb5236f6a4_0_6"/>
          <p:cNvSpPr/>
          <p:nvPr/>
        </p:nvSpPr>
        <p:spPr>
          <a:xfrm>
            <a:off x="0" y="0"/>
            <a:ext cx="12192000" cy="1210200"/>
          </a:xfrm>
          <a:prstGeom prst="rect">
            <a:avLst/>
          </a:prstGeom>
          <a:solidFill>
            <a:srgbClr val="D74120"/>
          </a:solidFill>
          <a:ln w="12700" cap="flat" cmpd="sng">
            <a:solidFill>
              <a:srgbClr val="EA5B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6353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GB" sz="2800" b="1">
                <a:solidFill>
                  <a:srgbClr val="FFFFFF"/>
                </a:solidFill>
              </a:rPr>
              <a:t>Human Development Index</a:t>
            </a:r>
            <a:endParaRPr sz="2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g3cb5236f6a4_0_6"/>
          <p:cNvSpPr txBox="1"/>
          <p:nvPr/>
        </p:nvSpPr>
        <p:spPr>
          <a:xfrm>
            <a:off x="443753" y="1546412"/>
            <a:ext cx="115242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</a:rPr>
              <a:t>The HDI is important because it measures more than just wealth. If a country is wealthy, it does not mean that everyone in the country has a good quality of life.</a:t>
            </a:r>
            <a:endParaRPr sz="24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</a:rPr>
              <a:t>The HDI can inform governments so they can create policies that bridge gaps in the everyday lives of the population such as improving access to schools and healthcare.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cb5236f6a4_0_0"/>
          <p:cNvSpPr/>
          <p:nvPr/>
        </p:nvSpPr>
        <p:spPr>
          <a:xfrm>
            <a:off x="0" y="0"/>
            <a:ext cx="12192000" cy="1210200"/>
          </a:xfrm>
          <a:prstGeom prst="rect">
            <a:avLst/>
          </a:prstGeom>
          <a:solidFill>
            <a:srgbClr val="D74120"/>
          </a:solidFill>
          <a:ln w="12700" cap="flat" cmpd="sng">
            <a:solidFill>
              <a:srgbClr val="EA5B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6353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GB"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Key terms </a:t>
            </a:r>
            <a:endParaRPr sz="2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g3cb5236f6a4_0_0"/>
          <p:cNvSpPr txBox="1"/>
          <p:nvPr/>
        </p:nvSpPr>
        <p:spPr>
          <a:xfrm>
            <a:off x="177053" y="955862"/>
            <a:ext cx="11524200" cy="600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10160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GB" sz="2400" b="1" dirty="0">
                <a:solidFill>
                  <a:schemeClr val="dk1"/>
                </a:solidFill>
              </a:rPr>
              <a:t>life expectancy </a:t>
            </a:r>
            <a:r>
              <a:rPr lang="en-GB" sz="2400" dirty="0">
                <a:solidFill>
                  <a:schemeClr val="dk1"/>
                </a:solidFill>
              </a:rPr>
              <a:t>- the number of years a person is expected to live.</a:t>
            </a:r>
            <a:endParaRPr sz="2400" dirty="0">
              <a:solidFill>
                <a:schemeClr val="dk1"/>
              </a:solidFill>
            </a:endParaRPr>
          </a:p>
          <a:p>
            <a:pPr marL="10160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GB" sz="2400" b="1" dirty="0">
                <a:solidFill>
                  <a:schemeClr val="dk1"/>
                </a:solidFill>
              </a:rPr>
              <a:t>mean years of schooling </a:t>
            </a:r>
            <a:r>
              <a:rPr lang="en-GB" sz="2400" dirty="0">
                <a:solidFill>
                  <a:schemeClr val="dk1"/>
                </a:solidFill>
              </a:rPr>
              <a:t>- the average number of years adults (25+) have attended school.</a:t>
            </a:r>
            <a:endParaRPr sz="2400" dirty="0">
              <a:solidFill>
                <a:schemeClr val="dk1"/>
              </a:solidFill>
            </a:endParaRPr>
          </a:p>
          <a:p>
            <a:pPr marL="10160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GB" sz="2400" b="1" dirty="0">
                <a:solidFill>
                  <a:schemeClr val="dk1"/>
                </a:solidFill>
              </a:rPr>
              <a:t>expected years of schooling</a:t>
            </a:r>
            <a:r>
              <a:rPr lang="en-GB" sz="2400" dirty="0">
                <a:solidFill>
                  <a:schemeClr val="dk1"/>
                </a:solidFill>
              </a:rPr>
              <a:t> - the average number of years of schooling child is expected to receive.</a:t>
            </a:r>
            <a:endParaRPr sz="2400" dirty="0">
              <a:solidFill>
                <a:schemeClr val="dk1"/>
              </a:solidFill>
            </a:endParaRPr>
          </a:p>
          <a:p>
            <a:pPr marL="1016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GB" sz="2400" b="1" dirty="0">
                <a:solidFill>
                  <a:schemeClr val="dk1"/>
                </a:solidFill>
              </a:rPr>
              <a:t>Human Development Index (HDI)</a:t>
            </a:r>
            <a:r>
              <a:rPr lang="en-GB" sz="2400" dirty="0">
                <a:solidFill>
                  <a:schemeClr val="dk1"/>
                </a:solidFill>
              </a:rPr>
              <a:t> - a measure of life expectancy, education and GNI.</a:t>
            </a:r>
            <a:endParaRPr sz="2400" dirty="0">
              <a:solidFill>
                <a:schemeClr val="dk1"/>
              </a:solidFill>
            </a:endParaRPr>
          </a:p>
          <a:p>
            <a:pPr marL="1016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GB" sz="2400" b="1" dirty="0">
                <a:solidFill>
                  <a:schemeClr val="dk1"/>
                </a:solidFill>
              </a:rPr>
              <a:t>Gross National Income (GNI) </a:t>
            </a:r>
            <a:r>
              <a:rPr lang="en-GB" sz="2400" dirty="0">
                <a:solidFill>
                  <a:schemeClr val="dk1"/>
                </a:solidFill>
              </a:rPr>
              <a:t>- the total income of the country divided by the total population.</a:t>
            </a: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cab49332fe_0_14"/>
          <p:cNvSpPr/>
          <p:nvPr/>
        </p:nvSpPr>
        <p:spPr>
          <a:xfrm>
            <a:off x="0" y="0"/>
            <a:ext cx="12192000" cy="1210200"/>
          </a:xfrm>
          <a:prstGeom prst="rect">
            <a:avLst/>
          </a:prstGeom>
          <a:solidFill>
            <a:srgbClr val="D74120"/>
          </a:solidFill>
          <a:ln w="12700" cap="flat" cmpd="sng">
            <a:solidFill>
              <a:srgbClr val="EA5B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6353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GB" sz="2800" b="1">
                <a:solidFill>
                  <a:srgbClr val="FFFFFF"/>
                </a:solidFill>
              </a:rPr>
              <a:t>Human Development Index</a:t>
            </a:r>
            <a:endParaRPr sz="2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g3cab49332fe_0_14"/>
          <p:cNvSpPr txBox="1"/>
          <p:nvPr/>
        </p:nvSpPr>
        <p:spPr>
          <a:xfrm>
            <a:off x="443753" y="1546412"/>
            <a:ext cx="11524200" cy="48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dk1"/>
                </a:solidFill>
              </a:rPr>
              <a:t>Comparative language to use when comparing Pakistan with another country:</a:t>
            </a: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dk1"/>
                </a:solidFill>
              </a:rPr>
              <a:t>whereas</a:t>
            </a: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dk1"/>
                </a:solidFill>
              </a:rPr>
              <a:t>while</a:t>
            </a: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dk1"/>
                </a:solidFill>
              </a:rPr>
              <a:t>both</a:t>
            </a: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dk1"/>
                </a:solidFill>
              </a:rPr>
              <a:t>similarly</a:t>
            </a: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dk1"/>
                </a:solidFill>
              </a:rPr>
              <a:t>higher than</a:t>
            </a: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dk1"/>
                </a:solidFill>
              </a:rPr>
              <a:t>lower than</a:t>
            </a:r>
            <a:endParaRPr sz="24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ca23c60f99_0_28"/>
          <p:cNvSpPr/>
          <p:nvPr/>
        </p:nvSpPr>
        <p:spPr>
          <a:xfrm>
            <a:off x="0" y="0"/>
            <a:ext cx="12192000" cy="1210200"/>
          </a:xfrm>
          <a:prstGeom prst="rect">
            <a:avLst/>
          </a:prstGeom>
          <a:solidFill>
            <a:srgbClr val="D74120"/>
          </a:solidFill>
          <a:ln w="12700" cap="flat" cmpd="sng">
            <a:solidFill>
              <a:srgbClr val="EA5B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6353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GB" sz="2800" b="1">
                <a:solidFill>
                  <a:srgbClr val="FFFFFF"/>
                </a:solidFill>
              </a:rPr>
              <a:t>Human Development Index: Limitations</a:t>
            </a:r>
            <a:endParaRPr sz="2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3ca23c60f99_0_28"/>
          <p:cNvSpPr txBox="1"/>
          <p:nvPr/>
        </p:nvSpPr>
        <p:spPr>
          <a:xfrm>
            <a:off x="443753" y="1546412"/>
            <a:ext cx="1152420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EA5B0C"/>
              </a:buClr>
              <a:buSzPts val="2400"/>
            </a:pPr>
            <a:r>
              <a:rPr lang="en-GB" sz="2800" dirty="0">
                <a:solidFill>
                  <a:schemeClr val="dk1"/>
                </a:solidFill>
              </a:rPr>
              <a:t>What do you think are some limitations of using the HDI to measure quality of life?</a:t>
            </a:r>
            <a:endParaRPr sz="2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dk1"/>
                </a:solidFill>
              </a:rPr>
              <a:t>Discuss with your partner and write down your ideas.</a:t>
            </a:r>
            <a:endParaRPr sz="28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cb5236f6a4_0_18"/>
          <p:cNvSpPr/>
          <p:nvPr/>
        </p:nvSpPr>
        <p:spPr>
          <a:xfrm>
            <a:off x="0" y="0"/>
            <a:ext cx="12192000" cy="1210200"/>
          </a:xfrm>
          <a:prstGeom prst="rect">
            <a:avLst/>
          </a:prstGeom>
          <a:solidFill>
            <a:srgbClr val="D74120"/>
          </a:solidFill>
          <a:ln w="12700" cap="flat" cmpd="sng">
            <a:solidFill>
              <a:srgbClr val="EA5B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6353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GB"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Key terms </a:t>
            </a:r>
            <a:endParaRPr sz="2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g3cb5236f6a4_0_18"/>
          <p:cNvSpPr txBox="1"/>
          <p:nvPr/>
        </p:nvSpPr>
        <p:spPr>
          <a:xfrm>
            <a:off x="443753" y="1546412"/>
            <a:ext cx="1152420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1016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GB" sz="2000" b="1" dirty="0">
                <a:solidFill>
                  <a:schemeClr val="dk1"/>
                </a:solidFill>
              </a:rPr>
              <a:t>Limitation</a:t>
            </a:r>
            <a:r>
              <a:rPr lang="en-GB" sz="2000" dirty="0">
                <a:solidFill>
                  <a:schemeClr val="dk1"/>
                </a:solidFill>
              </a:rPr>
              <a:t> </a:t>
            </a:r>
            <a:r>
              <a:rPr lang="en-GB" sz="2000" b="1" dirty="0">
                <a:solidFill>
                  <a:schemeClr val="dk1"/>
                </a:solidFill>
              </a:rPr>
              <a:t>- </a:t>
            </a:r>
            <a:r>
              <a:rPr lang="en-GB" sz="2000" dirty="0">
                <a:solidFill>
                  <a:schemeClr val="dk1"/>
                </a:solidFill>
              </a:rPr>
              <a:t>a weakness or shortcoming in data.</a:t>
            </a:r>
            <a:endParaRPr sz="20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ca23c60f99_0_35"/>
          <p:cNvSpPr/>
          <p:nvPr/>
        </p:nvSpPr>
        <p:spPr>
          <a:xfrm>
            <a:off x="0" y="0"/>
            <a:ext cx="12192000" cy="1210200"/>
          </a:xfrm>
          <a:prstGeom prst="rect">
            <a:avLst/>
          </a:prstGeom>
          <a:solidFill>
            <a:srgbClr val="D74120"/>
          </a:solidFill>
          <a:ln w="12700" cap="flat" cmpd="sng">
            <a:solidFill>
              <a:srgbClr val="EA5B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6353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GB" sz="2800" b="1">
                <a:solidFill>
                  <a:srgbClr val="FFFFFF"/>
                </a:solidFill>
              </a:rPr>
              <a:t>Human Development Index: Limitations</a:t>
            </a:r>
            <a:endParaRPr sz="2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g3ca23c60f99_0_35"/>
          <p:cNvSpPr txBox="1"/>
          <p:nvPr/>
        </p:nvSpPr>
        <p:spPr>
          <a:xfrm>
            <a:off x="443753" y="1546412"/>
            <a:ext cx="11524200" cy="3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dk1"/>
                </a:solidFill>
              </a:rPr>
              <a:t>Some limitations include:</a:t>
            </a: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419100" marR="0" lvl="0" indent="-342900" algn="l" rtl="0">
              <a:spcBef>
                <a:spcPts val="0"/>
              </a:spcBef>
              <a:spcAft>
                <a:spcPts val="600"/>
              </a:spcAft>
              <a:buClr>
                <a:srgbClr val="D74120"/>
              </a:buClr>
              <a:buSzPts val="2400"/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dk1"/>
                </a:solidFill>
              </a:rPr>
              <a:t>the HDI only includes three measurements</a:t>
            </a:r>
            <a:endParaRPr sz="2400" dirty="0">
              <a:solidFill>
                <a:schemeClr val="dk1"/>
              </a:solidFill>
            </a:endParaRPr>
          </a:p>
          <a:p>
            <a:pPr marL="419100" marR="0" lvl="0" indent="-342900" algn="l" rtl="0">
              <a:spcBef>
                <a:spcPts val="0"/>
              </a:spcBef>
              <a:spcAft>
                <a:spcPts val="600"/>
              </a:spcAft>
              <a:buClr>
                <a:srgbClr val="D74120"/>
              </a:buClr>
              <a:buSzPts val="2400"/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dk1"/>
                </a:solidFill>
              </a:rPr>
              <a:t>some social indicators are difficult to measure</a:t>
            </a:r>
            <a:endParaRPr sz="2400" dirty="0">
              <a:solidFill>
                <a:schemeClr val="dk1"/>
              </a:solidFill>
            </a:endParaRPr>
          </a:p>
          <a:p>
            <a:pPr marL="419100" marR="0" lvl="0" indent="-342900" algn="l" rtl="0">
              <a:spcBef>
                <a:spcPts val="0"/>
              </a:spcBef>
              <a:spcAft>
                <a:spcPts val="600"/>
              </a:spcAft>
              <a:buClr>
                <a:srgbClr val="D74120"/>
              </a:buClr>
              <a:buSzPts val="2400"/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dk1"/>
                </a:solidFill>
              </a:rPr>
              <a:t>the measurements for education count years of schooling but do not consider the quality of education</a:t>
            </a:r>
            <a:endParaRPr sz="2400" dirty="0">
              <a:solidFill>
                <a:schemeClr val="dk1"/>
              </a:solidFill>
            </a:endParaRPr>
          </a:p>
          <a:p>
            <a:pPr marL="419100" marR="0" lvl="0" indent="-342900" algn="l" rtl="0">
              <a:spcBef>
                <a:spcPts val="0"/>
              </a:spcBef>
              <a:spcAft>
                <a:spcPts val="600"/>
              </a:spcAft>
              <a:buClr>
                <a:srgbClr val="D74120"/>
              </a:buClr>
              <a:buSzPts val="2400"/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dk1"/>
                </a:solidFill>
              </a:rPr>
              <a:t>data in some regions may not be up to date</a:t>
            </a:r>
            <a:endParaRPr sz="2400" dirty="0">
              <a:solidFill>
                <a:schemeClr val="dk1"/>
              </a:solidFill>
            </a:endParaRPr>
          </a:p>
          <a:p>
            <a:pPr marL="419100" marR="0" lvl="0" indent="-342900" algn="l" rtl="0">
              <a:spcBef>
                <a:spcPts val="0"/>
              </a:spcBef>
              <a:spcAft>
                <a:spcPts val="600"/>
              </a:spcAft>
              <a:buClr>
                <a:srgbClr val="D74120"/>
              </a:buClr>
              <a:buSzPts val="2400"/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dk1"/>
                </a:solidFill>
              </a:rPr>
              <a:t>the HDI does not take into account differences across a country such as rural and urban areas</a:t>
            </a:r>
            <a:endParaRPr sz="24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7"/>
          <p:cNvSpPr/>
          <p:nvPr/>
        </p:nvSpPr>
        <p:spPr>
          <a:xfrm>
            <a:off x="0" y="0"/>
            <a:ext cx="12192000" cy="1210235"/>
          </a:xfrm>
          <a:prstGeom prst="rect">
            <a:avLst/>
          </a:prstGeom>
          <a:solidFill>
            <a:srgbClr val="D74120"/>
          </a:solidFill>
          <a:ln w="12700" cap="flat" cmpd="sng">
            <a:solidFill>
              <a:srgbClr val="EA5B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635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Reflection and e</a:t>
            </a:r>
            <a:r>
              <a:rPr lang="en-GB"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valuation</a:t>
            </a:r>
            <a:endParaRPr sz="2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7"/>
          <p:cNvSpPr txBox="1"/>
          <p:nvPr/>
        </p:nvSpPr>
        <p:spPr>
          <a:xfrm>
            <a:off x="405900" y="4036087"/>
            <a:ext cx="9826500" cy="18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800" dirty="0">
                <a:solidFill>
                  <a:schemeClr val="dk1"/>
                </a:solidFill>
              </a:rPr>
              <a:t>Do others in the class agree with you?</a:t>
            </a:r>
            <a:endParaRPr sz="2800" dirty="0">
              <a:solidFill>
                <a:schemeClr val="dk1"/>
              </a:solidFill>
            </a:endParaRPr>
          </a:p>
        </p:txBody>
      </p:sp>
      <p:sp>
        <p:nvSpPr>
          <p:cNvPr id="208" name="Google Shape;208;p7"/>
          <p:cNvSpPr txBox="1"/>
          <p:nvPr/>
        </p:nvSpPr>
        <p:spPr>
          <a:xfrm>
            <a:off x="972775" y="3121200"/>
            <a:ext cx="9826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>
                <a:solidFill>
                  <a:srgbClr val="EA5B0C"/>
                </a:solidFill>
                <a:latin typeface="Calibri"/>
                <a:ea typeface="Calibri"/>
                <a:cs typeface="Calibri"/>
                <a:sym typeface="Calibri"/>
              </a:rPr>
              <a:t>HDI = Life Expectancy + Education + GNI </a:t>
            </a:r>
            <a:r>
              <a:rPr lang="en-GB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</a:t>
            </a:r>
            <a:r>
              <a:rPr lang="en-GB" sz="60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6000" b="1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7"/>
          <p:cNvSpPr txBox="1"/>
          <p:nvPr/>
        </p:nvSpPr>
        <p:spPr>
          <a:xfrm>
            <a:off x="405900" y="1535438"/>
            <a:ext cx="10626000" cy="1286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800" dirty="0">
                <a:solidFill>
                  <a:schemeClr val="dk1"/>
                </a:solidFill>
              </a:rPr>
              <a:t>If a fourth data set is added to the HDI to make it more accurately reflect quality of life in a country, what should it be? Why?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/>
          <p:nvPr/>
        </p:nvSpPr>
        <p:spPr>
          <a:xfrm>
            <a:off x="0" y="0"/>
            <a:ext cx="12192000" cy="1210235"/>
          </a:xfrm>
          <a:prstGeom prst="rect">
            <a:avLst/>
          </a:prstGeom>
          <a:solidFill>
            <a:srgbClr val="D74120"/>
          </a:solidFill>
          <a:ln w="12700" cap="flat" cmpd="sng">
            <a:solidFill>
              <a:srgbClr val="EA5B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635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Learning objectives</a:t>
            </a:r>
            <a:endParaRPr/>
          </a:p>
        </p:txBody>
      </p:sp>
      <p:sp>
        <p:nvSpPr>
          <p:cNvPr id="100" name="Google Shape;100;p2"/>
          <p:cNvSpPr txBox="1"/>
          <p:nvPr/>
        </p:nvSpPr>
        <p:spPr>
          <a:xfrm>
            <a:off x="472328" y="1546412"/>
            <a:ext cx="11524200" cy="2982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6200"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D74120"/>
              </a:buClr>
              <a:buSzPts val="2400"/>
            </a:pPr>
            <a:r>
              <a:rPr lang="en-GB" sz="2400" dirty="0">
                <a:solidFill>
                  <a:schemeClr val="dk1"/>
                </a:solidFill>
              </a:rPr>
              <a:t>To understand how quality of life can be measured.</a:t>
            </a:r>
          </a:p>
          <a:p>
            <a:pPr marL="76200"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EA5B0C"/>
              </a:buClr>
              <a:buSzPts val="2400"/>
            </a:pPr>
            <a:r>
              <a:rPr lang="en-GB" sz="2400" dirty="0">
                <a:solidFill>
                  <a:schemeClr val="dk1"/>
                </a:solidFill>
              </a:rPr>
              <a:t>By the end of lessons, you will be able to:</a:t>
            </a:r>
          </a:p>
          <a:p>
            <a:pPr marL="914400" lvl="1" indent="-355600">
              <a:lnSpc>
                <a:spcPct val="110000"/>
              </a:lnSpc>
              <a:spcBef>
                <a:spcPts val="600"/>
              </a:spcBef>
              <a:buClr>
                <a:srgbClr val="D74120"/>
              </a:buClr>
              <a:buSzPts val="2000"/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GB" sz="2000" dirty="0">
                <a:solidFill>
                  <a:schemeClr val="dk1"/>
                </a:solidFill>
              </a:rPr>
              <a:t>explain what is meant by ‘quality of life’.</a:t>
            </a:r>
          </a:p>
          <a:p>
            <a:pPr marL="914400" lvl="1" indent="-355600">
              <a:lnSpc>
                <a:spcPct val="110000"/>
              </a:lnSpc>
              <a:spcBef>
                <a:spcPts val="600"/>
              </a:spcBef>
              <a:buClr>
                <a:srgbClr val="D74120"/>
              </a:buClr>
              <a:buSzPts val="2000"/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GB" sz="2000" dirty="0">
                <a:solidFill>
                  <a:schemeClr val="dk1"/>
                </a:solidFill>
              </a:rPr>
              <a:t>identify social and economic indicators used to measure quality of life and explain their limitations.</a:t>
            </a:r>
          </a:p>
          <a:p>
            <a:pPr marL="914400" lvl="1" indent="-355600">
              <a:lnSpc>
                <a:spcPct val="110000"/>
              </a:lnSpc>
              <a:spcBef>
                <a:spcPts val="600"/>
              </a:spcBef>
              <a:buClr>
                <a:srgbClr val="D74120"/>
              </a:buClr>
              <a:buSzPts val="2000"/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GB" sz="2000" dirty="0">
                <a:solidFill>
                  <a:schemeClr val="dk1"/>
                </a:solidFill>
              </a:rPr>
              <a:t>describe how the Human Development Index (HDI) is used to compare development in different countries.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/>
          <p:nvPr/>
        </p:nvSpPr>
        <p:spPr>
          <a:xfrm>
            <a:off x="0" y="0"/>
            <a:ext cx="12192000" cy="1210235"/>
          </a:xfrm>
          <a:prstGeom prst="rect">
            <a:avLst/>
          </a:prstGeom>
          <a:solidFill>
            <a:srgbClr val="D74120"/>
          </a:solidFill>
          <a:ln w="12700" cap="flat" cmpd="sng">
            <a:solidFill>
              <a:srgbClr val="EA5B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635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Starter activity: Photo Study</a:t>
            </a:r>
            <a:endParaRPr/>
          </a:p>
        </p:txBody>
      </p:sp>
      <p:sp>
        <p:nvSpPr>
          <p:cNvPr id="107" name="Google Shape;107;p3"/>
          <p:cNvSpPr txBox="1"/>
          <p:nvPr/>
        </p:nvSpPr>
        <p:spPr>
          <a:xfrm>
            <a:off x="174603" y="1266487"/>
            <a:ext cx="11524200" cy="1461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8100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400"/>
              <a:buAutoNum type="arabicPeriod"/>
            </a:pPr>
            <a:r>
              <a:rPr lang="en-GB" sz="2400" dirty="0">
                <a:solidFill>
                  <a:schemeClr val="dk1"/>
                </a:solidFill>
              </a:rPr>
              <a:t>Look at the four images and discuss with your partner: </a:t>
            </a:r>
            <a:endParaRPr sz="2400" dirty="0">
              <a:solidFill>
                <a:schemeClr val="dk1"/>
              </a:solidFill>
            </a:endParaRPr>
          </a:p>
          <a:p>
            <a:pPr marL="4445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D74120"/>
              </a:buClr>
              <a:buSzPts val="2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dk1"/>
                </a:solidFill>
              </a:rPr>
              <a:t>Do you think the people in each image have a good </a:t>
            </a:r>
            <a:r>
              <a:rPr lang="en-GB" sz="2000" b="1" dirty="0">
                <a:solidFill>
                  <a:schemeClr val="dk1"/>
                </a:solidFill>
              </a:rPr>
              <a:t>quality of life</a:t>
            </a:r>
            <a:r>
              <a:rPr lang="en-GB" sz="2000" dirty="0">
                <a:solidFill>
                  <a:schemeClr val="dk1"/>
                </a:solidFill>
              </a:rPr>
              <a:t>? Why?</a:t>
            </a:r>
            <a:endParaRPr sz="2000" dirty="0">
              <a:solidFill>
                <a:schemeClr val="dk1"/>
              </a:solidFill>
            </a:endParaRPr>
          </a:p>
          <a:p>
            <a:pPr marL="4445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D74120"/>
              </a:buClr>
              <a:buSzPts val="2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dk1"/>
                </a:solidFill>
              </a:rPr>
              <a:t>Is there evidence in any image that the </a:t>
            </a:r>
            <a:r>
              <a:rPr lang="en-GB" sz="2000" b="1" dirty="0">
                <a:solidFill>
                  <a:schemeClr val="dk1"/>
                </a:solidFill>
              </a:rPr>
              <a:t>quality of life</a:t>
            </a:r>
            <a:r>
              <a:rPr lang="en-GB" sz="2000" dirty="0">
                <a:solidFill>
                  <a:schemeClr val="dk1"/>
                </a:solidFill>
              </a:rPr>
              <a:t> is improving?</a:t>
            </a:r>
            <a:endParaRPr sz="2000" dirty="0">
              <a:solidFill>
                <a:schemeClr val="dk1"/>
              </a:solidFill>
            </a:endParaRPr>
          </a:p>
          <a:p>
            <a:pPr marL="4445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D74120"/>
              </a:buClr>
              <a:buSzPts val="2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dk1"/>
                </a:solidFill>
              </a:rPr>
              <a:t>Do you think the people in each image believe they have a good </a:t>
            </a:r>
            <a:r>
              <a:rPr lang="en-GB" sz="2000" b="1" dirty="0">
                <a:solidFill>
                  <a:schemeClr val="dk1"/>
                </a:solidFill>
              </a:rPr>
              <a:t>quality of life</a:t>
            </a:r>
            <a:r>
              <a:rPr lang="en-GB" sz="2000" dirty="0">
                <a:solidFill>
                  <a:schemeClr val="dk1"/>
                </a:solidFill>
              </a:rPr>
              <a:t>?</a:t>
            </a:r>
            <a:endParaRPr sz="2000" dirty="0">
              <a:solidFill>
                <a:schemeClr val="dk1"/>
              </a:solidFill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174603" y="5547646"/>
            <a:ext cx="11272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2. Write your own definition of ‘quality of life’.</a:t>
            </a:r>
            <a:endParaRPr sz="28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09" name="Google Shape;109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225" y="3116304"/>
            <a:ext cx="3454751" cy="196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3815" y="3182626"/>
            <a:ext cx="2970685" cy="196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14500" y="3098900"/>
            <a:ext cx="1818450" cy="1213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38935" y="3100674"/>
            <a:ext cx="1818445" cy="121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/>
          <p:nvPr/>
        </p:nvSpPr>
        <p:spPr>
          <a:xfrm>
            <a:off x="0" y="0"/>
            <a:ext cx="12192000" cy="1210235"/>
          </a:xfrm>
          <a:prstGeom prst="rect">
            <a:avLst/>
          </a:prstGeom>
          <a:solidFill>
            <a:srgbClr val="D74120"/>
          </a:solidFill>
          <a:ln w="12700" cap="flat" cmpd="sng">
            <a:solidFill>
              <a:srgbClr val="EA5B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635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GB"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Key terms </a:t>
            </a:r>
            <a:endParaRPr sz="2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4"/>
          <p:cNvSpPr txBox="1"/>
          <p:nvPr/>
        </p:nvSpPr>
        <p:spPr>
          <a:xfrm>
            <a:off x="443750" y="1546405"/>
            <a:ext cx="11524200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chemeClr val="dk1"/>
                </a:solidFill>
              </a:rPr>
              <a:t>Quality of life</a:t>
            </a:r>
            <a:r>
              <a:rPr lang="en-GB" sz="2400" dirty="0">
                <a:solidFill>
                  <a:schemeClr val="dk1"/>
                </a:solidFill>
              </a:rPr>
              <a:t> - </a:t>
            </a:r>
            <a:r>
              <a:rPr lang="en-GB" sz="2400" dirty="0">
                <a:solidFill>
                  <a:srgbClr val="1F1F1F"/>
                </a:solidFill>
                <a:highlight>
                  <a:srgbClr val="FFFFFF"/>
                </a:highlight>
              </a:rPr>
              <a:t>the standard of health, comfort, and happiness experienced by an individual or group.</a:t>
            </a: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/>
          <p:cNvSpPr/>
          <p:nvPr/>
        </p:nvSpPr>
        <p:spPr>
          <a:xfrm>
            <a:off x="0" y="0"/>
            <a:ext cx="12192000" cy="1210235"/>
          </a:xfrm>
          <a:prstGeom prst="rect">
            <a:avLst/>
          </a:prstGeom>
          <a:solidFill>
            <a:srgbClr val="D74120"/>
          </a:solidFill>
          <a:ln w="12700" cap="flat" cmpd="sng">
            <a:solidFill>
              <a:srgbClr val="EA5B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635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GB" sz="2800" b="1" dirty="0">
                <a:solidFill>
                  <a:srgbClr val="FFFFFF"/>
                </a:solidFill>
              </a:rPr>
              <a:t>How can quality of life be measured?</a:t>
            </a:r>
            <a:endParaRPr sz="28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5"/>
          <p:cNvSpPr txBox="1"/>
          <p:nvPr/>
        </p:nvSpPr>
        <p:spPr>
          <a:xfrm>
            <a:off x="443753" y="1546412"/>
            <a:ext cx="115242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EA5B0C"/>
              </a:buClr>
              <a:buSzPts val="2400"/>
              <a:buFont typeface="Arial"/>
              <a:buChar char="•"/>
            </a:pPr>
            <a:r>
              <a:rPr lang="en-GB" sz="2400" dirty="0">
                <a:solidFill>
                  <a:schemeClr val="dk1"/>
                </a:solidFill>
              </a:rPr>
              <a:t>Read through the following ideas and find similarities between different measurements. </a:t>
            </a:r>
            <a:endParaRPr sz="2400" dirty="0">
              <a:solidFill>
                <a:schemeClr val="dk1"/>
              </a:solidFill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EA5B0C"/>
              </a:buClr>
              <a:buSzPts val="2400"/>
              <a:buFont typeface="Arial"/>
              <a:buChar char="•"/>
            </a:pPr>
            <a:r>
              <a:rPr lang="en-GB" sz="2400" dirty="0">
                <a:solidFill>
                  <a:schemeClr val="dk1"/>
                </a:solidFill>
              </a:rPr>
              <a:t>Categorise the measurements into two or more groups.</a:t>
            </a:r>
            <a:endParaRPr dirty="0"/>
          </a:p>
        </p:txBody>
      </p:sp>
      <p:graphicFrame>
        <p:nvGraphicFramePr>
          <p:cNvPr id="128" name="Google Shape;128;p5"/>
          <p:cNvGraphicFramePr/>
          <p:nvPr/>
        </p:nvGraphicFramePr>
        <p:xfrm>
          <a:off x="939700" y="3151775"/>
          <a:ext cx="10803900" cy="2414970"/>
        </p:xfrm>
        <a:graphic>
          <a:graphicData uri="http://schemas.openxmlformats.org/drawingml/2006/table">
            <a:tbl>
              <a:tblPr>
                <a:noFill/>
                <a:tableStyleId>{DEBD818A-BFC6-4899-A083-28BB2CD4CCD2}</a:tableStyleId>
              </a:tblPr>
              <a:tblGrid>
                <a:gridCol w="2700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0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0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00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50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Life expectancy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Years of schooling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Gender equality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Access to a healthy diet</a:t>
                      </a:r>
                      <a:endParaRPr sz="1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0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600">
                          <a:solidFill>
                            <a:schemeClr val="dk1"/>
                          </a:solidFill>
                        </a:rPr>
                        <a:t>Gross national income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Access to safe water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Infant mortality rate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Percentage of people working in different sectors (eg, primary and tertiary)</a:t>
                      </a:r>
                      <a:endParaRPr sz="1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0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People per doctor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/>
                        <a:t>Gross domestic product</a:t>
                      </a:r>
                      <a:endParaRPr sz="16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Employment rates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/>
                        <a:t>Environmental concerns</a:t>
                      </a:r>
                      <a:endParaRPr sz="16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9" name="Google Shape;129;p5"/>
          <p:cNvSpPr txBox="1"/>
          <p:nvPr/>
        </p:nvSpPr>
        <p:spPr>
          <a:xfrm>
            <a:off x="655100" y="6082625"/>
            <a:ext cx="11188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Feedback your categories to your teacher and class.</a:t>
            </a:r>
            <a:endParaRPr sz="28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ca23c60f99_0_8"/>
          <p:cNvSpPr/>
          <p:nvPr/>
        </p:nvSpPr>
        <p:spPr>
          <a:xfrm>
            <a:off x="0" y="0"/>
            <a:ext cx="12192000" cy="1210200"/>
          </a:xfrm>
          <a:prstGeom prst="rect">
            <a:avLst/>
          </a:prstGeom>
          <a:solidFill>
            <a:srgbClr val="D74120"/>
          </a:solidFill>
          <a:ln w="12700" cap="flat" cmpd="sng">
            <a:solidFill>
              <a:srgbClr val="EA5B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6353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GB" sz="2800" b="1">
                <a:solidFill>
                  <a:srgbClr val="FFFFFF"/>
                </a:solidFill>
              </a:rPr>
              <a:t>How can quality of life be measured?</a:t>
            </a:r>
            <a:endParaRPr sz="2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g3ca23c60f99_0_8"/>
          <p:cNvSpPr txBox="1"/>
          <p:nvPr/>
        </p:nvSpPr>
        <p:spPr>
          <a:xfrm>
            <a:off x="655100" y="5393325"/>
            <a:ext cx="11203525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How would you define ‘</a:t>
            </a:r>
            <a:r>
              <a:rPr lang="en-GB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economic indicator</a:t>
            </a:r>
            <a:r>
              <a:rPr lang="en-GB" sz="2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’ and ‘</a:t>
            </a:r>
            <a:r>
              <a:rPr lang="en-GB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social indicator</a:t>
            </a:r>
            <a:r>
              <a:rPr lang="en-GB" sz="2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’?</a:t>
            </a:r>
            <a:endParaRPr sz="28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aphicFrame>
        <p:nvGraphicFramePr>
          <p:cNvPr id="137" name="Google Shape;137;g3ca23c60f99_0_8"/>
          <p:cNvGraphicFramePr/>
          <p:nvPr>
            <p:extLst>
              <p:ext uri="{D42A27DB-BD31-4B8C-83A1-F6EECF244321}">
                <p14:modId xmlns:p14="http://schemas.microsoft.com/office/powerpoint/2010/main" val="2763467184"/>
              </p:ext>
            </p:extLst>
          </p:nvPr>
        </p:nvGraphicFramePr>
        <p:xfrm>
          <a:off x="655100" y="1384675"/>
          <a:ext cx="10287000" cy="3653200"/>
        </p:xfrm>
        <a:graphic>
          <a:graphicData uri="http://schemas.openxmlformats.org/drawingml/2006/table">
            <a:tbl>
              <a:tblPr>
                <a:noFill/>
                <a:tableStyleId>{DEBD818A-BFC6-4899-A083-28BB2CD4CCD2}</a:tableStyleId>
              </a:tblPr>
              <a:tblGrid>
                <a:gridCol w="5143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43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8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/>
                        <a:t>Economic Indicators</a:t>
                      </a:r>
                      <a:endParaRPr sz="20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/>
                        <a:t>Social Indicators</a:t>
                      </a:r>
                      <a:endParaRPr sz="2000" b="1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</a:rPr>
                        <a:t>Gross national income (GNI)</a:t>
                      </a:r>
                      <a:endParaRPr sz="20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</a:rPr>
                        <a:t>Gross domestic product</a:t>
                      </a:r>
                      <a:endParaRPr sz="20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</a:rPr>
                        <a:t>Employment rates</a:t>
                      </a:r>
                      <a:endParaRPr sz="20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</a:rPr>
                        <a:t>Percentage of people working in different sectors (</a:t>
                      </a:r>
                      <a:r>
                        <a:rPr lang="en-GB" sz="2000" dirty="0" err="1">
                          <a:solidFill>
                            <a:schemeClr val="dk1"/>
                          </a:solidFill>
                        </a:rPr>
                        <a:t>eg</a:t>
                      </a:r>
                      <a:r>
                        <a:rPr lang="en-GB" sz="2000" dirty="0">
                          <a:solidFill>
                            <a:schemeClr val="dk1"/>
                          </a:solidFill>
                        </a:rPr>
                        <a:t>, primary and tertiary)</a:t>
                      </a:r>
                      <a:endParaRPr sz="2000"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</a:rPr>
                        <a:t>Life expectancy</a:t>
                      </a:r>
                      <a:endParaRPr sz="20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</a:rPr>
                        <a:t>Literacy rates</a:t>
                      </a:r>
                      <a:endParaRPr sz="20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</a:rPr>
                        <a:t>Gender equality</a:t>
                      </a:r>
                      <a:endParaRPr sz="20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</a:rPr>
                        <a:t>Access to a nutritious diet</a:t>
                      </a:r>
                      <a:endParaRPr sz="20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</a:rPr>
                        <a:t>Access to safe water</a:t>
                      </a:r>
                      <a:endParaRPr sz="20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</a:rPr>
                        <a:t>Infant mortality rate</a:t>
                      </a:r>
                      <a:endParaRPr sz="20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</a:rPr>
                        <a:t>People per doctor</a:t>
                      </a:r>
                      <a:endParaRPr sz="20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</a:rPr>
                        <a:t>Environmental concerns</a:t>
                      </a:r>
                      <a:endParaRPr sz="2000"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ca23c60f99_0_17"/>
          <p:cNvSpPr/>
          <p:nvPr/>
        </p:nvSpPr>
        <p:spPr>
          <a:xfrm>
            <a:off x="0" y="0"/>
            <a:ext cx="12192000" cy="1210200"/>
          </a:xfrm>
          <a:prstGeom prst="rect">
            <a:avLst/>
          </a:prstGeom>
          <a:solidFill>
            <a:srgbClr val="D74120"/>
          </a:solidFill>
          <a:ln w="12700" cap="flat" cmpd="sng">
            <a:solidFill>
              <a:srgbClr val="EA5B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6353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GB"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Key terms </a:t>
            </a:r>
            <a:endParaRPr sz="2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g3ca23c60f99_0_17"/>
          <p:cNvSpPr txBox="1"/>
          <p:nvPr/>
        </p:nvSpPr>
        <p:spPr>
          <a:xfrm>
            <a:off x="443753" y="1546412"/>
            <a:ext cx="11524200" cy="240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016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74120"/>
              </a:buClr>
              <a:buSzPts val="2000"/>
            </a:pPr>
            <a:r>
              <a:rPr lang="en-GB" sz="2000" b="1" dirty="0">
                <a:solidFill>
                  <a:schemeClr val="dk1"/>
                </a:solidFill>
              </a:rPr>
              <a:t>Social indicator - </a:t>
            </a:r>
            <a:r>
              <a:rPr lang="en-GB" sz="2000" dirty="0">
                <a:solidFill>
                  <a:schemeClr val="dk1"/>
                </a:solidFill>
              </a:rPr>
              <a:t>a measurement based on everyday life such as health, education and housing.</a:t>
            </a:r>
            <a:endParaRPr sz="2000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1016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74120"/>
              </a:buClr>
              <a:buSzPts val="2000"/>
            </a:pPr>
            <a:r>
              <a:rPr lang="en-GB" sz="2000" b="1" dirty="0">
                <a:solidFill>
                  <a:schemeClr val="dk1"/>
                </a:solidFill>
              </a:rPr>
              <a:t>Economic indicator -</a:t>
            </a:r>
            <a:r>
              <a:rPr lang="en-GB" sz="2000" dirty="0">
                <a:solidFill>
                  <a:schemeClr val="dk1"/>
                </a:solidFill>
              </a:rPr>
              <a:t> a measurement based on wealth, income and purchasing power.</a:t>
            </a:r>
            <a:endParaRPr sz="20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cab49332fe_0_6"/>
          <p:cNvSpPr/>
          <p:nvPr/>
        </p:nvSpPr>
        <p:spPr>
          <a:xfrm>
            <a:off x="0" y="0"/>
            <a:ext cx="12192000" cy="1210200"/>
          </a:xfrm>
          <a:prstGeom prst="rect">
            <a:avLst/>
          </a:prstGeom>
          <a:solidFill>
            <a:srgbClr val="D74120"/>
          </a:solidFill>
          <a:ln w="12700" cap="flat" cmpd="sng">
            <a:solidFill>
              <a:srgbClr val="EA5B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6353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GB" sz="2800" b="1">
                <a:solidFill>
                  <a:srgbClr val="FFFFFF"/>
                </a:solidFill>
              </a:rPr>
              <a:t>Economic and Social Indicators</a:t>
            </a:r>
            <a:r>
              <a:rPr lang="en-GB"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g3cab49332fe_0_6"/>
          <p:cNvSpPr txBox="1"/>
          <p:nvPr/>
        </p:nvSpPr>
        <p:spPr>
          <a:xfrm>
            <a:off x="443750" y="1546397"/>
            <a:ext cx="11524200" cy="4431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0160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</a:pPr>
            <a:r>
              <a:rPr lang="en-GB" sz="2400" dirty="0">
                <a:solidFill>
                  <a:schemeClr val="dk1"/>
                </a:solidFill>
              </a:rPr>
              <a:t>Standard of living is often measured by wealth = </a:t>
            </a:r>
            <a:r>
              <a:rPr lang="en-GB" sz="2400" b="1" dirty="0">
                <a:solidFill>
                  <a:schemeClr val="tx1"/>
                </a:solidFill>
              </a:rPr>
              <a:t>Economic indicators</a:t>
            </a:r>
            <a:endParaRPr sz="2400" b="1" dirty="0">
              <a:solidFill>
                <a:schemeClr val="tx1"/>
              </a:solidFill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10160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</a:pPr>
            <a:r>
              <a:rPr lang="en-GB" sz="2400" dirty="0">
                <a:solidFill>
                  <a:schemeClr val="dk1"/>
                </a:solidFill>
              </a:rPr>
              <a:t>Quality of life is often measured by health and well-being = </a:t>
            </a:r>
            <a:r>
              <a:rPr lang="en-GB" sz="2400" b="1" dirty="0">
                <a:solidFill>
                  <a:schemeClr val="tx1"/>
                </a:solidFill>
              </a:rPr>
              <a:t>Social indicators</a:t>
            </a:r>
            <a:endParaRPr sz="2400" b="1" dirty="0">
              <a:solidFill>
                <a:schemeClr val="tx1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dk1"/>
                </a:solidFill>
              </a:rPr>
              <a:t>Discuss with your partner: which do you think is easier to measure?</a:t>
            </a:r>
            <a:endParaRPr sz="28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"/>
          <p:cNvSpPr/>
          <p:nvPr/>
        </p:nvSpPr>
        <p:spPr>
          <a:xfrm>
            <a:off x="0" y="0"/>
            <a:ext cx="12192000" cy="1210235"/>
          </a:xfrm>
          <a:prstGeom prst="rect">
            <a:avLst/>
          </a:prstGeom>
          <a:solidFill>
            <a:srgbClr val="D74120"/>
          </a:solidFill>
          <a:ln w="12700" cap="flat" cmpd="sng">
            <a:solidFill>
              <a:srgbClr val="EA5B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635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GB" sz="2800" b="1">
                <a:solidFill>
                  <a:srgbClr val="FFFFFF"/>
                </a:solidFill>
              </a:rPr>
              <a:t>Human Development Index</a:t>
            </a:r>
            <a:endParaRPr sz="2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6"/>
          <p:cNvSpPr txBox="1"/>
          <p:nvPr/>
        </p:nvSpPr>
        <p:spPr>
          <a:xfrm>
            <a:off x="443753" y="1546412"/>
            <a:ext cx="11524200" cy="4970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dk1"/>
                </a:solidFill>
              </a:rPr>
              <a:t>The Human Development Index (HDI) was created by the United Nations to measure social development in a country.</a:t>
            </a: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400" dirty="0">
                <a:solidFill>
                  <a:schemeClr val="dk1"/>
                </a:solidFill>
              </a:rPr>
              <a:t>It is a combined measure of:</a:t>
            </a:r>
            <a:endParaRPr sz="2400" dirty="0">
              <a:solidFill>
                <a:schemeClr val="dk1"/>
              </a:solidFill>
            </a:endParaRPr>
          </a:p>
          <a:p>
            <a:pPr marL="4191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D74120"/>
              </a:buClr>
              <a:buSzPts val="2400"/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dk1"/>
                </a:solidFill>
              </a:rPr>
              <a:t>Life expectancy</a:t>
            </a:r>
            <a:endParaRPr sz="2400" dirty="0">
              <a:solidFill>
                <a:schemeClr val="dk1"/>
              </a:solidFill>
            </a:endParaRPr>
          </a:p>
          <a:p>
            <a:pPr marL="4191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D74120"/>
              </a:buClr>
              <a:buSzPts val="2400"/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dk1"/>
                </a:solidFill>
              </a:rPr>
              <a:t>Education (</a:t>
            </a:r>
            <a:r>
              <a:rPr lang="en-GB" sz="2400" i="1" dirty="0">
                <a:solidFill>
                  <a:schemeClr val="dk1"/>
                </a:solidFill>
              </a:rPr>
              <a:t>mean years of schooling</a:t>
            </a:r>
            <a:r>
              <a:rPr lang="en-GB" sz="2400" dirty="0">
                <a:solidFill>
                  <a:schemeClr val="dk1"/>
                </a:solidFill>
              </a:rPr>
              <a:t> and </a:t>
            </a:r>
            <a:r>
              <a:rPr lang="en-GB" sz="2400" i="1" dirty="0">
                <a:solidFill>
                  <a:schemeClr val="dk1"/>
                </a:solidFill>
              </a:rPr>
              <a:t>expected years of schooling</a:t>
            </a:r>
            <a:r>
              <a:rPr lang="en-GB" sz="2400" dirty="0">
                <a:solidFill>
                  <a:schemeClr val="dk1"/>
                </a:solidFill>
              </a:rPr>
              <a:t>)</a:t>
            </a:r>
            <a:endParaRPr sz="2400" dirty="0">
              <a:solidFill>
                <a:schemeClr val="dk1"/>
              </a:solidFill>
            </a:endParaRPr>
          </a:p>
          <a:p>
            <a:pPr marL="4191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D74120"/>
              </a:buClr>
              <a:buSzPts val="2400"/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dk1"/>
                </a:solidFill>
              </a:rPr>
              <a:t>Gross National Income (GNI)</a:t>
            </a: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dk1"/>
                </a:solidFill>
              </a:rPr>
              <a:t>Every country has been given a HDI score.</a:t>
            </a: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d Violet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ad1216b-cdc1-40e2-a0c2-94597fd44697">7VPTP7ZE6X33-2020743336-691</_dlc_DocId>
    <_dlc_DocIdUrl xmlns="9ad1216b-cdc1-40e2-a0c2-94597fd44697">
      <Url>https://cambridgeorg.sharepoint.com/sites/cie/education/pd/Curriculum_Support/_layouts/15/DocIdRedir.aspx?ID=7VPTP7ZE6X33-2020743336-691</Url>
      <Description>7VPTP7ZE6X33-2020743336-691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5BD9047056454F94B4694108F9A1FF" ma:contentTypeVersion="3" ma:contentTypeDescription="Create a new document." ma:contentTypeScope="" ma:versionID="5c0011047895b59a897429f5e4ec5dcc">
  <xsd:schema xmlns:xsd="http://www.w3.org/2001/XMLSchema" xmlns:xs="http://www.w3.org/2001/XMLSchema" xmlns:p="http://schemas.microsoft.com/office/2006/metadata/properties" xmlns:ns2="9ad1216b-cdc1-40e2-a0c2-94597fd44697" xmlns:ns3="f1f25e64-7226-490b-ade3-8cf84afff5d2" targetNamespace="http://schemas.microsoft.com/office/2006/metadata/properties" ma:root="true" ma:fieldsID="5b649ae69bc45de80afe7d6c0f200904" ns2:_="" ns3:_="">
    <xsd:import namespace="9ad1216b-cdc1-40e2-a0c2-94597fd44697"/>
    <xsd:import namespace="f1f25e64-7226-490b-ade3-8cf84afff5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f25e64-7226-490b-ade3-8cf84afff5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91B0175A-98B2-49C0-A667-3BA3F9FEB5C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E6FFC17-B1B3-4AB8-915E-CD2B994B81D2}">
  <ds:schemaRefs>
    <ds:schemaRef ds:uri="http://purl.org/dc/dcmitype/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f1f25e64-7226-490b-ade3-8cf84afff5d2"/>
    <ds:schemaRef ds:uri="9ad1216b-cdc1-40e2-a0c2-94597fd44697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66ADDA9-64D0-414D-9471-3BAE69F9A9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f1f25e64-7226-490b-ade3-8cf84afff5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4E929D88-3BB9-493C-A3E3-34C1C95ABEC6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831</Words>
  <Application>Microsoft Office PowerPoint</Application>
  <PresentationFormat>Widescreen</PresentationFormat>
  <Paragraphs>140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Lois Lindemann</dc:creator>
  <cp:lastModifiedBy>Sepideh Modgham</cp:lastModifiedBy>
  <cp:revision>1</cp:revision>
  <dcterms:created xsi:type="dcterms:W3CDTF">2018-01-14T21:11:47Z</dcterms:created>
  <dcterms:modified xsi:type="dcterms:W3CDTF">2026-05-14T13:31:26Z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0x010100E45BD9047056454F94B4694108F9A1FF</vt:lpwstr>
  </property>
  <property fmtid="{D5CDD505-2E9C-101B-9397-08002B2CF9AE}" pid="3" name="_dlc_DocIdItemGuid">
    <vt:lpwstr>e1b373b6-d6da-4d07-bd59-1be27480c3c6</vt:lpwstr>
  </property>
  <property fmtid="{D5CDD505-2E9C-101B-9397-08002B2CF9AE}" pid="4" name="MediaServiceImageTags">
    <vt:lpwstr/>
  </property>
</Properties>
</file>