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4"/>
  </p:notesMasterIdLst>
  <p:handoutMasterIdLst>
    <p:handoutMasterId r:id="rId15"/>
  </p:handoutMasterIdLst>
  <p:sldIdLst>
    <p:sldId id="343" r:id="rId6"/>
    <p:sldId id="298" r:id="rId7"/>
    <p:sldId id="333" r:id="rId8"/>
    <p:sldId id="322" r:id="rId9"/>
    <p:sldId id="318" r:id="rId10"/>
    <p:sldId id="336" r:id="rId11"/>
    <p:sldId id="262" r:id="rId12"/>
    <p:sldId id="30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3D7D16-89B4-4CAB-9168-8E1196CCC276}" v="2" dt="2026-01-07T10:29:04.9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addSld delSld modSld">
      <pc:chgData name="Karolyn Feliciani" userId="4076af5d-4c02-40b8-bc9d-56f6c404e751" providerId="ADAL" clId="{099CAC30-79AE-4DCE-97A7-3B8E8A0057CB}" dt="2026-01-07T10:30:41.876" v="25" actId="255"/>
      <pc:docMkLst>
        <pc:docMk/>
      </pc:docMkLst>
      <pc:sldChg chg="modSp mod">
        <pc:chgData name="Karolyn Feliciani" userId="4076af5d-4c02-40b8-bc9d-56f6c404e751" providerId="ADAL" clId="{099CAC30-79AE-4DCE-97A7-3B8E8A0057CB}" dt="2026-01-07T10:30:41.876" v="25" actId="255"/>
        <pc:sldMkLst>
          <pc:docMk/>
          <pc:sldMk cId="2771976208" sldId="307"/>
        </pc:sldMkLst>
        <pc:spChg chg="mod">
          <ac:chgData name="Karolyn Feliciani" userId="4076af5d-4c02-40b8-bc9d-56f6c404e751" providerId="ADAL" clId="{099CAC30-79AE-4DCE-97A7-3B8E8A0057CB}" dt="2026-01-07T10:30:31.281" v="23" actId="14100"/>
          <ac:spMkLst>
            <pc:docMk/>
            <pc:sldMk cId="2771976208" sldId="307"/>
            <ac:spMk id="2" creationId="{5E12151D-E29A-FDF0-294D-5091731AA87F}"/>
          </ac:spMkLst>
        </pc:spChg>
        <pc:spChg chg="mod">
          <ac:chgData name="Karolyn Feliciani" userId="4076af5d-4c02-40b8-bc9d-56f6c404e751" providerId="ADAL" clId="{099CAC30-79AE-4DCE-97A7-3B8E8A0057CB}" dt="2026-01-07T10:30:41.876" v="25" actId="255"/>
          <ac:spMkLst>
            <pc:docMk/>
            <pc:sldMk cId="2771976208" sldId="307"/>
            <ac:spMk id="4" creationId="{9630AC9F-6198-3171-EC07-9194D7A14AEC}"/>
          </ac:spMkLst>
        </pc:spChg>
      </pc:sldChg>
      <pc:sldChg chg="modSp mod">
        <pc:chgData name="Karolyn Feliciani" userId="4076af5d-4c02-40b8-bc9d-56f6c404e751" providerId="ADAL" clId="{099CAC30-79AE-4DCE-97A7-3B8E8A0057CB}" dt="2026-01-07T10:29:42.612" v="13" actId="20577"/>
        <pc:sldMkLst>
          <pc:docMk/>
          <pc:sldMk cId="1800512821" sldId="318"/>
        </pc:sldMkLst>
        <pc:spChg chg="mod">
          <ac:chgData name="Karolyn Feliciani" userId="4076af5d-4c02-40b8-bc9d-56f6c404e751" providerId="ADAL" clId="{099CAC30-79AE-4DCE-97A7-3B8E8A0057CB}" dt="2026-01-07T10:29:41.595" v="12" actId="20577"/>
          <ac:spMkLst>
            <pc:docMk/>
            <pc:sldMk cId="1800512821" sldId="318"/>
            <ac:spMk id="3" creationId="{71C1CFD4-2904-39C3-6B35-83381E239497}"/>
          </ac:spMkLst>
        </pc:spChg>
        <pc:spChg chg="mod">
          <ac:chgData name="Karolyn Feliciani" userId="4076af5d-4c02-40b8-bc9d-56f6c404e751" providerId="ADAL" clId="{099CAC30-79AE-4DCE-97A7-3B8E8A0057CB}" dt="2026-01-07T10:29:42.612" v="13" actId="20577"/>
          <ac:spMkLst>
            <pc:docMk/>
            <pc:sldMk cId="1800512821" sldId="318"/>
            <ac:spMk id="4" creationId="{9A018AB5-5AB3-1A79-2A5F-EF7EFBA72548}"/>
          </ac:spMkLst>
        </pc:spChg>
      </pc:sldChg>
      <pc:sldChg chg="modSp mod">
        <pc:chgData name="Karolyn Feliciani" userId="4076af5d-4c02-40b8-bc9d-56f6c404e751" providerId="ADAL" clId="{099CAC30-79AE-4DCE-97A7-3B8E8A0057CB}" dt="2026-01-07T10:29:31.679" v="11" actId="255"/>
        <pc:sldMkLst>
          <pc:docMk/>
          <pc:sldMk cId="2489020089" sldId="322"/>
        </pc:sldMkLst>
        <pc:spChg chg="mod">
          <ac:chgData name="Karolyn Feliciani" userId="4076af5d-4c02-40b8-bc9d-56f6c404e751" providerId="ADAL" clId="{099CAC30-79AE-4DCE-97A7-3B8E8A0057CB}" dt="2026-01-07T10:29:31.679" v="11" actId="255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">
        <pc:chgData name="Karolyn Feliciani" userId="4076af5d-4c02-40b8-bc9d-56f6c404e751" providerId="ADAL" clId="{099CAC30-79AE-4DCE-97A7-3B8E8A0057CB}" dt="2026-01-07T10:29:54.116" v="16" actId="20577"/>
        <pc:sldMkLst>
          <pc:docMk/>
          <pc:sldMk cId="3061927069" sldId="336"/>
        </pc:sldMkLst>
        <pc:spChg chg="mod">
          <ac:chgData name="Karolyn Feliciani" userId="4076af5d-4c02-40b8-bc9d-56f6c404e751" providerId="ADAL" clId="{099CAC30-79AE-4DCE-97A7-3B8E8A0057CB}" dt="2026-01-07T10:29:54.116" v="16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del">
        <pc:chgData name="Karolyn Feliciani" userId="4076af5d-4c02-40b8-bc9d-56f6c404e751" providerId="ADAL" clId="{099CAC30-79AE-4DCE-97A7-3B8E8A0057CB}" dt="2026-01-07T10:28:51.451" v="1" actId="2696"/>
        <pc:sldMkLst>
          <pc:docMk/>
          <pc:sldMk cId="2185037172" sldId="338"/>
        </pc:sldMkLst>
      </pc:sldChg>
      <pc:sldChg chg="modSp add mod">
        <pc:chgData name="Karolyn Feliciani" userId="4076af5d-4c02-40b8-bc9d-56f6c404e751" providerId="ADAL" clId="{099CAC30-79AE-4DCE-97A7-3B8E8A0057CB}" dt="2026-01-07T10:29:10.854" v="9" actId="20577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1-07T10:29:10.854" v="9" actId="20577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608214"/>
            <a:ext cx="11117656" cy="2163777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Define covert and overt observation</a:t>
            </a:r>
          </a:p>
          <a:p>
            <a:r>
              <a:rPr lang="en-GB" dirty="0"/>
              <a:t>Explain the ethical issues with observation</a:t>
            </a:r>
          </a:p>
          <a:p>
            <a:r>
              <a:rPr lang="en-GB" dirty="0"/>
              <a:t>Apply knowledge of covert and overt observation in novel scenarios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dirty="0"/>
              <a:t>Starter activity: How does it feel when you know you are being observed? Write down your response.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Do you think people change their behavior when they know they are being observed?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 what ways might this behaviour change?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What could be the effect of this on the results of a study?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A</a:t>
            </a:r>
            <a:r>
              <a:rPr lang="en-GB" dirty="0"/>
              <a:t> </a:t>
            </a:r>
            <a:r>
              <a:rPr lang="en-GB" b="1" dirty="0"/>
              <a:t>covert observation</a:t>
            </a:r>
            <a:r>
              <a:rPr lang="en-GB" dirty="0"/>
              <a:t> is when:</a:t>
            </a:r>
          </a:p>
          <a:p>
            <a:pPr marL="0" indent="0">
              <a:buNone/>
            </a:pPr>
            <a:r>
              <a:rPr lang="en-GB" dirty="0"/>
              <a:t>‘the role of observer is not known or obvious to the participants, as the observers are hidden or disguised’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An </a:t>
            </a:r>
            <a:r>
              <a:rPr lang="en-GB" b="1" dirty="0"/>
              <a:t>overt observation </a:t>
            </a:r>
            <a:r>
              <a:rPr lang="en-GB" dirty="0"/>
              <a:t>is when:</a:t>
            </a:r>
          </a:p>
          <a:p>
            <a:pPr marL="0" indent="0">
              <a:buNone/>
            </a:pPr>
            <a:r>
              <a:rPr lang="en-GB" dirty="0"/>
              <a:t>‘the role of observer is obvious to the participants and the participants know that they are being observed’</a:t>
            </a:r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F2BF5-092F-1975-C7A7-4732BBDE1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Covert or overt?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1CFD4-2904-39C3-6B35-83381E2394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A researcher uses a video camera to record the behaviour of shoppers in a supermarket.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018AB5-5AB3-1A79-2A5F-EF7EFBA72548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dirty="0"/>
              <a:t>A psychologist asks participants to draw a picture in front of them.</a:t>
            </a:r>
          </a:p>
        </p:txBody>
      </p:sp>
    </p:spTree>
    <p:extLst>
      <p:ext uri="{BB962C8B-B14F-4D97-AF65-F5344CB8AC3E}">
        <p14:creationId xmlns:p14="http://schemas.microsoft.com/office/powerpoint/2010/main" val="1800512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dirty="0">
                <a:latin typeface="Arial"/>
                <a:cs typeface="Arial"/>
              </a:rPr>
              <a:t>T</a:t>
            </a:r>
            <a:r>
              <a:rPr lang="en-GB" dirty="0">
                <a:latin typeface="Arial"/>
                <a:cs typeface="Arial"/>
              </a:rPr>
              <a:t>ask: Review the ethical issues and explain how each relates to overt or covert observation.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F79B7-7844-A143-9B29-1C3016D34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Ethical issues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A28F6FF-4C6B-B748-AC6D-6C29F3B95A10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2410512579"/>
              </p:ext>
            </p:extLst>
          </p:nvPr>
        </p:nvGraphicFramePr>
        <p:xfrm>
          <a:off x="180000" y="2202498"/>
          <a:ext cx="11859600" cy="405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29800">
                  <a:extLst>
                    <a:ext uri="{9D8B030D-6E8A-4147-A177-3AD203B41FA5}">
                      <a16:colId xmlns:a16="http://schemas.microsoft.com/office/drawing/2014/main" val="3894190873"/>
                    </a:ext>
                  </a:extLst>
                </a:gridCol>
                <a:gridCol w="5929800">
                  <a:extLst>
                    <a:ext uri="{9D8B030D-6E8A-4147-A177-3AD203B41FA5}">
                      <a16:colId xmlns:a16="http://schemas.microsoft.com/office/drawing/2014/main" val="3551816449"/>
                    </a:ext>
                  </a:extLst>
                </a:gridCol>
              </a:tblGrid>
              <a:tr h="525879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CC58B0"/>
                          </a:solidFill>
                          <a:latin typeface="+mn-lt"/>
                        </a:rPr>
                        <a:t>I</a:t>
                      </a:r>
                      <a:r>
                        <a:rPr lang="en-GB" sz="2400" dirty="0" err="1">
                          <a:solidFill>
                            <a:srgbClr val="CC58B0"/>
                          </a:solidFill>
                          <a:latin typeface="+mn-lt"/>
                        </a:rPr>
                        <a:t>ssue</a:t>
                      </a:r>
                      <a:endParaRPr lang="en-GB" sz="2400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i="0" kern="1200" dirty="0">
                          <a:solidFill>
                            <a:srgbClr val="CC58B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GB" sz="2400" b="1" i="0" kern="1200" dirty="0">
                          <a:solidFill>
                            <a:srgbClr val="CC58B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ow this relates to observation</a:t>
                      </a:r>
                      <a:endParaRPr lang="en-GB" sz="2400" b="1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184177"/>
                  </a:ext>
                </a:extLst>
              </a:tr>
              <a:tr h="404590">
                <a:tc>
                  <a:txBody>
                    <a:bodyPr/>
                    <a:lstStyle/>
                    <a:p>
                      <a:r>
                        <a:rPr lang="en-US" sz="2400" b="0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</a:t>
                      </a:r>
                      <a:r>
                        <a:rPr lang="en-GB" sz="2400" b="0" i="0" kern="1200" dirty="0" err="1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ight</a:t>
                      </a:r>
                      <a:r>
                        <a:rPr lang="en-GB" sz="2400" b="0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to withdraw</a:t>
                      </a:r>
                      <a:endParaRPr lang="en-GB" sz="2400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2400" b="0" i="0" kern="1200" dirty="0" err="1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articipants</a:t>
                      </a:r>
                      <a:r>
                        <a:rPr lang="en-GB" sz="2400" b="0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have no right to withdraw in covert observations, as they do not know they are part of a study</a:t>
                      </a:r>
                      <a:endParaRPr lang="en-GB" sz="2400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536791"/>
                  </a:ext>
                </a:extLst>
              </a:tr>
              <a:tr h="5490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Consent</a:t>
                      </a:r>
                      <a:endParaRPr lang="en-GB" sz="2400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046859"/>
                  </a:ext>
                </a:extLst>
              </a:tr>
              <a:tr h="416103"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Debriefing</a:t>
                      </a: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866237"/>
                  </a:ext>
                </a:extLst>
              </a:tr>
              <a:tr h="416103"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Privacy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072238"/>
                  </a:ext>
                </a:extLst>
              </a:tr>
              <a:tr h="416103"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Avoiding deception</a:t>
                      </a: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078719"/>
                  </a:ext>
                </a:extLst>
              </a:tr>
              <a:tr h="41610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2797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7033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4690" y="1121664"/>
            <a:ext cx="11099548" cy="1911247"/>
          </a:xfrm>
        </p:spPr>
        <p:txBody>
          <a:bodyPr/>
          <a:lstStyle/>
          <a:p>
            <a:r>
              <a:rPr lang="en-GB" sz="3600" dirty="0"/>
              <a:t>Check your understanding:</a:t>
            </a:r>
          </a:p>
          <a:p>
            <a:pPr algn="l"/>
            <a:r>
              <a:rPr lang="en-GB" sz="2800" dirty="0">
                <a:latin typeface="+mn-lt"/>
              </a:rPr>
              <a:t>A psychologist wants to observe whether children are helpful in the classroom.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30AC9F-6198-3171-EC07-9194D7A14A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96268" y="3032911"/>
            <a:ext cx="8942659" cy="1244542"/>
          </a:xfrm>
        </p:spPr>
        <p:txBody>
          <a:bodyPr/>
          <a:lstStyle/>
          <a:p>
            <a:pPr marL="457200" indent="-457200" algn="l">
              <a:buAutoNum type="arabicPeriod"/>
            </a:pPr>
            <a:r>
              <a:rPr lang="en-GB" sz="2800" dirty="0"/>
              <a:t>Should the psychologist use overt or covert observation?</a:t>
            </a:r>
          </a:p>
          <a:p>
            <a:pPr marL="457200" indent="-457200" algn="l">
              <a:buAutoNum type="arabicPeriod"/>
            </a:pPr>
            <a:r>
              <a:rPr lang="en-GB" sz="2800" dirty="0"/>
              <a:t>What ethical issues could there be with this observation?</a:t>
            </a:r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01E6D173B44745BAD39AE974D6443C" ma:contentTypeVersion="24" ma:contentTypeDescription="Create a new document." ma:contentTypeScope="" ma:versionID="3137829d7f629485cc5f2d3ce764b0b0">
  <xsd:schema xmlns:xsd="http://www.w3.org/2001/XMLSchema" xmlns:xs="http://www.w3.org/2001/XMLSchema" xmlns:p="http://schemas.microsoft.com/office/2006/metadata/properties" xmlns:ns2="9ad1216b-cdc1-40e2-a0c2-94597fd44697" xmlns:ns3="c075f540-5f70-45df-a134-17c4911f7fbe" xmlns:ns4="7424b78e-8606-4fd1-9a19-b6b90bbc0a1b" targetNamespace="http://schemas.microsoft.com/office/2006/metadata/properties" ma:root="true" ma:fieldsID="f3a422f46ed8e5e82733829ffd8d4e6c" ns2:_="" ns3:_="" ns4:_="">
    <xsd:import namespace="9ad1216b-cdc1-40e2-a0c2-94597fd44697"/>
    <xsd:import namespace="c075f540-5f70-45df-a134-17c4911f7fbe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4:TaxCatchAll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5f540-5f70-45df-a134-17c4911f7f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424b78e-8606-4fd1-9a19-b6b90bbc0a1b" xsi:nil="true"/>
    <_dlc_DocId xmlns="9ad1216b-cdc1-40e2-a0c2-94597fd44697">7VPTP7ZE6X33-783906844-8167</_dlc_DocId>
    <_dlc_DocIdUrl xmlns="9ad1216b-cdc1-40e2-a0c2-94597fd44697">
      <Url>https://cambridgeorg.sharepoint.com/sites/cie/education/pd/Curriculum_Support/_layouts/15/DocIdRedir.aspx?ID=7VPTP7ZE6X33-783906844-8167</Url>
      <Description>7VPTP7ZE6X33-783906844-8167</Description>
    </_dlc_DocIdUrl>
    <lcf76f155ced4ddcb4097134ff3c332f xmlns="c075f540-5f70-45df-a134-17c4911f7fb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F8FD596C-FC26-4C9B-A3DC-722C4696DE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c075f540-5f70-45df-a134-17c4911f7fbe"/>
    <ds:schemaRef ds:uri="7424b78e-8606-4fd1-9a19-b6b90bbc0a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630E657-8217-4B2F-96A4-D1EE5A57D447}">
  <ds:schemaRefs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infopath/2007/PartnerControls"/>
    <ds:schemaRef ds:uri="7424b78e-8606-4fd1-9a19-b6b90bbc0a1b"/>
    <ds:schemaRef ds:uri="http://schemas.microsoft.com/office/2006/metadata/properties"/>
    <ds:schemaRef ds:uri="c075f540-5f70-45df-a134-17c4911f7fbe"/>
    <ds:schemaRef ds:uri="9ad1216b-cdc1-40e2-a0c2-94597fd44697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345</TotalTime>
  <Words>267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Discussion questions</vt:lpstr>
      <vt:lpstr>Key terms</vt:lpstr>
      <vt:lpstr>Covert or overt?</vt:lpstr>
      <vt:lpstr>PowerPoint Presentation</vt:lpstr>
      <vt:lpstr>Ethical issues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3</cp:revision>
  <dcterms:created xsi:type="dcterms:W3CDTF">2023-10-09T12:44:25Z</dcterms:created>
  <dcterms:modified xsi:type="dcterms:W3CDTF">2026-01-07T10:30:44Z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0x0101009601E6D173B44745BAD39AE974D6443C</vt:lpwstr>
  </property>
  <property fmtid="{D5CDD505-2E9C-101B-9397-08002B2CF9AE}" pid="3" name="MediaServiceImageTags">
    <vt:lpwstr/>
  </property>
  <property fmtid="{D5CDD505-2E9C-101B-9397-08002B2CF9AE}" pid="4" name="_dlc_DocIdItemGuid">
    <vt:lpwstr>3fb10346-295c-4f2c-8fa7-be822ce01ef2</vt:lpwstr>
  </property>
</Properties>
</file>