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32" r:id="rId2"/>
    <p:sldId id="335" r:id="rId3"/>
    <p:sldId id="339" r:id="rId4"/>
    <p:sldId id="299" r:id="rId5"/>
    <p:sldId id="314" r:id="rId6"/>
    <p:sldId id="305" r:id="rId7"/>
    <p:sldId id="326" r:id="rId8"/>
    <p:sldId id="333" r:id="rId9"/>
    <p:sldId id="334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C9A"/>
    <a:srgbClr val="FF3300"/>
    <a:srgbClr val="00CC00"/>
    <a:srgbClr val="904692"/>
    <a:srgbClr val="FF00FF"/>
    <a:srgbClr val="000099"/>
    <a:srgbClr val="99CC00"/>
    <a:srgbClr val="FFC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6553" autoAdjust="0"/>
  </p:normalViewPr>
  <p:slideViewPr>
    <p:cSldViewPr snapToGrid="0">
      <p:cViewPr varScale="1">
        <p:scale>
          <a:sx n="79" d="100"/>
          <a:sy n="79" d="100"/>
        </p:scale>
        <p:origin x="120" y="42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CA7E4-7E16-49FB-AB46-22A06D8CE13A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1221F-D471-4286-B865-C445ABC3F7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608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404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a starter activity</a:t>
            </a:r>
            <a:r>
              <a:rPr lang="en-GB" baseline="0" dirty="0"/>
              <a:t> to link to previous lessons.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788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262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designed to act as a bridge from the previous lesson</a:t>
            </a:r>
            <a:r>
              <a:rPr lang="en-GB" baseline="0" dirty="0"/>
              <a:t> and as a way to assist in the introduction of formal set notation – see the later slides.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870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</a:t>
            </a:r>
            <a:r>
              <a:rPr lang="en-GB" baseline="0" dirty="0"/>
              <a:t> many ways this slide captures the essence of the lesson objective. Leave this on the board whilst students do the activities later.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359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Opportunity to</a:t>
            </a:r>
            <a:r>
              <a:rPr lang="en-GB" baseline="0" dirty="0"/>
              <a:t> practise using/understanding set notation. Use this to check understanding before moving to the independent activities that follow.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420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 second example,</a:t>
            </a:r>
            <a:r>
              <a:rPr lang="en-GB" baseline="0" dirty="0"/>
              <a:t> slightly harder and in a different context, to help check understanding before moving on to independent work. There is also some formal set notation introduced here to describe sets.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339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339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339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53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84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86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7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9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0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52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27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08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36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40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112282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Pack –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Venn diagrams</a:t>
            </a:r>
            <a:endParaRPr lang="en-GB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2 –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Formal notation used with Venn diagrams (core)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842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9151" y="1434904"/>
            <a:ext cx="113244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Understand notations associated with Venn diagrams, the intersection and union of sets and complement of a set.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Lesson objective</a:t>
            </a:r>
          </a:p>
        </p:txBody>
      </p:sp>
    </p:spTree>
    <p:extLst>
      <p:ext uri="{BB962C8B-B14F-4D97-AF65-F5344CB8AC3E}">
        <p14:creationId xmlns:p14="http://schemas.microsoft.com/office/powerpoint/2010/main" val="314103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1515" y="1903873"/>
            <a:ext cx="35570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Guess </a:t>
            </a:r>
          </a:p>
          <a:p>
            <a:pPr algn="ctr"/>
            <a:r>
              <a:rPr lang="en-GB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</a:p>
          <a:p>
            <a:pPr algn="ctr"/>
            <a:r>
              <a:rPr lang="en-GB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animals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04258" y="3838717"/>
            <a:ext cx="23829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Can you suggest animals for each of the other sections?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882" y="-1622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253397" y="1348847"/>
            <a:ext cx="2417898" cy="590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Skin has yellow and brown patches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66712" y="1652602"/>
            <a:ext cx="3384090" cy="2306270"/>
            <a:chOff x="358854" y="1607569"/>
            <a:chExt cx="4030265" cy="2987210"/>
          </a:xfrm>
        </p:grpSpPr>
        <p:grpSp>
          <p:nvGrpSpPr>
            <p:cNvPr id="55" name="Group 54"/>
            <p:cNvGrpSpPr/>
            <p:nvPr/>
          </p:nvGrpSpPr>
          <p:grpSpPr>
            <a:xfrm>
              <a:off x="358854" y="1607569"/>
              <a:ext cx="4030265" cy="2892183"/>
              <a:chOff x="2668386" y="274320"/>
              <a:chExt cx="6507480" cy="3757353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2668386" y="274320"/>
                <a:ext cx="6507480" cy="375735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3722265" y="1473320"/>
                <a:ext cx="2456861" cy="2077899"/>
              </a:xfrm>
              <a:prstGeom prst="ellipse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5764425" y="1476127"/>
                <a:ext cx="2456861" cy="2077899"/>
              </a:xfrm>
              <a:prstGeom prst="ellipse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1" name="Oval 60"/>
            <p:cNvSpPr/>
            <p:nvPr/>
          </p:nvSpPr>
          <p:spPr>
            <a:xfrm>
              <a:off x="1613184" y="1849586"/>
              <a:ext cx="1521603" cy="1599441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74151" y="4156265"/>
              <a:ext cx="1951917" cy="4385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Lives in Africa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432923" y="4156265"/>
              <a:ext cx="12083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Tall</a:t>
              </a:r>
            </a:p>
          </p:txBody>
        </p:sp>
        <p:sp>
          <p:nvSpPr>
            <p:cNvPr id="65" name="Freeform 64"/>
            <p:cNvSpPr/>
            <p:nvPr/>
          </p:nvSpPr>
          <p:spPr>
            <a:xfrm rot="2421963">
              <a:off x="2398413" y="2342903"/>
              <a:ext cx="627628" cy="1299791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Freeform 65"/>
            <p:cNvSpPr/>
            <p:nvPr/>
          </p:nvSpPr>
          <p:spPr>
            <a:xfrm rot="18728824">
              <a:off x="1727066" y="2349654"/>
              <a:ext cx="667238" cy="1273625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2254525" y="2955261"/>
              <a:ext cx="309544" cy="818876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183956" y="2902844"/>
              <a:ext cx="2923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1719934" y="4348122"/>
            <a:ext cx="1391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Hibernates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666712" y="4408743"/>
            <a:ext cx="3384090" cy="2552491"/>
            <a:chOff x="358854" y="1607569"/>
            <a:chExt cx="4030265" cy="3306129"/>
          </a:xfrm>
        </p:grpSpPr>
        <p:grpSp>
          <p:nvGrpSpPr>
            <p:cNvPr id="71" name="Group 70"/>
            <p:cNvGrpSpPr/>
            <p:nvPr/>
          </p:nvGrpSpPr>
          <p:grpSpPr>
            <a:xfrm>
              <a:off x="358854" y="1607569"/>
              <a:ext cx="4030265" cy="2892184"/>
              <a:chOff x="2668386" y="274320"/>
              <a:chExt cx="6507480" cy="3757353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2668386" y="274320"/>
                <a:ext cx="6507480" cy="375735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3722265" y="1473320"/>
                <a:ext cx="2456861" cy="2077899"/>
              </a:xfrm>
              <a:prstGeom prst="ellipse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5764425" y="1476127"/>
                <a:ext cx="2456861" cy="2077899"/>
              </a:xfrm>
              <a:prstGeom prst="ellipse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2" name="Oval 71"/>
            <p:cNvSpPr/>
            <p:nvPr/>
          </p:nvSpPr>
          <p:spPr>
            <a:xfrm>
              <a:off x="1613184" y="1849586"/>
              <a:ext cx="1521603" cy="1599441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74151" y="4156265"/>
              <a:ext cx="1951917" cy="4385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Eats meat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098963" y="4156265"/>
              <a:ext cx="1938275" cy="757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Can climb trees</a:t>
              </a:r>
            </a:p>
          </p:txBody>
        </p:sp>
        <p:sp>
          <p:nvSpPr>
            <p:cNvPr id="75" name="Freeform 74"/>
            <p:cNvSpPr/>
            <p:nvPr/>
          </p:nvSpPr>
          <p:spPr>
            <a:xfrm rot="2421963">
              <a:off x="2414381" y="2376932"/>
              <a:ext cx="608223" cy="1248287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Freeform 75"/>
            <p:cNvSpPr/>
            <p:nvPr/>
          </p:nvSpPr>
          <p:spPr>
            <a:xfrm rot="18728824">
              <a:off x="1729483" y="2354333"/>
              <a:ext cx="654613" cy="1273625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2265869" y="2955261"/>
              <a:ext cx="309544" cy="818876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204966" y="2950328"/>
              <a:ext cx="2923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7500231" y="1586184"/>
            <a:ext cx="4060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Lives in Australia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7838548" y="1645975"/>
            <a:ext cx="3384090" cy="2306270"/>
            <a:chOff x="358854" y="1607569"/>
            <a:chExt cx="4030265" cy="2987210"/>
          </a:xfrm>
        </p:grpSpPr>
        <p:grpSp>
          <p:nvGrpSpPr>
            <p:cNvPr id="86" name="Group 85"/>
            <p:cNvGrpSpPr/>
            <p:nvPr/>
          </p:nvGrpSpPr>
          <p:grpSpPr>
            <a:xfrm>
              <a:off x="358854" y="1607569"/>
              <a:ext cx="4030265" cy="2892183"/>
              <a:chOff x="2668386" y="274320"/>
              <a:chExt cx="6507480" cy="3757353"/>
            </a:xfrm>
          </p:grpSpPr>
          <p:sp>
            <p:nvSpPr>
              <p:cNvPr id="94" name="Rectangle 93"/>
              <p:cNvSpPr/>
              <p:nvPr/>
            </p:nvSpPr>
            <p:spPr>
              <a:xfrm>
                <a:off x="2668386" y="274320"/>
                <a:ext cx="6507480" cy="375735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3722265" y="1473320"/>
                <a:ext cx="2456861" cy="2077899"/>
              </a:xfrm>
              <a:prstGeom prst="ellipse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5764425" y="1476127"/>
                <a:ext cx="2456861" cy="2077899"/>
              </a:xfrm>
              <a:prstGeom prst="ellipse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7" name="Oval 86"/>
            <p:cNvSpPr/>
            <p:nvPr/>
          </p:nvSpPr>
          <p:spPr>
            <a:xfrm>
              <a:off x="1613184" y="1849586"/>
              <a:ext cx="1521603" cy="1599441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74151" y="4156265"/>
              <a:ext cx="1951917" cy="4385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Mammal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2345803" y="4156265"/>
              <a:ext cx="1513453" cy="4385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Lays eggs</a:t>
              </a:r>
            </a:p>
          </p:txBody>
        </p:sp>
        <p:sp>
          <p:nvSpPr>
            <p:cNvPr id="90" name="Freeform 89"/>
            <p:cNvSpPr/>
            <p:nvPr/>
          </p:nvSpPr>
          <p:spPr>
            <a:xfrm rot="2421963">
              <a:off x="2413690" y="2375276"/>
              <a:ext cx="613090" cy="1238967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Freeform 90"/>
            <p:cNvSpPr/>
            <p:nvPr/>
          </p:nvSpPr>
          <p:spPr>
            <a:xfrm rot="18728824">
              <a:off x="1728248" y="2351944"/>
              <a:ext cx="661061" cy="1273625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2265869" y="2955261"/>
              <a:ext cx="309544" cy="818876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204966" y="2950328"/>
              <a:ext cx="2923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7539405" y="4368217"/>
            <a:ext cx="4060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Grows to over 2.5m tall</a:t>
            </a:r>
          </a:p>
        </p:txBody>
      </p:sp>
      <p:grpSp>
        <p:nvGrpSpPr>
          <p:cNvPr id="100" name="Group 99"/>
          <p:cNvGrpSpPr/>
          <p:nvPr/>
        </p:nvGrpSpPr>
        <p:grpSpPr>
          <a:xfrm>
            <a:off x="7838548" y="4426230"/>
            <a:ext cx="3384090" cy="2306270"/>
            <a:chOff x="358854" y="1607569"/>
            <a:chExt cx="4030265" cy="2987210"/>
          </a:xfrm>
        </p:grpSpPr>
        <p:grpSp>
          <p:nvGrpSpPr>
            <p:cNvPr id="101" name="Group 100"/>
            <p:cNvGrpSpPr/>
            <p:nvPr/>
          </p:nvGrpSpPr>
          <p:grpSpPr>
            <a:xfrm>
              <a:off x="358854" y="1607569"/>
              <a:ext cx="4030265" cy="2892183"/>
              <a:chOff x="2668386" y="274320"/>
              <a:chExt cx="6507480" cy="3757353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2668386" y="274320"/>
                <a:ext cx="6507480" cy="375735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3722265" y="1473320"/>
                <a:ext cx="2456861" cy="2077899"/>
              </a:xfrm>
              <a:prstGeom prst="ellipse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5764425" y="1476127"/>
                <a:ext cx="2456861" cy="2077899"/>
              </a:xfrm>
              <a:prstGeom prst="ellipse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02" name="Oval 101"/>
            <p:cNvSpPr/>
            <p:nvPr/>
          </p:nvSpPr>
          <p:spPr>
            <a:xfrm>
              <a:off x="1613184" y="1849586"/>
              <a:ext cx="1521603" cy="1599441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774151" y="4156265"/>
              <a:ext cx="1951917" cy="4385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Bird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2432923" y="4156265"/>
              <a:ext cx="1208391" cy="4385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Can’t fly</a:t>
              </a:r>
            </a:p>
          </p:txBody>
        </p:sp>
        <p:sp>
          <p:nvSpPr>
            <p:cNvPr id="105" name="Freeform 104"/>
            <p:cNvSpPr/>
            <p:nvPr/>
          </p:nvSpPr>
          <p:spPr>
            <a:xfrm rot="2421963">
              <a:off x="2420705" y="2350169"/>
              <a:ext cx="615683" cy="1263562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Freeform 105"/>
            <p:cNvSpPr/>
            <p:nvPr/>
          </p:nvSpPr>
          <p:spPr>
            <a:xfrm rot="18728824">
              <a:off x="1724681" y="2345039"/>
              <a:ext cx="679686" cy="1273625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2265869" y="2955261"/>
              <a:ext cx="309544" cy="818876"/>
            </a:xfrm>
            <a:custGeom>
              <a:avLst/>
              <a:gdLst>
                <a:gd name="connsiteX0" fmla="*/ 650449 w 1322895"/>
                <a:gd name="connsiteY0" fmla="*/ 1589988 h 1589988"/>
                <a:gd name="connsiteX1" fmla="*/ 465056 w 1322895"/>
                <a:gd name="connsiteY1" fmla="*/ 1458013 h 1589988"/>
                <a:gd name="connsiteX2" fmla="*/ 210532 w 1322895"/>
                <a:gd name="connsiteY2" fmla="*/ 1200347 h 1589988"/>
                <a:gd name="connsiteX3" fmla="*/ 59703 w 1322895"/>
                <a:gd name="connsiteY3" fmla="*/ 873551 h 1589988"/>
                <a:gd name="connsiteX4" fmla="*/ 0 w 1322895"/>
                <a:gd name="connsiteY4" fmla="*/ 549897 h 1589988"/>
                <a:gd name="connsiteX5" fmla="*/ 59703 w 1322895"/>
                <a:gd name="connsiteY5" fmla="*/ 251382 h 1589988"/>
                <a:gd name="connsiteX6" fmla="*/ 169682 w 1322895"/>
                <a:gd name="connsiteY6" fmla="*/ 9427 h 1589988"/>
                <a:gd name="connsiteX7" fmla="*/ 619027 w 1322895"/>
                <a:gd name="connsiteY7" fmla="*/ 0 h 1589988"/>
                <a:gd name="connsiteX8" fmla="*/ 930111 w 1322895"/>
                <a:gd name="connsiteY8" fmla="*/ 0 h 1589988"/>
                <a:gd name="connsiteX9" fmla="*/ 1093509 w 1322895"/>
                <a:gd name="connsiteY9" fmla="*/ 15712 h 1589988"/>
                <a:gd name="connsiteX10" fmla="*/ 1203489 w 1322895"/>
                <a:gd name="connsiteY10" fmla="*/ 21996 h 1589988"/>
                <a:gd name="connsiteX11" fmla="*/ 1322895 w 1322895"/>
                <a:gd name="connsiteY11" fmla="*/ 370788 h 1589988"/>
                <a:gd name="connsiteX12" fmla="*/ 1322895 w 1322895"/>
                <a:gd name="connsiteY12" fmla="*/ 691299 h 1589988"/>
                <a:gd name="connsiteX13" fmla="*/ 1272618 w 1322895"/>
                <a:gd name="connsiteY13" fmla="*/ 901831 h 1589988"/>
                <a:gd name="connsiteX14" fmla="*/ 1178350 w 1322895"/>
                <a:gd name="connsiteY14" fmla="*/ 1096652 h 1589988"/>
                <a:gd name="connsiteX15" fmla="*/ 996099 w 1322895"/>
                <a:gd name="connsiteY15" fmla="*/ 1326037 h 1589988"/>
                <a:gd name="connsiteX16" fmla="*/ 754144 w 1322895"/>
                <a:gd name="connsiteY16" fmla="*/ 1533427 h 1589988"/>
                <a:gd name="connsiteX17" fmla="*/ 650449 w 1322895"/>
                <a:gd name="connsiteY17" fmla="*/ 1589988 h 1589988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1932495 h 1932495"/>
                <a:gd name="connsiteX1" fmla="*/ 465056 w 1322895"/>
                <a:gd name="connsiteY1" fmla="*/ 1800520 h 1932495"/>
                <a:gd name="connsiteX2" fmla="*/ 210532 w 1322895"/>
                <a:gd name="connsiteY2" fmla="*/ 1542854 h 1932495"/>
                <a:gd name="connsiteX3" fmla="*/ 59703 w 1322895"/>
                <a:gd name="connsiteY3" fmla="*/ 1216058 h 1932495"/>
                <a:gd name="connsiteX4" fmla="*/ 0 w 1322895"/>
                <a:gd name="connsiteY4" fmla="*/ 892404 h 1932495"/>
                <a:gd name="connsiteX5" fmla="*/ 59703 w 1322895"/>
                <a:gd name="connsiteY5" fmla="*/ 593889 h 1932495"/>
                <a:gd name="connsiteX6" fmla="*/ 169682 w 1322895"/>
                <a:gd name="connsiteY6" fmla="*/ 351934 h 1932495"/>
                <a:gd name="connsiteX7" fmla="*/ 474482 w 1322895"/>
                <a:gd name="connsiteY7" fmla="*/ 0 h 1932495"/>
                <a:gd name="connsiteX8" fmla="*/ 930111 w 1322895"/>
                <a:gd name="connsiteY8" fmla="*/ 342507 h 1932495"/>
                <a:gd name="connsiteX9" fmla="*/ 1093509 w 1322895"/>
                <a:gd name="connsiteY9" fmla="*/ 358219 h 1932495"/>
                <a:gd name="connsiteX10" fmla="*/ 1203489 w 1322895"/>
                <a:gd name="connsiteY10" fmla="*/ 364503 h 1932495"/>
                <a:gd name="connsiteX11" fmla="*/ 1322895 w 1322895"/>
                <a:gd name="connsiteY11" fmla="*/ 713295 h 1932495"/>
                <a:gd name="connsiteX12" fmla="*/ 1322895 w 1322895"/>
                <a:gd name="connsiteY12" fmla="*/ 1033806 h 1932495"/>
                <a:gd name="connsiteX13" fmla="*/ 1272618 w 1322895"/>
                <a:gd name="connsiteY13" fmla="*/ 1244338 h 1932495"/>
                <a:gd name="connsiteX14" fmla="*/ 1178350 w 1322895"/>
                <a:gd name="connsiteY14" fmla="*/ 1439159 h 1932495"/>
                <a:gd name="connsiteX15" fmla="*/ 996099 w 1322895"/>
                <a:gd name="connsiteY15" fmla="*/ 1668544 h 1932495"/>
                <a:gd name="connsiteX16" fmla="*/ 754144 w 1322895"/>
                <a:gd name="connsiteY16" fmla="*/ 1875934 h 1932495"/>
                <a:gd name="connsiteX17" fmla="*/ 650449 w 1322895"/>
                <a:gd name="connsiteY17" fmla="*/ 1932495 h 1932495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1093509 w 1322895"/>
                <a:gd name="connsiteY9" fmla="*/ 512190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  <a:gd name="connsiteX0" fmla="*/ 650449 w 1322895"/>
                <a:gd name="connsiteY0" fmla="*/ 2086466 h 2086466"/>
                <a:gd name="connsiteX1" fmla="*/ 465056 w 1322895"/>
                <a:gd name="connsiteY1" fmla="*/ 1954491 h 2086466"/>
                <a:gd name="connsiteX2" fmla="*/ 210532 w 1322895"/>
                <a:gd name="connsiteY2" fmla="*/ 1696825 h 2086466"/>
                <a:gd name="connsiteX3" fmla="*/ 59703 w 1322895"/>
                <a:gd name="connsiteY3" fmla="*/ 1370029 h 2086466"/>
                <a:gd name="connsiteX4" fmla="*/ 0 w 1322895"/>
                <a:gd name="connsiteY4" fmla="*/ 1046375 h 2086466"/>
                <a:gd name="connsiteX5" fmla="*/ 59703 w 1322895"/>
                <a:gd name="connsiteY5" fmla="*/ 747860 h 2086466"/>
                <a:gd name="connsiteX6" fmla="*/ 169682 w 1322895"/>
                <a:gd name="connsiteY6" fmla="*/ 505905 h 2086466"/>
                <a:gd name="connsiteX7" fmla="*/ 474482 w 1322895"/>
                <a:gd name="connsiteY7" fmla="*/ 153971 h 2086466"/>
                <a:gd name="connsiteX8" fmla="*/ 697583 w 1322895"/>
                <a:gd name="connsiteY8" fmla="*/ 0 h 2086466"/>
                <a:gd name="connsiteX9" fmla="*/ 996099 w 1322895"/>
                <a:gd name="connsiteY9" fmla="*/ 226243 h 2086466"/>
                <a:gd name="connsiteX10" fmla="*/ 1203489 w 1322895"/>
                <a:gd name="connsiteY10" fmla="*/ 518474 h 2086466"/>
                <a:gd name="connsiteX11" fmla="*/ 1322895 w 1322895"/>
                <a:gd name="connsiteY11" fmla="*/ 867266 h 2086466"/>
                <a:gd name="connsiteX12" fmla="*/ 1322895 w 1322895"/>
                <a:gd name="connsiteY12" fmla="*/ 1187777 h 2086466"/>
                <a:gd name="connsiteX13" fmla="*/ 1272618 w 1322895"/>
                <a:gd name="connsiteY13" fmla="*/ 1398309 h 2086466"/>
                <a:gd name="connsiteX14" fmla="*/ 1178350 w 1322895"/>
                <a:gd name="connsiteY14" fmla="*/ 1593130 h 2086466"/>
                <a:gd name="connsiteX15" fmla="*/ 996099 w 1322895"/>
                <a:gd name="connsiteY15" fmla="*/ 1822515 h 2086466"/>
                <a:gd name="connsiteX16" fmla="*/ 754144 w 1322895"/>
                <a:gd name="connsiteY16" fmla="*/ 2029905 h 2086466"/>
                <a:gd name="connsiteX17" fmla="*/ 650449 w 1322895"/>
                <a:gd name="connsiteY17" fmla="*/ 2086466 h 208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2895" h="2086466">
                  <a:moveTo>
                    <a:pt x="650449" y="2086466"/>
                  </a:moveTo>
                  <a:lnTo>
                    <a:pt x="465056" y="1954491"/>
                  </a:lnTo>
                  <a:lnTo>
                    <a:pt x="210532" y="1696825"/>
                  </a:lnTo>
                  <a:lnTo>
                    <a:pt x="59703" y="1370029"/>
                  </a:lnTo>
                  <a:lnTo>
                    <a:pt x="0" y="1046375"/>
                  </a:lnTo>
                  <a:lnTo>
                    <a:pt x="59703" y="747860"/>
                  </a:lnTo>
                  <a:lnTo>
                    <a:pt x="169682" y="505905"/>
                  </a:lnTo>
                  <a:cubicBezTo>
                    <a:pt x="271282" y="388594"/>
                    <a:pt x="341460" y="255570"/>
                    <a:pt x="474482" y="153971"/>
                  </a:cubicBezTo>
                  <a:lnTo>
                    <a:pt x="697583" y="0"/>
                  </a:lnTo>
                  <a:lnTo>
                    <a:pt x="996099" y="226243"/>
                  </a:lnTo>
                  <a:lnTo>
                    <a:pt x="1203489" y="518474"/>
                  </a:lnTo>
                  <a:lnTo>
                    <a:pt x="1322895" y="867266"/>
                  </a:lnTo>
                  <a:lnTo>
                    <a:pt x="1322895" y="1187777"/>
                  </a:lnTo>
                  <a:lnTo>
                    <a:pt x="1272618" y="1398309"/>
                  </a:lnTo>
                  <a:lnTo>
                    <a:pt x="1178350" y="1593130"/>
                  </a:lnTo>
                  <a:lnTo>
                    <a:pt x="996099" y="1822515"/>
                  </a:lnTo>
                  <a:lnTo>
                    <a:pt x="754144" y="2029905"/>
                  </a:lnTo>
                  <a:lnTo>
                    <a:pt x="650449" y="2086466"/>
                  </a:lnTo>
                  <a:close/>
                </a:path>
              </a:pathLst>
            </a:custGeom>
            <a:solidFill>
              <a:srgbClr val="FF33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204966" y="2950328"/>
              <a:ext cx="2923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pic>
        <p:nvPicPr>
          <p:cNvPr id="59" name="Picture 5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0298" y="4094030"/>
            <a:ext cx="2517251" cy="1678167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638" y="4141506"/>
            <a:ext cx="2517251" cy="1573569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635" y="1309932"/>
            <a:ext cx="2517251" cy="1804542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929" y="1374533"/>
            <a:ext cx="2517251" cy="167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08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73825" y="1684592"/>
            <a:ext cx="505775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Put all the numbers from 1 to 15, inclusive, into this diagram.</a:t>
            </a:r>
          </a:p>
          <a:p>
            <a:endParaRPr lang="en-GB" sz="2400" dirty="0"/>
          </a:p>
          <a:p>
            <a:r>
              <a:rPr lang="en-GB" sz="2400" dirty="0"/>
              <a:t>Use the diagram to find </a:t>
            </a:r>
          </a:p>
          <a:p>
            <a:endParaRPr lang="en-GB" sz="2400" dirty="0"/>
          </a:p>
          <a:p>
            <a:pPr marL="457200" indent="-457200">
              <a:buAutoNum type="alphaLcParenR"/>
            </a:pPr>
            <a:r>
              <a:rPr lang="en-GB" sz="2400" dirty="0"/>
              <a:t>How many numbers are both </a:t>
            </a:r>
          </a:p>
          <a:p>
            <a:r>
              <a:rPr lang="en-GB" sz="2400" dirty="0"/>
              <a:t>        prime and factors of 24?</a:t>
            </a:r>
          </a:p>
          <a:p>
            <a:endParaRPr lang="en-GB" sz="2400" dirty="0"/>
          </a:p>
          <a:p>
            <a:endParaRPr lang="en-GB" sz="2400" dirty="0"/>
          </a:p>
          <a:p>
            <a:pPr marL="457200" indent="-457200">
              <a:buAutoNum type="alphaLcParenR" startAt="2"/>
            </a:pPr>
            <a:r>
              <a:rPr lang="en-GB" sz="2400" dirty="0"/>
              <a:t>How many numbers are either   </a:t>
            </a:r>
          </a:p>
          <a:p>
            <a:r>
              <a:rPr lang="en-GB" sz="2400" dirty="0"/>
              <a:t>       prime or factors of 24?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-2761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527896" y="4496615"/>
                <a:ext cx="389283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n( Prime </a:t>
                </a:r>
                <a14:m>
                  <m:oMath xmlns:m="http://schemas.openxmlformats.org/officeDocument/2006/math">
                    <m:r>
                      <a:rPr lang="en-GB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 </m:t>
                    </m:r>
                  </m:oMath>
                </a14:m>
                <a:r>
                  <a:rPr lang="en-GB" sz="2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Factor 24) = 2 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896" y="4496615"/>
                <a:ext cx="3892830" cy="510778"/>
              </a:xfrm>
              <a:prstGeom prst="roundRect">
                <a:avLst/>
              </a:prstGeom>
              <a:blipFill rotWithShape="1">
                <a:blip r:embed="rId4"/>
                <a:stretch>
                  <a:fillRect l="-1881" t="-3614" r="-1097" b="-240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527895" y="5839576"/>
                <a:ext cx="40660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n( Prime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∪</m:t>
                    </m:r>
                    <m:r>
                      <a:rPr lang="en-GB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Factor 24) = 10 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895" y="5839576"/>
                <a:ext cx="4066011" cy="510778"/>
              </a:xfrm>
              <a:prstGeom prst="roundRect">
                <a:avLst/>
              </a:prstGeom>
              <a:blipFill rotWithShape="1">
                <a:blip r:embed="rId5"/>
                <a:stretch>
                  <a:fillRect l="-1799" t="-3571" r="-900" b="-226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Oval 33"/>
          <p:cNvSpPr/>
          <p:nvPr/>
        </p:nvSpPr>
        <p:spPr>
          <a:xfrm>
            <a:off x="624840" y="2868685"/>
            <a:ext cx="3368040" cy="2651760"/>
          </a:xfrm>
          <a:prstGeom prst="ellipse">
            <a:avLst/>
          </a:prstGeom>
          <a:solidFill>
            <a:srgbClr val="F9BC9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2819400" y="2805535"/>
            <a:ext cx="3368040" cy="2651760"/>
          </a:xfrm>
          <a:prstGeom prst="ellipse">
            <a:avLst/>
          </a:prstGeom>
          <a:solidFill>
            <a:srgbClr val="F9BC9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97614" y="2042160"/>
            <a:ext cx="6234834" cy="441960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650748" y="2865721"/>
            <a:ext cx="3368040" cy="265176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947160" y="5573685"/>
            <a:ext cx="1356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Factors of 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5573684"/>
            <a:ext cx="1569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Prime Numbers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1624" y="2153519"/>
            <a:ext cx="67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84120" y="2165711"/>
            <a:ext cx="67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68140" y="2165711"/>
            <a:ext cx="67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16880" y="2377957"/>
            <a:ext cx="67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54680" y="3489960"/>
            <a:ext cx="490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54680" y="4140559"/>
            <a:ext cx="490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22776" y="3028295"/>
            <a:ext cx="490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25340" y="3259127"/>
            <a:ext cx="490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1516" y="3669750"/>
            <a:ext cx="490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16068" y="4371391"/>
            <a:ext cx="490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18788" y="4727448"/>
            <a:ext cx="606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15452" y="3115055"/>
            <a:ext cx="490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80844" y="3118103"/>
            <a:ext cx="490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91540" y="3729936"/>
            <a:ext cx="746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64461" y="4576207"/>
            <a:ext cx="683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13</a:t>
            </a:r>
          </a:p>
        </p:txBody>
      </p:sp>
      <p:sp>
        <p:nvSpPr>
          <p:cNvPr id="7" name="Oval 6"/>
          <p:cNvSpPr/>
          <p:nvPr/>
        </p:nvSpPr>
        <p:spPr>
          <a:xfrm>
            <a:off x="2819400" y="2805535"/>
            <a:ext cx="3368040" cy="265176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-5984" y="1873323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  <p:sp>
        <p:nvSpPr>
          <p:cNvPr id="30" name="Freeform 29"/>
          <p:cNvSpPr/>
          <p:nvPr/>
        </p:nvSpPr>
        <p:spPr>
          <a:xfrm rot="21352620">
            <a:off x="2841368" y="3157523"/>
            <a:ext cx="1152000" cy="2016000"/>
          </a:xfrm>
          <a:custGeom>
            <a:avLst/>
            <a:gdLst>
              <a:gd name="connsiteX0" fmla="*/ 650449 w 1322895"/>
              <a:gd name="connsiteY0" fmla="*/ 1589988 h 1589988"/>
              <a:gd name="connsiteX1" fmla="*/ 465056 w 1322895"/>
              <a:gd name="connsiteY1" fmla="*/ 1458013 h 1589988"/>
              <a:gd name="connsiteX2" fmla="*/ 210532 w 1322895"/>
              <a:gd name="connsiteY2" fmla="*/ 1200347 h 1589988"/>
              <a:gd name="connsiteX3" fmla="*/ 59703 w 1322895"/>
              <a:gd name="connsiteY3" fmla="*/ 873551 h 1589988"/>
              <a:gd name="connsiteX4" fmla="*/ 0 w 1322895"/>
              <a:gd name="connsiteY4" fmla="*/ 549897 h 1589988"/>
              <a:gd name="connsiteX5" fmla="*/ 59703 w 1322895"/>
              <a:gd name="connsiteY5" fmla="*/ 251382 h 1589988"/>
              <a:gd name="connsiteX6" fmla="*/ 169682 w 1322895"/>
              <a:gd name="connsiteY6" fmla="*/ 9427 h 1589988"/>
              <a:gd name="connsiteX7" fmla="*/ 619027 w 1322895"/>
              <a:gd name="connsiteY7" fmla="*/ 0 h 1589988"/>
              <a:gd name="connsiteX8" fmla="*/ 930111 w 1322895"/>
              <a:gd name="connsiteY8" fmla="*/ 0 h 1589988"/>
              <a:gd name="connsiteX9" fmla="*/ 1093509 w 1322895"/>
              <a:gd name="connsiteY9" fmla="*/ 15712 h 1589988"/>
              <a:gd name="connsiteX10" fmla="*/ 1203489 w 1322895"/>
              <a:gd name="connsiteY10" fmla="*/ 21996 h 1589988"/>
              <a:gd name="connsiteX11" fmla="*/ 1322895 w 1322895"/>
              <a:gd name="connsiteY11" fmla="*/ 370788 h 1589988"/>
              <a:gd name="connsiteX12" fmla="*/ 1322895 w 1322895"/>
              <a:gd name="connsiteY12" fmla="*/ 691299 h 1589988"/>
              <a:gd name="connsiteX13" fmla="*/ 1272618 w 1322895"/>
              <a:gd name="connsiteY13" fmla="*/ 901831 h 1589988"/>
              <a:gd name="connsiteX14" fmla="*/ 1178350 w 1322895"/>
              <a:gd name="connsiteY14" fmla="*/ 1096652 h 1589988"/>
              <a:gd name="connsiteX15" fmla="*/ 996099 w 1322895"/>
              <a:gd name="connsiteY15" fmla="*/ 1326037 h 1589988"/>
              <a:gd name="connsiteX16" fmla="*/ 754144 w 1322895"/>
              <a:gd name="connsiteY16" fmla="*/ 1533427 h 1589988"/>
              <a:gd name="connsiteX17" fmla="*/ 650449 w 1322895"/>
              <a:gd name="connsiteY17" fmla="*/ 1589988 h 1589988"/>
              <a:gd name="connsiteX0" fmla="*/ 650449 w 1322895"/>
              <a:gd name="connsiteY0" fmla="*/ 1932495 h 1932495"/>
              <a:gd name="connsiteX1" fmla="*/ 465056 w 1322895"/>
              <a:gd name="connsiteY1" fmla="*/ 1800520 h 1932495"/>
              <a:gd name="connsiteX2" fmla="*/ 210532 w 1322895"/>
              <a:gd name="connsiteY2" fmla="*/ 1542854 h 1932495"/>
              <a:gd name="connsiteX3" fmla="*/ 59703 w 1322895"/>
              <a:gd name="connsiteY3" fmla="*/ 1216058 h 1932495"/>
              <a:gd name="connsiteX4" fmla="*/ 0 w 1322895"/>
              <a:gd name="connsiteY4" fmla="*/ 892404 h 1932495"/>
              <a:gd name="connsiteX5" fmla="*/ 59703 w 1322895"/>
              <a:gd name="connsiteY5" fmla="*/ 593889 h 1932495"/>
              <a:gd name="connsiteX6" fmla="*/ 169682 w 1322895"/>
              <a:gd name="connsiteY6" fmla="*/ 351934 h 1932495"/>
              <a:gd name="connsiteX7" fmla="*/ 474482 w 1322895"/>
              <a:gd name="connsiteY7" fmla="*/ 0 h 1932495"/>
              <a:gd name="connsiteX8" fmla="*/ 930111 w 1322895"/>
              <a:gd name="connsiteY8" fmla="*/ 342507 h 1932495"/>
              <a:gd name="connsiteX9" fmla="*/ 1093509 w 1322895"/>
              <a:gd name="connsiteY9" fmla="*/ 358219 h 1932495"/>
              <a:gd name="connsiteX10" fmla="*/ 1203489 w 1322895"/>
              <a:gd name="connsiteY10" fmla="*/ 364503 h 1932495"/>
              <a:gd name="connsiteX11" fmla="*/ 1322895 w 1322895"/>
              <a:gd name="connsiteY11" fmla="*/ 713295 h 1932495"/>
              <a:gd name="connsiteX12" fmla="*/ 1322895 w 1322895"/>
              <a:gd name="connsiteY12" fmla="*/ 1033806 h 1932495"/>
              <a:gd name="connsiteX13" fmla="*/ 1272618 w 1322895"/>
              <a:gd name="connsiteY13" fmla="*/ 1244338 h 1932495"/>
              <a:gd name="connsiteX14" fmla="*/ 1178350 w 1322895"/>
              <a:gd name="connsiteY14" fmla="*/ 1439159 h 1932495"/>
              <a:gd name="connsiteX15" fmla="*/ 996099 w 1322895"/>
              <a:gd name="connsiteY15" fmla="*/ 1668544 h 1932495"/>
              <a:gd name="connsiteX16" fmla="*/ 754144 w 1322895"/>
              <a:gd name="connsiteY16" fmla="*/ 1875934 h 1932495"/>
              <a:gd name="connsiteX17" fmla="*/ 650449 w 1322895"/>
              <a:gd name="connsiteY17" fmla="*/ 1932495 h 1932495"/>
              <a:gd name="connsiteX0" fmla="*/ 650449 w 1322895"/>
              <a:gd name="connsiteY0" fmla="*/ 1932495 h 1932495"/>
              <a:gd name="connsiteX1" fmla="*/ 465056 w 1322895"/>
              <a:gd name="connsiteY1" fmla="*/ 1800520 h 1932495"/>
              <a:gd name="connsiteX2" fmla="*/ 210532 w 1322895"/>
              <a:gd name="connsiteY2" fmla="*/ 1542854 h 1932495"/>
              <a:gd name="connsiteX3" fmla="*/ 59703 w 1322895"/>
              <a:gd name="connsiteY3" fmla="*/ 1216058 h 1932495"/>
              <a:gd name="connsiteX4" fmla="*/ 0 w 1322895"/>
              <a:gd name="connsiteY4" fmla="*/ 892404 h 1932495"/>
              <a:gd name="connsiteX5" fmla="*/ 59703 w 1322895"/>
              <a:gd name="connsiteY5" fmla="*/ 593889 h 1932495"/>
              <a:gd name="connsiteX6" fmla="*/ 169682 w 1322895"/>
              <a:gd name="connsiteY6" fmla="*/ 351934 h 1932495"/>
              <a:gd name="connsiteX7" fmla="*/ 474482 w 1322895"/>
              <a:gd name="connsiteY7" fmla="*/ 0 h 1932495"/>
              <a:gd name="connsiteX8" fmla="*/ 930111 w 1322895"/>
              <a:gd name="connsiteY8" fmla="*/ 342507 h 1932495"/>
              <a:gd name="connsiteX9" fmla="*/ 1093509 w 1322895"/>
              <a:gd name="connsiteY9" fmla="*/ 358219 h 1932495"/>
              <a:gd name="connsiteX10" fmla="*/ 1203489 w 1322895"/>
              <a:gd name="connsiteY10" fmla="*/ 364503 h 1932495"/>
              <a:gd name="connsiteX11" fmla="*/ 1322895 w 1322895"/>
              <a:gd name="connsiteY11" fmla="*/ 713295 h 1932495"/>
              <a:gd name="connsiteX12" fmla="*/ 1322895 w 1322895"/>
              <a:gd name="connsiteY12" fmla="*/ 1033806 h 1932495"/>
              <a:gd name="connsiteX13" fmla="*/ 1272618 w 1322895"/>
              <a:gd name="connsiteY13" fmla="*/ 1244338 h 1932495"/>
              <a:gd name="connsiteX14" fmla="*/ 1178350 w 1322895"/>
              <a:gd name="connsiteY14" fmla="*/ 1439159 h 1932495"/>
              <a:gd name="connsiteX15" fmla="*/ 996099 w 1322895"/>
              <a:gd name="connsiteY15" fmla="*/ 1668544 h 1932495"/>
              <a:gd name="connsiteX16" fmla="*/ 754144 w 1322895"/>
              <a:gd name="connsiteY16" fmla="*/ 1875934 h 1932495"/>
              <a:gd name="connsiteX17" fmla="*/ 650449 w 1322895"/>
              <a:gd name="connsiteY17" fmla="*/ 1932495 h 1932495"/>
              <a:gd name="connsiteX0" fmla="*/ 650449 w 1322895"/>
              <a:gd name="connsiteY0" fmla="*/ 2086466 h 2086466"/>
              <a:gd name="connsiteX1" fmla="*/ 465056 w 1322895"/>
              <a:gd name="connsiteY1" fmla="*/ 1954491 h 2086466"/>
              <a:gd name="connsiteX2" fmla="*/ 210532 w 1322895"/>
              <a:gd name="connsiteY2" fmla="*/ 1696825 h 2086466"/>
              <a:gd name="connsiteX3" fmla="*/ 59703 w 1322895"/>
              <a:gd name="connsiteY3" fmla="*/ 1370029 h 2086466"/>
              <a:gd name="connsiteX4" fmla="*/ 0 w 1322895"/>
              <a:gd name="connsiteY4" fmla="*/ 1046375 h 2086466"/>
              <a:gd name="connsiteX5" fmla="*/ 59703 w 1322895"/>
              <a:gd name="connsiteY5" fmla="*/ 747860 h 2086466"/>
              <a:gd name="connsiteX6" fmla="*/ 169682 w 1322895"/>
              <a:gd name="connsiteY6" fmla="*/ 505905 h 2086466"/>
              <a:gd name="connsiteX7" fmla="*/ 474482 w 1322895"/>
              <a:gd name="connsiteY7" fmla="*/ 153971 h 2086466"/>
              <a:gd name="connsiteX8" fmla="*/ 697583 w 1322895"/>
              <a:gd name="connsiteY8" fmla="*/ 0 h 2086466"/>
              <a:gd name="connsiteX9" fmla="*/ 1093509 w 1322895"/>
              <a:gd name="connsiteY9" fmla="*/ 512190 h 2086466"/>
              <a:gd name="connsiteX10" fmla="*/ 1203489 w 1322895"/>
              <a:gd name="connsiteY10" fmla="*/ 518474 h 2086466"/>
              <a:gd name="connsiteX11" fmla="*/ 1322895 w 1322895"/>
              <a:gd name="connsiteY11" fmla="*/ 867266 h 2086466"/>
              <a:gd name="connsiteX12" fmla="*/ 1322895 w 1322895"/>
              <a:gd name="connsiteY12" fmla="*/ 1187777 h 2086466"/>
              <a:gd name="connsiteX13" fmla="*/ 1272618 w 1322895"/>
              <a:gd name="connsiteY13" fmla="*/ 1398309 h 2086466"/>
              <a:gd name="connsiteX14" fmla="*/ 1178350 w 1322895"/>
              <a:gd name="connsiteY14" fmla="*/ 1593130 h 2086466"/>
              <a:gd name="connsiteX15" fmla="*/ 996099 w 1322895"/>
              <a:gd name="connsiteY15" fmla="*/ 1822515 h 2086466"/>
              <a:gd name="connsiteX16" fmla="*/ 754144 w 1322895"/>
              <a:gd name="connsiteY16" fmla="*/ 2029905 h 2086466"/>
              <a:gd name="connsiteX17" fmla="*/ 650449 w 1322895"/>
              <a:gd name="connsiteY17" fmla="*/ 2086466 h 2086466"/>
              <a:gd name="connsiteX0" fmla="*/ 650449 w 1322895"/>
              <a:gd name="connsiteY0" fmla="*/ 2086466 h 2086466"/>
              <a:gd name="connsiteX1" fmla="*/ 465056 w 1322895"/>
              <a:gd name="connsiteY1" fmla="*/ 1954491 h 2086466"/>
              <a:gd name="connsiteX2" fmla="*/ 210532 w 1322895"/>
              <a:gd name="connsiteY2" fmla="*/ 1696825 h 2086466"/>
              <a:gd name="connsiteX3" fmla="*/ 59703 w 1322895"/>
              <a:gd name="connsiteY3" fmla="*/ 1370029 h 2086466"/>
              <a:gd name="connsiteX4" fmla="*/ 0 w 1322895"/>
              <a:gd name="connsiteY4" fmla="*/ 1046375 h 2086466"/>
              <a:gd name="connsiteX5" fmla="*/ 59703 w 1322895"/>
              <a:gd name="connsiteY5" fmla="*/ 747860 h 2086466"/>
              <a:gd name="connsiteX6" fmla="*/ 169682 w 1322895"/>
              <a:gd name="connsiteY6" fmla="*/ 505905 h 2086466"/>
              <a:gd name="connsiteX7" fmla="*/ 474482 w 1322895"/>
              <a:gd name="connsiteY7" fmla="*/ 153971 h 2086466"/>
              <a:gd name="connsiteX8" fmla="*/ 697583 w 1322895"/>
              <a:gd name="connsiteY8" fmla="*/ 0 h 2086466"/>
              <a:gd name="connsiteX9" fmla="*/ 996099 w 1322895"/>
              <a:gd name="connsiteY9" fmla="*/ 226243 h 2086466"/>
              <a:gd name="connsiteX10" fmla="*/ 1203489 w 1322895"/>
              <a:gd name="connsiteY10" fmla="*/ 518474 h 2086466"/>
              <a:gd name="connsiteX11" fmla="*/ 1322895 w 1322895"/>
              <a:gd name="connsiteY11" fmla="*/ 867266 h 2086466"/>
              <a:gd name="connsiteX12" fmla="*/ 1322895 w 1322895"/>
              <a:gd name="connsiteY12" fmla="*/ 1187777 h 2086466"/>
              <a:gd name="connsiteX13" fmla="*/ 1272618 w 1322895"/>
              <a:gd name="connsiteY13" fmla="*/ 1398309 h 2086466"/>
              <a:gd name="connsiteX14" fmla="*/ 1178350 w 1322895"/>
              <a:gd name="connsiteY14" fmla="*/ 1593130 h 2086466"/>
              <a:gd name="connsiteX15" fmla="*/ 996099 w 1322895"/>
              <a:gd name="connsiteY15" fmla="*/ 1822515 h 2086466"/>
              <a:gd name="connsiteX16" fmla="*/ 754144 w 1322895"/>
              <a:gd name="connsiteY16" fmla="*/ 2029905 h 2086466"/>
              <a:gd name="connsiteX17" fmla="*/ 650449 w 1322895"/>
              <a:gd name="connsiteY17" fmla="*/ 2086466 h 208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22895" h="2086466">
                <a:moveTo>
                  <a:pt x="650449" y="2086466"/>
                </a:moveTo>
                <a:lnTo>
                  <a:pt x="465056" y="1954491"/>
                </a:lnTo>
                <a:lnTo>
                  <a:pt x="210532" y="1696825"/>
                </a:lnTo>
                <a:lnTo>
                  <a:pt x="59703" y="1370029"/>
                </a:lnTo>
                <a:lnTo>
                  <a:pt x="0" y="1046375"/>
                </a:lnTo>
                <a:lnTo>
                  <a:pt x="59703" y="747860"/>
                </a:lnTo>
                <a:lnTo>
                  <a:pt x="169682" y="505905"/>
                </a:lnTo>
                <a:cubicBezTo>
                  <a:pt x="271282" y="388594"/>
                  <a:pt x="341460" y="255570"/>
                  <a:pt x="474482" y="153971"/>
                </a:cubicBezTo>
                <a:lnTo>
                  <a:pt x="697583" y="0"/>
                </a:lnTo>
                <a:lnTo>
                  <a:pt x="996099" y="226243"/>
                </a:lnTo>
                <a:lnTo>
                  <a:pt x="1203489" y="518474"/>
                </a:lnTo>
                <a:lnTo>
                  <a:pt x="1322895" y="867266"/>
                </a:lnTo>
                <a:lnTo>
                  <a:pt x="1322895" y="1187777"/>
                </a:lnTo>
                <a:lnTo>
                  <a:pt x="1272618" y="1398309"/>
                </a:lnTo>
                <a:lnTo>
                  <a:pt x="1178350" y="1593130"/>
                </a:lnTo>
                <a:lnTo>
                  <a:pt x="996099" y="1822515"/>
                </a:lnTo>
                <a:lnTo>
                  <a:pt x="754144" y="2029905"/>
                </a:lnTo>
                <a:lnTo>
                  <a:pt x="650449" y="2086466"/>
                </a:lnTo>
                <a:close/>
              </a:path>
            </a:pathLst>
          </a:custGeom>
          <a:solidFill>
            <a:srgbClr val="FF330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62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5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val 56"/>
          <p:cNvSpPr/>
          <p:nvPr/>
        </p:nvSpPr>
        <p:spPr>
          <a:xfrm>
            <a:off x="9860041" y="3796058"/>
            <a:ext cx="1425349" cy="121482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4921304" y="3871043"/>
            <a:ext cx="1425349" cy="1214820"/>
          </a:xfrm>
          <a:prstGeom prst="ellipse">
            <a:avLst/>
          </a:prstGeom>
          <a:solidFill>
            <a:srgbClr val="F9BC9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7908" y="5519172"/>
                <a:ext cx="416052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AND B</a:t>
                </a:r>
              </a:p>
              <a:p>
                <a:pPr algn="ctr"/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</a:p>
              <a:p>
                <a:pPr algn="ctr"/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Intersection of A and B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08" y="5519172"/>
                <a:ext cx="4160520" cy="1200329"/>
              </a:xfrm>
              <a:prstGeom prst="rect">
                <a:avLst/>
              </a:prstGeom>
              <a:blipFill rotWithShape="1">
                <a:blip r:embed="rId4"/>
                <a:stretch>
                  <a:fillRect t="-3553" b="-111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60520" y="5519173"/>
                <a:ext cx="416052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OR B</a:t>
                </a:r>
              </a:p>
              <a:p>
                <a:pPr algn="ctr"/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</a:p>
              <a:p>
                <a:pPr algn="ctr"/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Union of A and B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520" y="5519173"/>
                <a:ext cx="4160520" cy="1200329"/>
              </a:xfrm>
              <a:prstGeom prst="rect">
                <a:avLst/>
              </a:prstGeom>
              <a:blipFill rotWithShape="1">
                <a:blip r:embed="rId5"/>
                <a:stretch>
                  <a:fillRect t="-3553" b="-111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6612" y="1810704"/>
                <a:ext cx="4123112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intersection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of two sets,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GB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consists of the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elements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are common to both sets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and 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12" y="1810704"/>
                <a:ext cx="4123112" cy="1569660"/>
              </a:xfrm>
              <a:prstGeom prst="rect">
                <a:avLst/>
              </a:prstGeom>
              <a:blipFill>
                <a:blip r:embed="rId6"/>
                <a:stretch>
                  <a:fillRect t="-2713" r="-592" b="-81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199724" y="1800138"/>
                <a:ext cx="420193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union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of two sets, </a:t>
                </a:r>
              </a:p>
              <a:p>
                <a:pPr algn="ctr"/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GB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consists of the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elements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which appear in at least one of the sets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or 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9724" y="1800138"/>
                <a:ext cx="4201934" cy="1569660"/>
              </a:xfrm>
              <a:prstGeom prst="rect">
                <a:avLst/>
              </a:prstGeom>
              <a:blipFill>
                <a:blip r:embed="rId7"/>
                <a:stretch>
                  <a:fillRect t="-2713" r="-1597" b="-81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8031480" y="5519174"/>
            <a:ext cx="4160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Not in A</a:t>
            </a:r>
          </a:p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A′ </a:t>
            </a:r>
          </a:p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Complement of 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95713" y="2180035"/>
            <a:ext cx="32440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complement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of the set A,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A′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 are the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not in 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Notations used with Venn diagram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712423" y="3571024"/>
            <a:ext cx="2753954" cy="1783398"/>
            <a:chOff x="2668386" y="138796"/>
            <a:chExt cx="6507480" cy="3892877"/>
          </a:xfrm>
        </p:grpSpPr>
        <p:sp>
          <p:nvSpPr>
            <p:cNvPr id="14" name="Rectangle 13"/>
            <p:cNvSpPr/>
            <p:nvPr/>
          </p:nvSpPr>
          <p:spPr>
            <a:xfrm>
              <a:off x="2668386" y="274320"/>
              <a:ext cx="6507480" cy="3757353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3146367" y="753687"/>
              <a:ext cx="3368040" cy="265176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5188527" y="756494"/>
              <a:ext cx="3368040" cy="265176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221287" y="185441"/>
              <a:ext cx="670560" cy="1142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B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68386" y="138796"/>
              <a:ext cx="670560" cy="1142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A</a:t>
              </a:r>
            </a:p>
          </p:txBody>
        </p:sp>
      </p:grpSp>
      <p:sp>
        <p:nvSpPr>
          <p:cNvPr id="32" name="Freeform 31"/>
          <p:cNvSpPr/>
          <p:nvPr/>
        </p:nvSpPr>
        <p:spPr>
          <a:xfrm>
            <a:off x="1778942" y="4010258"/>
            <a:ext cx="561111" cy="967016"/>
          </a:xfrm>
          <a:custGeom>
            <a:avLst/>
            <a:gdLst>
              <a:gd name="connsiteX0" fmla="*/ 650449 w 1322895"/>
              <a:gd name="connsiteY0" fmla="*/ 1589988 h 1589988"/>
              <a:gd name="connsiteX1" fmla="*/ 465056 w 1322895"/>
              <a:gd name="connsiteY1" fmla="*/ 1458013 h 1589988"/>
              <a:gd name="connsiteX2" fmla="*/ 210532 w 1322895"/>
              <a:gd name="connsiteY2" fmla="*/ 1200347 h 1589988"/>
              <a:gd name="connsiteX3" fmla="*/ 59703 w 1322895"/>
              <a:gd name="connsiteY3" fmla="*/ 873551 h 1589988"/>
              <a:gd name="connsiteX4" fmla="*/ 0 w 1322895"/>
              <a:gd name="connsiteY4" fmla="*/ 549897 h 1589988"/>
              <a:gd name="connsiteX5" fmla="*/ 59703 w 1322895"/>
              <a:gd name="connsiteY5" fmla="*/ 251382 h 1589988"/>
              <a:gd name="connsiteX6" fmla="*/ 169682 w 1322895"/>
              <a:gd name="connsiteY6" fmla="*/ 9427 h 1589988"/>
              <a:gd name="connsiteX7" fmla="*/ 619027 w 1322895"/>
              <a:gd name="connsiteY7" fmla="*/ 0 h 1589988"/>
              <a:gd name="connsiteX8" fmla="*/ 930111 w 1322895"/>
              <a:gd name="connsiteY8" fmla="*/ 0 h 1589988"/>
              <a:gd name="connsiteX9" fmla="*/ 1093509 w 1322895"/>
              <a:gd name="connsiteY9" fmla="*/ 15712 h 1589988"/>
              <a:gd name="connsiteX10" fmla="*/ 1203489 w 1322895"/>
              <a:gd name="connsiteY10" fmla="*/ 21996 h 1589988"/>
              <a:gd name="connsiteX11" fmla="*/ 1322895 w 1322895"/>
              <a:gd name="connsiteY11" fmla="*/ 370788 h 1589988"/>
              <a:gd name="connsiteX12" fmla="*/ 1322895 w 1322895"/>
              <a:gd name="connsiteY12" fmla="*/ 691299 h 1589988"/>
              <a:gd name="connsiteX13" fmla="*/ 1272618 w 1322895"/>
              <a:gd name="connsiteY13" fmla="*/ 901831 h 1589988"/>
              <a:gd name="connsiteX14" fmla="*/ 1178350 w 1322895"/>
              <a:gd name="connsiteY14" fmla="*/ 1096652 h 1589988"/>
              <a:gd name="connsiteX15" fmla="*/ 996099 w 1322895"/>
              <a:gd name="connsiteY15" fmla="*/ 1326037 h 1589988"/>
              <a:gd name="connsiteX16" fmla="*/ 754144 w 1322895"/>
              <a:gd name="connsiteY16" fmla="*/ 1533427 h 1589988"/>
              <a:gd name="connsiteX17" fmla="*/ 650449 w 1322895"/>
              <a:gd name="connsiteY17" fmla="*/ 1589988 h 1589988"/>
              <a:gd name="connsiteX0" fmla="*/ 650449 w 1322895"/>
              <a:gd name="connsiteY0" fmla="*/ 1932495 h 1932495"/>
              <a:gd name="connsiteX1" fmla="*/ 465056 w 1322895"/>
              <a:gd name="connsiteY1" fmla="*/ 1800520 h 1932495"/>
              <a:gd name="connsiteX2" fmla="*/ 210532 w 1322895"/>
              <a:gd name="connsiteY2" fmla="*/ 1542854 h 1932495"/>
              <a:gd name="connsiteX3" fmla="*/ 59703 w 1322895"/>
              <a:gd name="connsiteY3" fmla="*/ 1216058 h 1932495"/>
              <a:gd name="connsiteX4" fmla="*/ 0 w 1322895"/>
              <a:gd name="connsiteY4" fmla="*/ 892404 h 1932495"/>
              <a:gd name="connsiteX5" fmla="*/ 59703 w 1322895"/>
              <a:gd name="connsiteY5" fmla="*/ 593889 h 1932495"/>
              <a:gd name="connsiteX6" fmla="*/ 169682 w 1322895"/>
              <a:gd name="connsiteY6" fmla="*/ 351934 h 1932495"/>
              <a:gd name="connsiteX7" fmla="*/ 474482 w 1322895"/>
              <a:gd name="connsiteY7" fmla="*/ 0 h 1932495"/>
              <a:gd name="connsiteX8" fmla="*/ 930111 w 1322895"/>
              <a:gd name="connsiteY8" fmla="*/ 342507 h 1932495"/>
              <a:gd name="connsiteX9" fmla="*/ 1093509 w 1322895"/>
              <a:gd name="connsiteY9" fmla="*/ 358219 h 1932495"/>
              <a:gd name="connsiteX10" fmla="*/ 1203489 w 1322895"/>
              <a:gd name="connsiteY10" fmla="*/ 364503 h 1932495"/>
              <a:gd name="connsiteX11" fmla="*/ 1322895 w 1322895"/>
              <a:gd name="connsiteY11" fmla="*/ 713295 h 1932495"/>
              <a:gd name="connsiteX12" fmla="*/ 1322895 w 1322895"/>
              <a:gd name="connsiteY12" fmla="*/ 1033806 h 1932495"/>
              <a:gd name="connsiteX13" fmla="*/ 1272618 w 1322895"/>
              <a:gd name="connsiteY13" fmla="*/ 1244338 h 1932495"/>
              <a:gd name="connsiteX14" fmla="*/ 1178350 w 1322895"/>
              <a:gd name="connsiteY14" fmla="*/ 1439159 h 1932495"/>
              <a:gd name="connsiteX15" fmla="*/ 996099 w 1322895"/>
              <a:gd name="connsiteY15" fmla="*/ 1668544 h 1932495"/>
              <a:gd name="connsiteX16" fmla="*/ 754144 w 1322895"/>
              <a:gd name="connsiteY16" fmla="*/ 1875934 h 1932495"/>
              <a:gd name="connsiteX17" fmla="*/ 650449 w 1322895"/>
              <a:gd name="connsiteY17" fmla="*/ 1932495 h 1932495"/>
              <a:gd name="connsiteX0" fmla="*/ 650449 w 1322895"/>
              <a:gd name="connsiteY0" fmla="*/ 1932495 h 1932495"/>
              <a:gd name="connsiteX1" fmla="*/ 465056 w 1322895"/>
              <a:gd name="connsiteY1" fmla="*/ 1800520 h 1932495"/>
              <a:gd name="connsiteX2" fmla="*/ 210532 w 1322895"/>
              <a:gd name="connsiteY2" fmla="*/ 1542854 h 1932495"/>
              <a:gd name="connsiteX3" fmla="*/ 59703 w 1322895"/>
              <a:gd name="connsiteY3" fmla="*/ 1216058 h 1932495"/>
              <a:gd name="connsiteX4" fmla="*/ 0 w 1322895"/>
              <a:gd name="connsiteY4" fmla="*/ 892404 h 1932495"/>
              <a:gd name="connsiteX5" fmla="*/ 59703 w 1322895"/>
              <a:gd name="connsiteY5" fmla="*/ 593889 h 1932495"/>
              <a:gd name="connsiteX6" fmla="*/ 169682 w 1322895"/>
              <a:gd name="connsiteY6" fmla="*/ 351934 h 1932495"/>
              <a:gd name="connsiteX7" fmla="*/ 474482 w 1322895"/>
              <a:gd name="connsiteY7" fmla="*/ 0 h 1932495"/>
              <a:gd name="connsiteX8" fmla="*/ 930111 w 1322895"/>
              <a:gd name="connsiteY8" fmla="*/ 342507 h 1932495"/>
              <a:gd name="connsiteX9" fmla="*/ 1093509 w 1322895"/>
              <a:gd name="connsiteY9" fmla="*/ 358219 h 1932495"/>
              <a:gd name="connsiteX10" fmla="*/ 1203489 w 1322895"/>
              <a:gd name="connsiteY10" fmla="*/ 364503 h 1932495"/>
              <a:gd name="connsiteX11" fmla="*/ 1322895 w 1322895"/>
              <a:gd name="connsiteY11" fmla="*/ 713295 h 1932495"/>
              <a:gd name="connsiteX12" fmla="*/ 1322895 w 1322895"/>
              <a:gd name="connsiteY12" fmla="*/ 1033806 h 1932495"/>
              <a:gd name="connsiteX13" fmla="*/ 1272618 w 1322895"/>
              <a:gd name="connsiteY13" fmla="*/ 1244338 h 1932495"/>
              <a:gd name="connsiteX14" fmla="*/ 1178350 w 1322895"/>
              <a:gd name="connsiteY14" fmla="*/ 1439159 h 1932495"/>
              <a:gd name="connsiteX15" fmla="*/ 996099 w 1322895"/>
              <a:gd name="connsiteY15" fmla="*/ 1668544 h 1932495"/>
              <a:gd name="connsiteX16" fmla="*/ 754144 w 1322895"/>
              <a:gd name="connsiteY16" fmla="*/ 1875934 h 1932495"/>
              <a:gd name="connsiteX17" fmla="*/ 650449 w 1322895"/>
              <a:gd name="connsiteY17" fmla="*/ 1932495 h 1932495"/>
              <a:gd name="connsiteX0" fmla="*/ 650449 w 1322895"/>
              <a:gd name="connsiteY0" fmla="*/ 2086466 h 2086466"/>
              <a:gd name="connsiteX1" fmla="*/ 465056 w 1322895"/>
              <a:gd name="connsiteY1" fmla="*/ 1954491 h 2086466"/>
              <a:gd name="connsiteX2" fmla="*/ 210532 w 1322895"/>
              <a:gd name="connsiteY2" fmla="*/ 1696825 h 2086466"/>
              <a:gd name="connsiteX3" fmla="*/ 59703 w 1322895"/>
              <a:gd name="connsiteY3" fmla="*/ 1370029 h 2086466"/>
              <a:gd name="connsiteX4" fmla="*/ 0 w 1322895"/>
              <a:gd name="connsiteY4" fmla="*/ 1046375 h 2086466"/>
              <a:gd name="connsiteX5" fmla="*/ 59703 w 1322895"/>
              <a:gd name="connsiteY5" fmla="*/ 747860 h 2086466"/>
              <a:gd name="connsiteX6" fmla="*/ 169682 w 1322895"/>
              <a:gd name="connsiteY6" fmla="*/ 505905 h 2086466"/>
              <a:gd name="connsiteX7" fmla="*/ 474482 w 1322895"/>
              <a:gd name="connsiteY7" fmla="*/ 153971 h 2086466"/>
              <a:gd name="connsiteX8" fmla="*/ 697583 w 1322895"/>
              <a:gd name="connsiteY8" fmla="*/ 0 h 2086466"/>
              <a:gd name="connsiteX9" fmla="*/ 1093509 w 1322895"/>
              <a:gd name="connsiteY9" fmla="*/ 512190 h 2086466"/>
              <a:gd name="connsiteX10" fmla="*/ 1203489 w 1322895"/>
              <a:gd name="connsiteY10" fmla="*/ 518474 h 2086466"/>
              <a:gd name="connsiteX11" fmla="*/ 1322895 w 1322895"/>
              <a:gd name="connsiteY11" fmla="*/ 867266 h 2086466"/>
              <a:gd name="connsiteX12" fmla="*/ 1322895 w 1322895"/>
              <a:gd name="connsiteY12" fmla="*/ 1187777 h 2086466"/>
              <a:gd name="connsiteX13" fmla="*/ 1272618 w 1322895"/>
              <a:gd name="connsiteY13" fmla="*/ 1398309 h 2086466"/>
              <a:gd name="connsiteX14" fmla="*/ 1178350 w 1322895"/>
              <a:gd name="connsiteY14" fmla="*/ 1593130 h 2086466"/>
              <a:gd name="connsiteX15" fmla="*/ 996099 w 1322895"/>
              <a:gd name="connsiteY15" fmla="*/ 1822515 h 2086466"/>
              <a:gd name="connsiteX16" fmla="*/ 754144 w 1322895"/>
              <a:gd name="connsiteY16" fmla="*/ 2029905 h 2086466"/>
              <a:gd name="connsiteX17" fmla="*/ 650449 w 1322895"/>
              <a:gd name="connsiteY17" fmla="*/ 2086466 h 2086466"/>
              <a:gd name="connsiteX0" fmla="*/ 650449 w 1322895"/>
              <a:gd name="connsiteY0" fmla="*/ 2086466 h 2086466"/>
              <a:gd name="connsiteX1" fmla="*/ 465056 w 1322895"/>
              <a:gd name="connsiteY1" fmla="*/ 1954491 h 2086466"/>
              <a:gd name="connsiteX2" fmla="*/ 210532 w 1322895"/>
              <a:gd name="connsiteY2" fmla="*/ 1696825 h 2086466"/>
              <a:gd name="connsiteX3" fmla="*/ 59703 w 1322895"/>
              <a:gd name="connsiteY3" fmla="*/ 1370029 h 2086466"/>
              <a:gd name="connsiteX4" fmla="*/ 0 w 1322895"/>
              <a:gd name="connsiteY4" fmla="*/ 1046375 h 2086466"/>
              <a:gd name="connsiteX5" fmla="*/ 59703 w 1322895"/>
              <a:gd name="connsiteY5" fmla="*/ 747860 h 2086466"/>
              <a:gd name="connsiteX6" fmla="*/ 169682 w 1322895"/>
              <a:gd name="connsiteY6" fmla="*/ 505905 h 2086466"/>
              <a:gd name="connsiteX7" fmla="*/ 474482 w 1322895"/>
              <a:gd name="connsiteY7" fmla="*/ 153971 h 2086466"/>
              <a:gd name="connsiteX8" fmla="*/ 697583 w 1322895"/>
              <a:gd name="connsiteY8" fmla="*/ 0 h 2086466"/>
              <a:gd name="connsiteX9" fmla="*/ 996099 w 1322895"/>
              <a:gd name="connsiteY9" fmla="*/ 226243 h 2086466"/>
              <a:gd name="connsiteX10" fmla="*/ 1203489 w 1322895"/>
              <a:gd name="connsiteY10" fmla="*/ 518474 h 2086466"/>
              <a:gd name="connsiteX11" fmla="*/ 1322895 w 1322895"/>
              <a:gd name="connsiteY11" fmla="*/ 867266 h 2086466"/>
              <a:gd name="connsiteX12" fmla="*/ 1322895 w 1322895"/>
              <a:gd name="connsiteY12" fmla="*/ 1187777 h 2086466"/>
              <a:gd name="connsiteX13" fmla="*/ 1272618 w 1322895"/>
              <a:gd name="connsiteY13" fmla="*/ 1398309 h 2086466"/>
              <a:gd name="connsiteX14" fmla="*/ 1178350 w 1322895"/>
              <a:gd name="connsiteY14" fmla="*/ 1593130 h 2086466"/>
              <a:gd name="connsiteX15" fmla="*/ 996099 w 1322895"/>
              <a:gd name="connsiteY15" fmla="*/ 1822515 h 2086466"/>
              <a:gd name="connsiteX16" fmla="*/ 754144 w 1322895"/>
              <a:gd name="connsiteY16" fmla="*/ 2029905 h 2086466"/>
              <a:gd name="connsiteX17" fmla="*/ 650449 w 1322895"/>
              <a:gd name="connsiteY17" fmla="*/ 2086466 h 208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22895" h="2086466">
                <a:moveTo>
                  <a:pt x="650449" y="2086466"/>
                </a:moveTo>
                <a:lnTo>
                  <a:pt x="465056" y="1954491"/>
                </a:lnTo>
                <a:lnTo>
                  <a:pt x="210532" y="1696825"/>
                </a:lnTo>
                <a:lnTo>
                  <a:pt x="59703" y="1370029"/>
                </a:lnTo>
                <a:lnTo>
                  <a:pt x="0" y="1046375"/>
                </a:lnTo>
                <a:lnTo>
                  <a:pt x="59703" y="747860"/>
                </a:lnTo>
                <a:lnTo>
                  <a:pt x="169682" y="505905"/>
                </a:lnTo>
                <a:cubicBezTo>
                  <a:pt x="271282" y="388594"/>
                  <a:pt x="341460" y="255570"/>
                  <a:pt x="474482" y="153971"/>
                </a:cubicBezTo>
                <a:lnTo>
                  <a:pt x="697583" y="0"/>
                </a:lnTo>
                <a:lnTo>
                  <a:pt x="996099" y="226243"/>
                </a:lnTo>
                <a:lnTo>
                  <a:pt x="1203489" y="518474"/>
                </a:lnTo>
                <a:lnTo>
                  <a:pt x="1322895" y="867266"/>
                </a:lnTo>
                <a:lnTo>
                  <a:pt x="1322895" y="1187777"/>
                </a:lnTo>
                <a:lnTo>
                  <a:pt x="1272618" y="1398309"/>
                </a:lnTo>
                <a:lnTo>
                  <a:pt x="1178350" y="1593130"/>
                </a:lnTo>
                <a:lnTo>
                  <a:pt x="996099" y="1822515"/>
                </a:lnTo>
                <a:lnTo>
                  <a:pt x="754144" y="2029905"/>
                </a:lnTo>
                <a:lnTo>
                  <a:pt x="650449" y="2086466"/>
                </a:lnTo>
                <a:close/>
              </a:path>
            </a:pathLst>
          </a:custGeom>
          <a:solidFill>
            <a:srgbClr val="FF330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2" name="Group 41"/>
          <p:cNvGrpSpPr/>
          <p:nvPr/>
        </p:nvGrpSpPr>
        <p:grpSpPr>
          <a:xfrm>
            <a:off x="4719023" y="3592287"/>
            <a:ext cx="2753954" cy="1783398"/>
            <a:chOff x="2668386" y="138796"/>
            <a:chExt cx="6507480" cy="3892877"/>
          </a:xfrm>
        </p:grpSpPr>
        <p:sp>
          <p:nvSpPr>
            <p:cNvPr id="43" name="Rectangle 42"/>
            <p:cNvSpPr/>
            <p:nvPr/>
          </p:nvSpPr>
          <p:spPr>
            <a:xfrm>
              <a:off x="2668386" y="274320"/>
              <a:ext cx="6507480" cy="3757353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3146367" y="753687"/>
              <a:ext cx="3368040" cy="265176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5188527" y="756494"/>
              <a:ext cx="3368040" cy="265176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221287" y="185441"/>
              <a:ext cx="670560" cy="1142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B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668386" y="138796"/>
              <a:ext cx="670560" cy="1142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A</a:t>
              </a:r>
            </a:p>
          </p:txBody>
        </p:sp>
      </p:grpSp>
      <p:sp>
        <p:nvSpPr>
          <p:cNvPr id="34" name="Oval 33"/>
          <p:cNvSpPr/>
          <p:nvPr/>
        </p:nvSpPr>
        <p:spPr>
          <a:xfrm>
            <a:off x="5785542" y="3877477"/>
            <a:ext cx="1425349" cy="1214820"/>
          </a:xfrm>
          <a:prstGeom prst="ellipse">
            <a:avLst/>
          </a:prstGeom>
          <a:solidFill>
            <a:srgbClr val="F9BC9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4921304" y="3873980"/>
            <a:ext cx="1425349" cy="121482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6" name="Group 35"/>
          <p:cNvGrpSpPr/>
          <p:nvPr/>
        </p:nvGrpSpPr>
        <p:grpSpPr>
          <a:xfrm>
            <a:off x="8734763" y="3630514"/>
            <a:ext cx="2753954" cy="1721312"/>
            <a:chOff x="2668386" y="274320"/>
            <a:chExt cx="6507480" cy="3757353"/>
          </a:xfrm>
          <a:solidFill>
            <a:srgbClr val="F9BC9A"/>
          </a:solidFill>
        </p:grpSpPr>
        <p:sp>
          <p:nvSpPr>
            <p:cNvPr id="37" name="Rectangle 36"/>
            <p:cNvSpPr/>
            <p:nvPr/>
          </p:nvSpPr>
          <p:spPr>
            <a:xfrm>
              <a:off x="2668386" y="274320"/>
              <a:ext cx="6507480" cy="3757353"/>
            </a:xfrm>
            <a:prstGeom prst="rect">
              <a:avLst/>
            </a:prstGeom>
            <a:grp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331323" y="2834395"/>
              <a:ext cx="670560" cy="114210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B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755541" y="2842869"/>
              <a:ext cx="483140" cy="114210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A</a:t>
              </a:r>
            </a:p>
          </p:txBody>
        </p:sp>
      </p:grpSp>
      <p:sp>
        <p:nvSpPr>
          <p:cNvPr id="52" name="Oval 51"/>
          <p:cNvSpPr/>
          <p:nvPr/>
        </p:nvSpPr>
        <p:spPr>
          <a:xfrm>
            <a:off x="9847849" y="3802575"/>
            <a:ext cx="1425349" cy="1214820"/>
          </a:xfrm>
          <a:prstGeom prst="ellipse">
            <a:avLst/>
          </a:prstGeom>
          <a:solidFill>
            <a:srgbClr val="F9BC9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8976111" y="3852717"/>
            <a:ext cx="1425349" cy="121482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9847849" y="3802575"/>
            <a:ext cx="1425349" cy="121482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8963918" y="3852253"/>
            <a:ext cx="1425349" cy="1214820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Freeform 37"/>
          <p:cNvSpPr/>
          <p:nvPr/>
        </p:nvSpPr>
        <p:spPr>
          <a:xfrm>
            <a:off x="9835657" y="3965713"/>
            <a:ext cx="553611" cy="967016"/>
          </a:xfrm>
          <a:custGeom>
            <a:avLst/>
            <a:gdLst>
              <a:gd name="connsiteX0" fmla="*/ 650449 w 1322895"/>
              <a:gd name="connsiteY0" fmla="*/ 1589988 h 1589988"/>
              <a:gd name="connsiteX1" fmla="*/ 465056 w 1322895"/>
              <a:gd name="connsiteY1" fmla="*/ 1458013 h 1589988"/>
              <a:gd name="connsiteX2" fmla="*/ 210532 w 1322895"/>
              <a:gd name="connsiteY2" fmla="*/ 1200347 h 1589988"/>
              <a:gd name="connsiteX3" fmla="*/ 59703 w 1322895"/>
              <a:gd name="connsiteY3" fmla="*/ 873551 h 1589988"/>
              <a:gd name="connsiteX4" fmla="*/ 0 w 1322895"/>
              <a:gd name="connsiteY4" fmla="*/ 549897 h 1589988"/>
              <a:gd name="connsiteX5" fmla="*/ 59703 w 1322895"/>
              <a:gd name="connsiteY5" fmla="*/ 251382 h 1589988"/>
              <a:gd name="connsiteX6" fmla="*/ 169682 w 1322895"/>
              <a:gd name="connsiteY6" fmla="*/ 9427 h 1589988"/>
              <a:gd name="connsiteX7" fmla="*/ 619027 w 1322895"/>
              <a:gd name="connsiteY7" fmla="*/ 0 h 1589988"/>
              <a:gd name="connsiteX8" fmla="*/ 930111 w 1322895"/>
              <a:gd name="connsiteY8" fmla="*/ 0 h 1589988"/>
              <a:gd name="connsiteX9" fmla="*/ 1093509 w 1322895"/>
              <a:gd name="connsiteY9" fmla="*/ 15712 h 1589988"/>
              <a:gd name="connsiteX10" fmla="*/ 1203489 w 1322895"/>
              <a:gd name="connsiteY10" fmla="*/ 21996 h 1589988"/>
              <a:gd name="connsiteX11" fmla="*/ 1322895 w 1322895"/>
              <a:gd name="connsiteY11" fmla="*/ 370788 h 1589988"/>
              <a:gd name="connsiteX12" fmla="*/ 1322895 w 1322895"/>
              <a:gd name="connsiteY12" fmla="*/ 691299 h 1589988"/>
              <a:gd name="connsiteX13" fmla="*/ 1272618 w 1322895"/>
              <a:gd name="connsiteY13" fmla="*/ 901831 h 1589988"/>
              <a:gd name="connsiteX14" fmla="*/ 1178350 w 1322895"/>
              <a:gd name="connsiteY14" fmla="*/ 1096652 h 1589988"/>
              <a:gd name="connsiteX15" fmla="*/ 996099 w 1322895"/>
              <a:gd name="connsiteY15" fmla="*/ 1326037 h 1589988"/>
              <a:gd name="connsiteX16" fmla="*/ 754144 w 1322895"/>
              <a:gd name="connsiteY16" fmla="*/ 1533427 h 1589988"/>
              <a:gd name="connsiteX17" fmla="*/ 650449 w 1322895"/>
              <a:gd name="connsiteY17" fmla="*/ 1589988 h 1589988"/>
              <a:gd name="connsiteX0" fmla="*/ 650449 w 1322895"/>
              <a:gd name="connsiteY0" fmla="*/ 1932495 h 1932495"/>
              <a:gd name="connsiteX1" fmla="*/ 465056 w 1322895"/>
              <a:gd name="connsiteY1" fmla="*/ 1800520 h 1932495"/>
              <a:gd name="connsiteX2" fmla="*/ 210532 w 1322895"/>
              <a:gd name="connsiteY2" fmla="*/ 1542854 h 1932495"/>
              <a:gd name="connsiteX3" fmla="*/ 59703 w 1322895"/>
              <a:gd name="connsiteY3" fmla="*/ 1216058 h 1932495"/>
              <a:gd name="connsiteX4" fmla="*/ 0 w 1322895"/>
              <a:gd name="connsiteY4" fmla="*/ 892404 h 1932495"/>
              <a:gd name="connsiteX5" fmla="*/ 59703 w 1322895"/>
              <a:gd name="connsiteY5" fmla="*/ 593889 h 1932495"/>
              <a:gd name="connsiteX6" fmla="*/ 169682 w 1322895"/>
              <a:gd name="connsiteY6" fmla="*/ 351934 h 1932495"/>
              <a:gd name="connsiteX7" fmla="*/ 474482 w 1322895"/>
              <a:gd name="connsiteY7" fmla="*/ 0 h 1932495"/>
              <a:gd name="connsiteX8" fmla="*/ 930111 w 1322895"/>
              <a:gd name="connsiteY8" fmla="*/ 342507 h 1932495"/>
              <a:gd name="connsiteX9" fmla="*/ 1093509 w 1322895"/>
              <a:gd name="connsiteY9" fmla="*/ 358219 h 1932495"/>
              <a:gd name="connsiteX10" fmla="*/ 1203489 w 1322895"/>
              <a:gd name="connsiteY10" fmla="*/ 364503 h 1932495"/>
              <a:gd name="connsiteX11" fmla="*/ 1322895 w 1322895"/>
              <a:gd name="connsiteY11" fmla="*/ 713295 h 1932495"/>
              <a:gd name="connsiteX12" fmla="*/ 1322895 w 1322895"/>
              <a:gd name="connsiteY12" fmla="*/ 1033806 h 1932495"/>
              <a:gd name="connsiteX13" fmla="*/ 1272618 w 1322895"/>
              <a:gd name="connsiteY13" fmla="*/ 1244338 h 1932495"/>
              <a:gd name="connsiteX14" fmla="*/ 1178350 w 1322895"/>
              <a:gd name="connsiteY14" fmla="*/ 1439159 h 1932495"/>
              <a:gd name="connsiteX15" fmla="*/ 996099 w 1322895"/>
              <a:gd name="connsiteY15" fmla="*/ 1668544 h 1932495"/>
              <a:gd name="connsiteX16" fmla="*/ 754144 w 1322895"/>
              <a:gd name="connsiteY16" fmla="*/ 1875934 h 1932495"/>
              <a:gd name="connsiteX17" fmla="*/ 650449 w 1322895"/>
              <a:gd name="connsiteY17" fmla="*/ 1932495 h 1932495"/>
              <a:gd name="connsiteX0" fmla="*/ 650449 w 1322895"/>
              <a:gd name="connsiteY0" fmla="*/ 1932495 h 1932495"/>
              <a:gd name="connsiteX1" fmla="*/ 465056 w 1322895"/>
              <a:gd name="connsiteY1" fmla="*/ 1800520 h 1932495"/>
              <a:gd name="connsiteX2" fmla="*/ 210532 w 1322895"/>
              <a:gd name="connsiteY2" fmla="*/ 1542854 h 1932495"/>
              <a:gd name="connsiteX3" fmla="*/ 59703 w 1322895"/>
              <a:gd name="connsiteY3" fmla="*/ 1216058 h 1932495"/>
              <a:gd name="connsiteX4" fmla="*/ 0 w 1322895"/>
              <a:gd name="connsiteY4" fmla="*/ 892404 h 1932495"/>
              <a:gd name="connsiteX5" fmla="*/ 59703 w 1322895"/>
              <a:gd name="connsiteY5" fmla="*/ 593889 h 1932495"/>
              <a:gd name="connsiteX6" fmla="*/ 169682 w 1322895"/>
              <a:gd name="connsiteY6" fmla="*/ 351934 h 1932495"/>
              <a:gd name="connsiteX7" fmla="*/ 474482 w 1322895"/>
              <a:gd name="connsiteY7" fmla="*/ 0 h 1932495"/>
              <a:gd name="connsiteX8" fmla="*/ 930111 w 1322895"/>
              <a:gd name="connsiteY8" fmla="*/ 342507 h 1932495"/>
              <a:gd name="connsiteX9" fmla="*/ 1093509 w 1322895"/>
              <a:gd name="connsiteY9" fmla="*/ 358219 h 1932495"/>
              <a:gd name="connsiteX10" fmla="*/ 1203489 w 1322895"/>
              <a:gd name="connsiteY10" fmla="*/ 364503 h 1932495"/>
              <a:gd name="connsiteX11" fmla="*/ 1322895 w 1322895"/>
              <a:gd name="connsiteY11" fmla="*/ 713295 h 1932495"/>
              <a:gd name="connsiteX12" fmla="*/ 1322895 w 1322895"/>
              <a:gd name="connsiteY12" fmla="*/ 1033806 h 1932495"/>
              <a:gd name="connsiteX13" fmla="*/ 1272618 w 1322895"/>
              <a:gd name="connsiteY13" fmla="*/ 1244338 h 1932495"/>
              <a:gd name="connsiteX14" fmla="*/ 1178350 w 1322895"/>
              <a:gd name="connsiteY14" fmla="*/ 1439159 h 1932495"/>
              <a:gd name="connsiteX15" fmla="*/ 996099 w 1322895"/>
              <a:gd name="connsiteY15" fmla="*/ 1668544 h 1932495"/>
              <a:gd name="connsiteX16" fmla="*/ 754144 w 1322895"/>
              <a:gd name="connsiteY16" fmla="*/ 1875934 h 1932495"/>
              <a:gd name="connsiteX17" fmla="*/ 650449 w 1322895"/>
              <a:gd name="connsiteY17" fmla="*/ 1932495 h 1932495"/>
              <a:gd name="connsiteX0" fmla="*/ 650449 w 1322895"/>
              <a:gd name="connsiteY0" fmla="*/ 2086466 h 2086466"/>
              <a:gd name="connsiteX1" fmla="*/ 465056 w 1322895"/>
              <a:gd name="connsiteY1" fmla="*/ 1954491 h 2086466"/>
              <a:gd name="connsiteX2" fmla="*/ 210532 w 1322895"/>
              <a:gd name="connsiteY2" fmla="*/ 1696825 h 2086466"/>
              <a:gd name="connsiteX3" fmla="*/ 59703 w 1322895"/>
              <a:gd name="connsiteY3" fmla="*/ 1370029 h 2086466"/>
              <a:gd name="connsiteX4" fmla="*/ 0 w 1322895"/>
              <a:gd name="connsiteY4" fmla="*/ 1046375 h 2086466"/>
              <a:gd name="connsiteX5" fmla="*/ 59703 w 1322895"/>
              <a:gd name="connsiteY5" fmla="*/ 747860 h 2086466"/>
              <a:gd name="connsiteX6" fmla="*/ 169682 w 1322895"/>
              <a:gd name="connsiteY6" fmla="*/ 505905 h 2086466"/>
              <a:gd name="connsiteX7" fmla="*/ 474482 w 1322895"/>
              <a:gd name="connsiteY7" fmla="*/ 153971 h 2086466"/>
              <a:gd name="connsiteX8" fmla="*/ 697583 w 1322895"/>
              <a:gd name="connsiteY8" fmla="*/ 0 h 2086466"/>
              <a:gd name="connsiteX9" fmla="*/ 1093509 w 1322895"/>
              <a:gd name="connsiteY9" fmla="*/ 512190 h 2086466"/>
              <a:gd name="connsiteX10" fmla="*/ 1203489 w 1322895"/>
              <a:gd name="connsiteY10" fmla="*/ 518474 h 2086466"/>
              <a:gd name="connsiteX11" fmla="*/ 1322895 w 1322895"/>
              <a:gd name="connsiteY11" fmla="*/ 867266 h 2086466"/>
              <a:gd name="connsiteX12" fmla="*/ 1322895 w 1322895"/>
              <a:gd name="connsiteY12" fmla="*/ 1187777 h 2086466"/>
              <a:gd name="connsiteX13" fmla="*/ 1272618 w 1322895"/>
              <a:gd name="connsiteY13" fmla="*/ 1398309 h 2086466"/>
              <a:gd name="connsiteX14" fmla="*/ 1178350 w 1322895"/>
              <a:gd name="connsiteY14" fmla="*/ 1593130 h 2086466"/>
              <a:gd name="connsiteX15" fmla="*/ 996099 w 1322895"/>
              <a:gd name="connsiteY15" fmla="*/ 1822515 h 2086466"/>
              <a:gd name="connsiteX16" fmla="*/ 754144 w 1322895"/>
              <a:gd name="connsiteY16" fmla="*/ 2029905 h 2086466"/>
              <a:gd name="connsiteX17" fmla="*/ 650449 w 1322895"/>
              <a:gd name="connsiteY17" fmla="*/ 2086466 h 2086466"/>
              <a:gd name="connsiteX0" fmla="*/ 650449 w 1322895"/>
              <a:gd name="connsiteY0" fmla="*/ 2086466 h 2086466"/>
              <a:gd name="connsiteX1" fmla="*/ 465056 w 1322895"/>
              <a:gd name="connsiteY1" fmla="*/ 1954491 h 2086466"/>
              <a:gd name="connsiteX2" fmla="*/ 210532 w 1322895"/>
              <a:gd name="connsiteY2" fmla="*/ 1696825 h 2086466"/>
              <a:gd name="connsiteX3" fmla="*/ 59703 w 1322895"/>
              <a:gd name="connsiteY3" fmla="*/ 1370029 h 2086466"/>
              <a:gd name="connsiteX4" fmla="*/ 0 w 1322895"/>
              <a:gd name="connsiteY4" fmla="*/ 1046375 h 2086466"/>
              <a:gd name="connsiteX5" fmla="*/ 59703 w 1322895"/>
              <a:gd name="connsiteY5" fmla="*/ 747860 h 2086466"/>
              <a:gd name="connsiteX6" fmla="*/ 169682 w 1322895"/>
              <a:gd name="connsiteY6" fmla="*/ 505905 h 2086466"/>
              <a:gd name="connsiteX7" fmla="*/ 474482 w 1322895"/>
              <a:gd name="connsiteY7" fmla="*/ 153971 h 2086466"/>
              <a:gd name="connsiteX8" fmla="*/ 697583 w 1322895"/>
              <a:gd name="connsiteY8" fmla="*/ 0 h 2086466"/>
              <a:gd name="connsiteX9" fmla="*/ 996099 w 1322895"/>
              <a:gd name="connsiteY9" fmla="*/ 226243 h 2086466"/>
              <a:gd name="connsiteX10" fmla="*/ 1203489 w 1322895"/>
              <a:gd name="connsiteY10" fmla="*/ 518474 h 2086466"/>
              <a:gd name="connsiteX11" fmla="*/ 1322895 w 1322895"/>
              <a:gd name="connsiteY11" fmla="*/ 867266 h 2086466"/>
              <a:gd name="connsiteX12" fmla="*/ 1322895 w 1322895"/>
              <a:gd name="connsiteY12" fmla="*/ 1187777 h 2086466"/>
              <a:gd name="connsiteX13" fmla="*/ 1272618 w 1322895"/>
              <a:gd name="connsiteY13" fmla="*/ 1398309 h 2086466"/>
              <a:gd name="connsiteX14" fmla="*/ 1178350 w 1322895"/>
              <a:gd name="connsiteY14" fmla="*/ 1593130 h 2086466"/>
              <a:gd name="connsiteX15" fmla="*/ 996099 w 1322895"/>
              <a:gd name="connsiteY15" fmla="*/ 1822515 h 2086466"/>
              <a:gd name="connsiteX16" fmla="*/ 754144 w 1322895"/>
              <a:gd name="connsiteY16" fmla="*/ 2029905 h 2086466"/>
              <a:gd name="connsiteX17" fmla="*/ 650449 w 1322895"/>
              <a:gd name="connsiteY17" fmla="*/ 2086466 h 208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22895" h="2086466">
                <a:moveTo>
                  <a:pt x="650449" y="2086466"/>
                </a:moveTo>
                <a:lnTo>
                  <a:pt x="465056" y="1954491"/>
                </a:lnTo>
                <a:lnTo>
                  <a:pt x="210532" y="1696825"/>
                </a:lnTo>
                <a:lnTo>
                  <a:pt x="59703" y="1370029"/>
                </a:lnTo>
                <a:lnTo>
                  <a:pt x="0" y="1046375"/>
                </a:lnTo>
                <a:lnTo>
                  <a:pt x="59703" y="747860"/>
                </a:lnTo>
                <a:lnTo>
                  <a:pt x="169682" y="505905"/>
                </a:lnTo>
                <a:cubicBezTo>
                  <a:pt x="271282" y="388594"/>
                  <a:pt x="341460" y="255570"/>
                  <a:pt x="474482" y="153971"/>
                </a:cubicBezTo>
                <a:lnTo>
                  <a:pt x="697583" y="0"/>
                </a:lnTo>
                <a:lnTo>
                  <a:pt x="996099" y="226243"/>
                </a:lnTo>
                <a:lnTo>
                  <a:pt x="1203489" y="518474"/>
                </a:lnTo>
                <a:lnTo>
                  <a:pt x="1322895" y="867266"/>
                </a:lnTo>
                <a:lnTo>
                  <a:pt x="1322895" y="1187777"/>
                </a:lnTo>
                <a:lnTo>
                  <a:pt x="1272618" y="1398309"/>
                </a:lnTo>
                <a:lnTo>
                  <a:pt x="1178350" y="1593130"/>
                </a:lnTo>
                <a:lnTo>
                  <a:pt x="996099" y="1822515"/>
                </a:lnTo>
                <a:lnTo>
                  <a:pt x="754144" y="2029905"/>
                </a:lnTo>
                <a:lnTo>
                  <a:pt x="650449" y="2086466"/>
                </a:lnTo>
                <a:close/>
              </a:path>
            </a:pathLst>
          </a:custGeom>
          <a:solidFill>
            <a:srgbClr val="F9BC9A">
              <a:alpha val="35000"/>
            </a:srgb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50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308726" y="1512459"/>
                <a:ext cx="5322409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Write down all the elements in:	</a:t>
                </a:r>
              </a:p>
              <a:p>
                <a:pPr marL="514350" indent="-514350">
                  <a:lnSpc>
                    <a:spcPct val="150000"/>
                  </a:lnSpc>
                  <a:buAutoNum type="alphaLcParenR"/>
                </a:pP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GB" sz="2800" dirty="0"/>
                  <a:t>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dirty="0"/>
                  <a:t>b)  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Y′	</a:t>
                </a:r>
                <a:r>
                  <a:rPr lang="en-GB" sz="2800" dirty="0"/>
                  <a:t>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dirty="0"/>
                  <a:t>c)  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GB" sz="2800" dirty="0"/>
                  <a:t>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d)  X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Y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8726" y="1512459"/>
                <a:ext cx="5322409" cy="3108543"/>
              </a:xfrm>
              <a:prstGeom prst="rect">
                <a:avLst/>
              </a:prstGeom>
              <a:blipFill>
                <a:blip r:embed="rId3"/>
                <a:stretch>
                  <a:fillRect l="-2405" t="-1765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307258" y="1270305"/>
            <a:ext cx="5587613" cy="3055137"/>
            <a:chOff x="2668386" y="252394"/>
            <a:chExt cx="6507480" cy="3779279"/>
          </a:xfrm>
        </p:grpSpPr>
        <p:sp>
          <p:nvSpPr>
            <p:cNvPr id="6" name="Rectangle 5"/>
            <p:cNvSpPr/>
            <p:nvPr/>
          </p:nvSpPr>
          <p:spPr>
            <a:xfrm>
              <a:off x="2668386" y="274320"/>
              <a:ext cx="6507480" cy="3757353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46367" y="753687"/>
              <a:ext cx="3368040" cy="265176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5188527" y="756494"/>
              <a:ext cx="3368040" cy="265176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540433" y="1730914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12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864927" y="1188298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4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467828" y="1530401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3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427948" y="1268791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6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1553" y="2394125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8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228407" y="2371657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9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90263" y="3360630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104299" y="3353252"/>
              <a:ext cx="7024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2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015927" y="3357091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5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904696" y="3353252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7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508196" y="3357091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11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20146" y="271513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Y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4771" y="252394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X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28434" y="3364883"/>
              <a:ext cx="67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10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0" y="-2761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2775" y="4545701"/>
            <a:ext cx="8336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How would you describe the elements in each set?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1481" y="2075389"/>
            <a:ext cx="1945287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{3,6,9,12}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16743" y="2790173"/>
            <a:ext cx="3103528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{1,2,3,5,6,7,9,10,11}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1481" y="3408067"/>
            <a:ext cx="795861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{12}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21481" y="4009289"/>
            <a:ext cx="2292760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{3,4,6,8,9,12}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82776" y="5073873"/>
                <a:ext cx="11729198" cy="1736646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GB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All multiples of 3 that are less than 13        </a:t>
                </a:r>
              </a:p>
              <a:p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Y′: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Numbers that are not multiples of 4 and less than 13            </a:t>
                </a:r>
              </a:p>
              <a:p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 </m:t>
                    </m:r>
                  </m:oMath>
                </a14:m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: Common multiples of 3 and 4 less than 13</a:t>
                </a:r>
              </a:p>
              <a:p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: Either multiples of 3 or 4 less than 13</a:t>
                </a:r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776" y="5073873"/>
                <a:ext cx="11729198" cy="1736646"/>
              </a:xfrm>
              <a:prstGeom prst="roundRect">
                <a:avLst/>
              </a:prstGeom>
              <a:blipFill>
                <a:blip r:embed="rId5"/>
                <a:stretch>
                  <a:fillRect l="-52" b="-28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-55342" y="1182624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47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0" grpId="0" animBg="1"/>
      <p:bldP spid="33" grpId="0" animBg="1"/>
      <p:bldP spid="36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622" y="2285356"/>
                <a:ext cx="673220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01700">
                  <a:tabLst>
                    <a:tab pos="85725" algn="l"/>
                  </a:tabLst>
                </a:pPr>
                <a:r>
                  <a:rPr lang="en-GB" sz="24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1" i="0" smtClean="0">
                        <a:latin typeface="Palace Script MT" panose="030303020206070C0B05" pitchFamily="66" charset="0"/>
                        <a:ea typeface="Cambria Math" panose="02040503050406030204" pitchFamily="18" charset="0"/>
                      </a:rPr>
                      <m:t>E</m:t>
                    </m:r>
                    <m:r>
                      <m:rPr>
                        <m:nor/>
                      </m:rPr>
                      <a:rPr lang="en-GB" sz="2400" b="1" i="0" smtClean="0">
                        <a:latin typeface="Palace Script MT" panose="030303020206070C0B05" pitchFamily="66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2400" b="0" i="0" smtClean="0">
                        <a:latin typeface="Palace Script MT" panose="030303020206070C0B05" pitchFamily="66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 {1, 2, 3, 4, 5, 6, 7, 8, 9, 10, 11,12}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 = {x: x is a factor of 12}		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 = {y: y is a prime number less than 13}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22" y="2285356"/>
                <a:ext cx="6732201" cy="1200329"/>
              </a:xfrm>
              <a:prstGeom prst="rect">
                <a:avLst/>
              </a:prstGeom>
              <a:blipFill>
                <a:blip r:embed="rId3"/>
                <a:stretch>
                  <a:fillRect l="-1449" b="-111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41622" y="3970849"/>
            <a:ext cx="6561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Write down all the elements that are in: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38373" y="4532503"/>
                <a:ext cx="10431923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a) A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				b) A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c) A′					d) A′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	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e) A′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  				f) (A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B)′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73" y="4532503"/>
                <a:ext cx="10431923" cy="1938992"/>
              </a:xfrm>
              <a:prstGeom prst="rect">
                <a:avLst/>
              </a:prstGeom>
              <a:blipFill>
                <a:blip r:embed="rId4"/>
                <a:stretch>
                  <a:fillRect l="-935" t="-2201" b="-66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0" y="-2761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182624"/>
            <a:ext cx="10016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Draw a Venn Diagram for the information below: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18216" y="4533009"/>
            <a:ext cx="1105399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{2,3}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27694" y="4531369"/>
            <a:ext cx="3269167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{1,2,3,4,5,6,7,11,12}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18217" y="5255572"/>
            <a:ext cx="2373920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{5,7,8,9,10,11}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577088" y="5263046"/>
            <a:ext cx="1322778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{5,7,11}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918771" y="6029558"/>
            <a:ext cx="2838968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{2,3,5,7,8,9,10,11}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929130" y="1670379"/>
            <a:ext cx="4397069" cy="2531302"/>
            <a:chOff x="7071253" y="1618911"/>
            <a:chExt cx="4769757" cy="2676485"/>
          </a:xfrm>
        </p:grpSpPr>
        <p:sp>
          <p:nvSpPr>
            <p:cNvPr id="28" name="TextBox 27"/>
            <p:cNvSpPr txBox="1"/>
            <p:nvPr/>
          </p:nvSpPr>
          <p:spPr>
            <a:xfrm>
              <a:off x="10016834" y="1618911"/>
              <a:ext cx="4914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B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468567" y="1618911"/>
              <a:ext cx="4914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A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071253" y="1713679"/>
              <a:ext cx="4769757" cy="2508944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7421596" y="2033773"/>
              <a:ext cx="2468657" cy="1770692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8918429" y="2035647"/>
              <a:ext cx="2468657" cy="1770692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145092" y="2413274"/>
              <a:ext cx="4914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2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720655" y="2392075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4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145091" y="2919119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3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60951" y="2377729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6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738539" y="3800837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8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410175" y="3268495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060501" y="2364368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5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182049" y="3099049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7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0618666" y="3772176"/>
              <a:ext cx="7684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9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058421" y="3772176"/>
              <a:ext cx="6648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738539" y="2975286"/>
              <a:ext cx="6716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12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0427797" y="2657509"/>
              <a:ext cx="6648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11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6568425" y="6000983"/>
            <a:ext cx="3496995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{1,4,5,6,7,8,9,10,11,12}</a:t>
            </a:r>
          </a:p>
        </p:txBody>
      </p:sp>
      <p:sp>
        <p:nvSpPr>
          <p:cNvPr id="2" name="Rectangle 1"/>
          <p:cNvSpPr/>
          <p:nvPr/>
        </p:nvSpPr>
        <p:spPr>
          <a:xfrm>
            <a:off x="6552833" y="1716200"/>
            <a:ext cx="3626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latin typeface="Palace Script MT" panose="030303020206070C0B05" pitchFamily="66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57077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8" grpId="0" animBg="1"/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-2761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) Number of elements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406124" y="1762540"/>
            <a:ext cx="4397069" cy="2473503"/>
            <a:chOff x="7251709" y="1680025"/>
            <a:chExt cx="4769757" cy="2615371"/>
          </a:xfrm>
        </p:grpSpPr>
        <p:sp>
          <p:nvSpPr>
            <p:cNvPr id="28" name="TextBox 27"/>
            <p:cNvSpPr txBox="1"/>
            <p:nvPr/>
          </p:nvSpPr>
          <p:spPr>
            <a:xfrm>
              <a:off x="10528078" y="1680025"/>
              <a:ext cx="491497" cy="523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B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588011" y="1699388"/>
              <a:ext cx="491497" cy="523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A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251709" y="1746889"/>
              <a:ext cx="4769757" cy="2508944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7421596" y="2033773"/>
              <a:ext cx="2468657" cy="1770692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8918429" y="2035647"/>
              <a:ext cx="2468657" cy="1770692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145092" y="2413274"/>
              <a:ext cx="4914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2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720655" y="2392075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4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145091" y="2919119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3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60951" y="2377729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6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738539" y="3800837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8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410175" y="3268495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060501" y="2364368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5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182049" y="3099049"/>
              <a:ext cx="491497" cy="349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7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0618666" y="3772176"/>
              <a:ext cx="7684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9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058421" y="3772176"/>
              <a:ext cx="6648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738539" y="2975286"/>
              <a:ext cx="6716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12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0427797" y="2657509"/>
              <a:ext cx="6648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11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231866" y="4625510"/>
                <a:ext cx="9899686" cy="1261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NOTE: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Since there are two elements in  A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  we can say that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(A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B) = 2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There are nine elements in A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  so we can say that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(A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B) = 9</a:t>
                </a: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866" y="4625510"/>
                <a:ext cx="9899686" cy="1261884"/>
              </a:xfrm>
              <a:prstGeom prst="rect">
                <a:avLst/>
              </a:prstGeom>
              <a:blipFill rotWithShape="1">
                <a:blip r:embed="rId4"/>
                <a:stretch>
                  <a:fillRect l="-1232" t="-4831" b="-10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970104" y="1762540"/>
            <a:ext cx="3626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latin typeface="Palace Script MT" panose="030303020206070C0B05" pitchFamily="66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548829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-2761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182624"/>
            <a:ext cx="10016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Draw a Venn Diagram for the information below: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62112" y="4290681"/>
            <a:ext cx="1064209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{2,4}  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12437" y="4840364"/>
            <a:ext cx="640364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30333" y="5511590"/>
            <a:ext cx="1353302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{1,3,5,}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4"/>
              <p:cNvSpPr txBox="1">
                <a:spLocks noChangeArrowheads="1"/>
              </p:cNvSpPr>
              <p:nvPr/>
            </p:nvSpPr>
            <p:spPr bwMode="auto">
              <a:xfrm>
                <a:off x="178445" y="1976574"/>
                <a:ext cx="6544733" cy="1200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None/>
                </a:pPr>
                <a:r>
                  <a:rPr lang="en-GB" sz="2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1" i="0" smtClean="0">
                        <a:latin typeface="Palace Script MT" panose="030303020206070C0B05" pitchFamily="66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E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={1, 2, 3, 4, 5, 6, 7, 8, 9, 10, 11,12}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 = {x: x is divisible by 2}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 = {y: y &lt; 6} </a:t>
                </a:r>
              </a:p>
            </p:txBody>
          </p:sp>
        </mc:Choice>
        <mc:Fallback xmlns="">
          <p:sp>
            <p:nvSpPr>
              <p:cNvPr id="37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8445" y="1976574"/>
                <a:ext cx="6544733" cy="1200329"/>
              </a:xfrm>
              <a:prstGeom prst="rect">
                <a:avLst/>
              </a:prstGeom>
              <a:blipFill>
                <a:blip r:embed="rId3"/>
                <a:stretch>
                  <a:fillRect l="-1397" b="-1116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6665469" y="1648598"/>
            <a:ext cx="4397069" cy="2525909"/>
            <a:chOff x="6665469" y="1648598"/>
            <a:chExt cx="4397069" cy="2525909"/>
          </a:xfrm>
        </p:grpSpPr>
        <p:sp>
          <p:nvSpPr>
            <p:cNvPr id="28" name="TextBox 27"/>
            <p:cNvSpPr txBox="1"/>
            <p:nvPr/>
          </p:nvSpPr>
          <p:spPr>
            <a:xfrm>
              <a:off x="9380895" y="1648598"/>
              <a:ext cx="453094" cy="494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B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953603" y="1648598"/>
              <a:ext cx="453094" cy="494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/>
                <a:t>A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665469" y="1738225"/>
              <a:ext cx="4397069" cy="2372850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6988438" y="2040956"/>
              <a:ext cx="2275767" cy="1674643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8368315" y="2042729"/>
              <a:ext cx="2275767" cy="1674643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577267" y="2399872"/>
              <a:ext cx="453094" cy="494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2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264129" y="2379823"/>
              <a:ext cx="4530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8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577266" y="2878278"/>
              <a:ext cx="4530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4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854396" y="2366255"/>
              <a:ext cx="453094" cy="3304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6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280616" y="3639582"/>
              <a:ext cx="375647" cy="5349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7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899772" y="3208702"/>
              <a:ext cx="59759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421150" y="2353619"/>
              <a:ext cx="453094" cy="3304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5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533201" y="3048448"/>
              <a:ext cx="4530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3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577267" y="3619314"/>
              <a:ext cx="708379" cy="494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9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280616" y="2931398"/>
              <a:ext cx="619157" cy="494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12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9823718" y="2616668"/>
              <a:ext cx="6128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0192046" y="3571668"/>
              <a:ext cx="8704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11</a:t>
              </a:r>
            </a:p>
          </p:txBody>
        </p:sp>
      </p:grpSp>
      <p:sp>
        <p:nvSpPr>
          <p:cNvPr id="44" name="TextBox 20"/>
          <p:cNvSpPr txBox="1">
            <a:spLocks noChangeArrowheads="1"/>
          </p:cNvSpPr>
          <p:nvPr/>
        </p:nvSpPr>
        <p:spPr bwMode="auto">
          <a:xfrm>
            <a:off x="193436" y="4259904"/>
            <a:ext cx="67950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Write down all the elements in the set A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  <a:sym typeface="Mathematica1"/>
              </a:rPr>
              <a:t>∩ B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20"/>
              <p:cNvSpPr txBox="1">
                <a:spLocks noChangeArrowheads="1"/>
              </p:cNvSpPr>
              <p:nvPr/>
            </p:nvSpPr>
            <p:spPr bwMode="auto">
              <a:xfrm>
                <a:off x="193436" y="4778809"/>
                <a:ext cx="25209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n(A </a:t>
                </a:r>
                <a14:m>
                  <m:oMath xmlns:m="http://schemas.openxmlformats.org/officeDocument/2006/math">
                    <m:r>
                      <a:rPr lang="en-GB" alt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Mathematica1"/>
                      </a:rPr>
                      <m:t>∪</m:t>
                    </m:r>
                  </m:oMath>
                </a14:m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Mathematica1"/>
                  </a:rPr>
                  <a:t> B)</a:t>
                </a: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5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3436" y="4778809"/>
                <a:ext cx="252095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3874" t="-9211" b="-302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20"/>
          <p:cNvSpPr txBox="1">
            <a:spLocks noChangeArrowheads="1"/>
          </p:cNvSpPr>
          <p:nvPr/>
        </p:nvSpPr>
        <p:spPr bwMode="auto">
          <a:xfrm>
            <a:off x="4408119" y="4778809"/>
            <a:ext cx="17457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Find n(A′)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130333" y="4809586"/>
            <a:ext cx="640364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20"/>
          <p:cNvSpPr txBox="1">
            <a:spLocks noChangeArrowheads="1"/>
          </p:cNvSpPr>
          <p:nvPr/>
        </p:nvSpPr>
        <p:spPr bwMode="auto">
          <a:xfrm>
            <a:off x="193436" y="5462023"/>
            <a:ext cx="57674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Write down all the elements </a:t>
            </a:r>
            <a:r>
              <a:rPr lang="en-GB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′</a:t>
            </a:r>
            <a:r>
              <a:rPr lang="en-GB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Mathematica1"/>
              </a:rPr>
              <a:t>∩ B</a:t>
            </a:r>
            <a:r>
              <a:rPr lang="en-GB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3" name="TextBox 20"/>
          <p:cNvSpPr txBox="1">
            <a:spLocks noChangeArrowheads="1"/>
          </p:cNvSpPr>
          <p:nvPr/>
        </p:nvSpPr>
        <p:spPr bwMode="auto">
          <a:xfrm>
            <a:off x="7590194" y="4794050"/>
            <a:ext cx="26018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Find n(A′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  <a:sym typeface="Mathematica1"/>
              </a:rPr>
              <a:t>∩ B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′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  <a:sym typeface="Mathematica1"/>
              </a:rPr>
              <a:t>)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052455" y="4807980"/>
            <a:ext cx="640364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20"/>
              <p:cNvSpPr txBox="1">
                <a:spLocks noChangeArrowheads="1"/>
              </p:cNvSpPr>
              <p:nvPr/>
            </p:nvSpPr>
            <p:spPr bwMode="auto">
              <a:xfrm>
                <a:off x="193436" y="6160009"/>
                <a:ext cx="607110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Write down all the elements </a:t>
                </a:r>
                <a:r>
                  <a:rPr lang="en-GB" altLang="en-US" sz="2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 A </a:t>
                </a:r>
                <a14:m>
                  <m:oMath xmlns:m="http://schemas.openxmlformats.org/officeDocument/2006/math">
                    <m:r>
                      <a:rPr lang="en-GB" alt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Mathematica1"/>
                      </a:rPr>
                      <m:t>∪</m:t>
                    </m:r>
                  </m:oMath>
                </a14:m>
                <a:r>
                  <a:rPr lang="en-GB" altLang="en-US" sz="2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Mathematica1"/>
                  </a:rPr>
                  <a:t> B</a:t>
                </a: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′</a:t>
                </a:r>
                <a:r>
                  <a:rPr lang="en-GB" altLang="en-US" sz="2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alt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3436" y="6160009"/>
                <a:ext cx="6071102" cy="461665"/>
              </a:xfrm>
              <a:prstGeom prst="rect">
                <a:avLst/>
              </a:prstGeom>
              <a:blipFill>
                <a:blip r:embed="rId6"/>
                <a:stretch>
                  <a:fillRect l="-1606" t="-9333" b="-30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6119381" y="6162455"/>
            <a:ext cx="3261514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{2,4,6,7,8,9,10,11,12}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20"/>
              <p:cNvSpPr txBox="1">
                <a:spLocks noChangeArrowheads="1"/>
              </p:cNvSpPr>
              <p:nvPr/>
            </p:nvSpPr>
            <p:spPr bwMode="auto">
              <a:xfrm>
                <a:off x="8577267" y="5490653"/>
                <a:ext cx="26479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n((A </a:t>
                </a:r>
                <a14:m>
                  <m:oMath xmlns:m="http://schemas.openxmlformats.org/officeDocument/2006/math">
                    <m:r>
                      <a:rPr lang="en-GB" alt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Mathematica1"/>
                      </a:rPr>
                      <m:t>∪</m:t>
                    </m:r>
                  </m:oMath>
                </a14:m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Mathematica1"/>
                  </a:rPr>
                  <a:t> B)</a:t>
                </a: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′</a:t>
                </a: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  <a:sym typeface="Mathematica1"/>
                  </a:rPr>
                  <a:t>)</a:t>
                </a: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2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577267" y="5490653"/>
                <a:ext cx="2647950" cy="461665"/>
              </a:xfrm>
              <a:prstGeom prst="rect">
                <a:avLst/>
              </a:prstGeom>
              <a:blipFill>
                <a:blip r:embed="rId7"/>
                <a:stretch>
                  <a:fillRect l="-3456" t="-9333" b="-32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11225217" y="5490653"/>
            <a:ext cx="640364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54660" y="1596169"/>
            <a:ext cx="3626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latin typeface="Palace Script MT" panose="030303020206070C0B05" pitchFamily="66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54654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40" grpId="0" animBg="1"/>
      <p:bldP spid="47" grpId="0" animBg="1"/>
      <p:bldP spid="36" grpId="0" animBg="1"/>
      <p:bldP spid="41" grpId="0" animBg="1"/>
      <p:bldP spid="4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7463</TotalTime>
  <Words>814</Words>
  <Application>Microsoft Office PowerPoint</Application>
  <PresentationFormat>Widescreen</PresentationFormat>
  <Paragraphs>210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Mathematica1</vt:lpstr>
      <vt:lpstr>Palace Script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Carr Hill High School &amp; Sixth Form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L Potts</dc:creator>
  <cp:lastModifiedBy>Liz Duncombe</cp:lastModifiedBy>
  <cp:revision>186</cp:revision>
  <cp:lastPrinted>2017-09-28T18:06:59Z</cp:lastPrinted>
  <dcterms:created xsi:type="dcterms:W3CDTF">2016-05-16T13:35:50Z</dcterms:created>
  <dcterms:modified xsi:type="dcterms:W3CDTF">2019-07-18T11:22:14Z</dcterms:modified>
</cp:coreProperties>
</file>