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2"/>
  </p:notesMasterIdLst>
  <p:handoutMasterIdLst>
    <p:handoutMasterId r:id="rId13"/>
  </p:handoutMasterIdLst>
  <p:sldIdLst>
    <p:sldId id="343" r:id="rId6"/>
    <p:sldId id="298" r:id="rId7"/>
    <p:sldId id="318" r:id="rId8"/>
    <p:sldId id="344" r:id="rId9"/>
    <p:sldId id="345" r:id="rId10"/>
    <p:sldId id="34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6-05-13T09:24:22.798" v="3422" actId="313"/>
      <pc:docMkLst>
        <pc:docMk/>
      </pc:docMkLst>
      <pc:sldChg chg="modSp mod">
        <pc:chgData name="Lizzie Gauntlett" userId="1dc7c36a1b1a647d" providerId="LiveId" clId="{C1DC5315-D282-429F-B35A-871ABF7A65E8}" dt="2026-05-13T09:24:22.798" v="3422" actId="313"/>
        <pc:sldMkLst>
          <pc:docMk/>
          <pc:sldMk cId="1677304970" sldId="298"/>
        </pc:sldMkLst>
        <pc:spChg chg="mod">
          <ac:chgData name="Lizzie Gauntlett" userId="1dc7c36a1b1a647d" providerId="LiveId" clId="{C1DC5315-D282-429F-B35A-871ABF7A65E8}" dt="2026-05-13T09:24:22.798" v="3422" actId="313"/>
          <ac:spMkLst>
            <pc:docMk/>
            <pc:sldMk cId="1677304970" sldId="298"/>
            <ac:spMk id="4" creationId="{8A3FCDC3-543C-8905-8EB4-3AC0E32FFFFF}"/>
          </ac:spMkLst>
        </pc:spChg>
      </pc:sldChg>
      <pc:sldChg chg="modSp add mod">
        <pc:chgData name="Lizzie Gauntlett" userId="1dc7c36a1b1a647d" providerId="LiveId" clId="{C1DC5315-D282-429F-B35A-871ABF7A65E8}" dt="2026-05-08T06:42:31.211" v="2465" actId="20577"/>
        <pc:sldMkLst>
          <pc:docMk/>
          <pc:sldMk cId="1800512821" sldId="318"/>
        </pc:sldMkLst>
        <pc:spChg chg="mod">
          <ac:chgData name="Lizzie Gauntlett" userId="1dc7c36a1b1a647d" providerId="LiveId" clId="{C1DC5315-D282-429F-B35A-871ABF7A65E8}" dt="2026-05-08T06:41:06.642" v="2447" actId="20577"/>
          <ac:spMkLst>
            <pc:docMk/>
            <pc:sldMk cId="1800512821" sldId="318"/>
            <ac:spMk id="2" creationId="{929F2BF5-092F-1975-C7A7-4732BBDE15B7}"/>
          </ac:spMkLst>
        </pc:spChg>
        <pc:spChg chg="mod">
          <ac:chgData name="Lizzie Gauntlett" userId="1dc7c36a1b1a647d" providerId="LiveId" clId="{C1DC5315-D282-429F-B35A-871ABF7A65E8}" dt="2026-05-08T06:42:31.211" v="2465" actId="20577"/>
          <ac:spMkLst>
            <pc:docMk/>
            <pc:sldMk cId="1800512821" sldId="318"/>
            <ac:spMk id="3" creationId="{71C1CFD4-2904-39C3-6B35-83381E239497}"/>
          </ac:spMkLst>
        </pc:spChg>
      </pc:sldChg>
      <pc:sldChg chg="modSp add del mod ord">
        <pc:chgData name="Lizzie Gauntlett" userId="1dc7c36a1b1a647d" providerId="LiveId" clId="{C1DC5315-D282-429F-B35A-871ABF7A65E8}" dt="2026-05-09T06:38:44.091" v="3415"/>
        <pc:sldMkLst>
          <pc:docMk/>
          <pc:sldMk cId="153233455" sldId="341"/>
        </pc:sldMkLst>
        <pc:spChg chg="mod">
          <ac:chgData name="Lizzie Gauntlett" userId="1dc7c36a1b1a647d" providerId="LiveId" clId="{C1DC5315-D282-429F-B35A-871ABF7A65E8}" dt="2026-05-09T06:38:44.091" v="3415"/>
          <ac:spMkLst>
            <pc:docMk/>
            <pc:sldMk cId="153233455" sldId="341"/>
            <ac:spMk id="4" creationId="{CC353874-58DC-AE45-C5DF-CCA75046EC71}"/>
          </ac:spMkLst>
        </pc:spChg>
      </pc:sldChg>
      <pc:sldChg chg="modSp mod">
        <pc:chgData name="Lizzie Gauntlett" userId="1dc7c36a1b1a647d" providerId="LiveId" clId="{C1DC5315-D282-429F-B35A-871ABF7A65E8}" dt="2026-05-09T06:34:29.845" v="3378" actId="6549"/>
        <pc:sldMkLst>
          <pc:docMk/>
          <pc:sldMk cId="1130971648" sldId="343"/>
        </pc:sldMkLst>
        <pc:spChg chg="mod">
          <ac:chgData name="Lizzie Gauntlett" userId="1dc7c36a1b1a647d" providerId="LiveId" clId="{C1DC5315-D282-429F-B35A-871ABF7A65E8}" dt="2026-05-09T06:34:29.845" v="3378" actId="6549"/>
          <ac:spMkLst>
            <pc:docMk/>
            <pc:sldMk cId="1130971648" sldId="343"/>
            <ac:spMk id="4" creationId="{8A3FCDC3-543C-8905-8EB4-3AC0E32FFFFF}"/>
          </ac:spMkLst>
        </pc:spChg>
      </pc:sldChg>
      <pc:sldChg chg="modSp add mod">
        <pc:chgData name="Lizzie Gauntlett" userId="1dc7c36a1b1a647d" providerId="LiveId" clId="{C1DC5315-D282-429F-B35A-871ABF7A65E8}" dt="2026-05-08T06:43:21.617" v="2487" actId="27636"/>
        <pc:sldMkLst>
          <pc:docMk/>
          <pc:sldMk cId="3648869699" sldId="344"/>
        </pc:sldMkLst>
        <pc:spChg chg="mod">
          <ac:chgData name="Lizzie Gauntlett" userId="1dc7c36a1b1a647d" providerId="LiveId" clId="{C1DC5315-D282-429F-B35A-871ABF7A65E8}" dt="2026-05-08T06:43:21.617" v="2487" actId="27636"/>
          <ac:spMkLst>
            <pc:docMk/>
            <pc:sldMk cId="3648869699" sldId="344"/>
            <ac:spMk id="3" creationId="{E3A767CC-6833-C0BE-2C02-E3022F29005D}"/>
          </ac:spMkLst>
        </pc:spChg>
      </pc:sldChg>
      <pc:sldChg chg="add">
        <pc:chgData name="Lizzie Gauntlett" userId="1dc7c36a1b1a647d" providerId="LiveId" clId="{C1DC5315-D282-429F-B35A-871ABF7A65E8}" dt="2026-05-09T06:36:33.932" v="3385"/>
        <pc:sldMkLst>
          <pc:docMk/>
          <pc:sldMk cId="3664963170" sldId="345"/>
        </pc:sldMkLst>
      </pc:sldChg>
    </pc:docChg>
  </pc:docChgLst>
  <pc:docChgLst>
    <pc:chgData name="Karolyn Feliciani" userId="4076af5d-4c02-40b8-bc9d-56f6c404e751" providerId="ADAL" clId="{8B2CCB7D-5049-4A78-86B5-363DE994085C}"/>
    <pc:docChg chg="modSld">
      <pc:chgData name="Karolyn Feliciani" userId="4076af5d-4c02-40b8-bc9d-56f6c404e751" providerId="ADAL" clId="{8B2CCB7D-5049-4A78-86B5-363DE994085C}" dt="2026-05-20T07:40:27.296" v="15" actId="20577"/>
      <pc:docMkLst>
        <pc:docMk/>
      </pc:docMkLst>
      <pc:sldChg chg="modSp mod">
        <pc:chgData name="Karolyn Feliciani" userId="4076af5d-4c02-40b8-bc9d-56f6c404e751" providerId="ADAL" clId="{8B2CCB7D-5049-4A78-86B5-363DE994085C}" dt="2026-05-20T07:39:46.320" v="0" actId="20577"/>
        <pc:sldMkLst>
          <pc:docMk/>
          <pc:sldMk cId="1800512821" sldId="318"/>
        </pc:sldMkLst>
        <pc:spChg chg="mod">
          <ac:chgData name="Karolyn Feliciani" userId="4076af5d-4c02-40b8-bc9d-56f6c404e751" providerId="ADAL" clId="{8B2CCB7D-5049-4A78-86B5-363DE994085C}" dt="2026-05-20T07:39:46.320" v="0" actId="20577"/>
          <ac:spMkLst>
            <pc:docMk/>
            <pc:sldMk cId="1800512821" sldId="318"/>
            <ac:spMk id="3" creationId="{71C1CFD4-2904-39C3-6B35-83381E239497}"/>
          </ac:spMkLst>
        </pc:spChg>
      </pc:sldChg>
      <pc:sldChg chg="modSp mod">
        <pc:chgData name="Karolyn Feliciani" userId="4076af5d-4c02-40b8-bc9d-56f6c404e751" providerId="ADAL" clId="{8B2CCB7D-5049-4A78-86B5-363DE994085C}" dt="2026-05-20T07:40:27.296" v="15" actId="20577"/>
        <pc:sldMkLst>
          <pc:docMk/>
          <pc:sldMk cId="153233455" sldId="341"/>
        </pc:sldMkLst>
        <pc:spChg chg="mod">
          <ac:chgData name="Karolyn Feliciani" userId="4076af5d-4c02-40b8-bc9d-56f6c404e751" providerId="ADAL" clId="{8B2CCB7D-5049-4A78-86B5-363DE994085C}" dt="2026-05-20T07:40:27.296" v="15" actId="20577"/>
          <ac:spMkLst>
            <pc:docMk/>
            <pc:sldMk cId="153233455" sldId="341"/>
            <ac:spMk id="4" creationId="{CC353874-58DC-AE45-C5DF-CCA75046EC71}"/>
          </ac:spMkLst>
        </pc:spChg>
      </pc:sldChg>
      <pc:sldChg chg="modSp mod">
        <pc:chgData name="Karolyn Feliciani" userId="4076af5d-4c02-40b8-bc9d-56f6c404e751" providerId="ADAL" clId="{8B2CCB7D-5049-4A78-86B5-363DE994085C}" dt="2026-05-20T07:40:08.543" v="2" actId="20577"/>
        <pc:sldMkLst>
          <pc:docMk/>
          <pc:sldMk cId="3664963170" sldId="345"/>
        </pc:sldMkLst>
        <pc:spChg chg="mod">
          <ac:chgData name="Karolyn Feliciani" userId="4076af5d-4c02-40b8-bc9d-56f6c404e751" providerId="ADAL" clId="{8B2CCB7D-5049-4A78-86B5-363DE994085C}" dt="2026-05-20T07:40:08.543" v="2" actId="20577"/>
          <ac:spMkLst>
            <pc:docMk/>
            <pc:sldMk cId="3664963170" sldId="345"/>
            <ac:spMk id="4" creationId="{9F31BEDC-13C9-7154-7D8E-964D57B4F8C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20/05/2026</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20/05/2026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4562947"/>
            <a:ext cx="11117656" cy="2209045"/>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dirty="0"/>
              <a:t>Lesson Objectives:</a:t>
            </a:r>
          </a:p>
          <a:p>
            <a:pPr lvl="0" fontAlgn="base"/>
            <a:r>
              <a:rPr lang="en-GB" dirty="0"/>
              <a:t>Outline the context of the named study (sleep restriction)</a:t>
            </a:r>
          </a:p>
          <a:p>
            <a:pPr lvl="0" fontAlgn="base"/>
            <a:r>
              <a:rPr lang="en-GB" dirty="0"/>
              <a:t>Describe the results and conclusion of the named study</a:t>
            </a:r>
          </a:p>
          <a:p>
            <a:pPr fontAlgn="base"/>
            <a:r>
              <a:rPr lang="en-GB" dirty="0"/>
              <a:t>Explain the argument for the restoration theory of sleep (named study: sleep restriction)</a:t>
            </a:r>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02542"/>
            <a:ext cx="11364052" cy="1753147"/>
          </a:xfrm>
          <a:solidFill>
            <a:srgbClr val="FACB2E">
              <a:alpha val="89804"/>
            </a:srgbClr>
          </a:solidFill>
          <a:ln>
            <a:solidFill>
              <a:schemeClr val="accent3"/>
            </a:solidFill>
          </a:ln>
        </p:spPr>
        <p:txBody>
          <a:bodyPr vert="horz" lIns="91440" tIns="45720" rIns="91440" bIns="45720" rtlCol="0" anchor="ctr">
            <a:normAutofit/>
          </a:bodyPr>
          <a:lstStyle/>
          <a:p>
            <a:pPr marL="0" indent="0" algn="ctr">
              <a:buNone/>
            </a:pPr>
            <a:r>
              <a:rPr lang="en-GB" dirty="0">
                <a:latin typeface="Arial"/>
                <a:cs typeface="Arial"/>
              </a:rPr>
              <a:t>Starter activity: C</a:t>
            </a:r>
            <a:r>
              <a:rPr lang="en-GB" dirty="0"/>
              <a:t>onsider </a:t>
            </a:r>
            <a:r>
              <a:rPr lang="en-GB"/>
              <a:t>the question ‘What </a:t>
            </a:r>
            <a:r>
              <a:rPr lang="en-GB" dirty="0"/>
              <a:t>evidence would support the restoration theory of </a:t>
            </a:r>
            <a:r>
              <a:rPr lang="en-GB"/>
              <a:t>sleep?’</a:t>
            </a:r>
            <a:endParaRPr lang="en-GB" dirty="0"/>
          </a:p>
        </p:txBody>
      </p:sp>
    </p:spTree>
    <p:extLst>
      <p:ext uri="{BB962C8B-B14F-4D97-AF65-F5344CB8AC3E}">
        <p14:creationId xmlns:p14="http://schemas.microsoft.com/office/powerpoint/2010/main" val="16773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2BF5-092F-1975-C7A7-4732BBDE15B7}"/>
              </a:ext>
            </a:extLst>
          </p:cNvPr>
          <p:cNvSpPr>
            <a:spLocks noGrp="1"/>
          </p:cNvSpPr>
          <p:nvPr>
            <p:ph type="title"/>
          </p:nvPr>
        </p:nvSpPr>
        <p:spPr/>
        <p:txBody>
          <a:bodyPr>
            <a:normAutofit/>
          </a:bodyPr>
          <a:lstStyle/>
          <a:p>
            <a:r>
              <a:rPr lang="en-US" dirty="0"/>
              <a:t>Sleep restriction </a:t>
            </a:r>
            <a:r>
              <a:rPr lang="en-GB" dirty="0"/>
              <a:t>(Robinson et al.)</a:t>
            </a:r>
          </a:p>
        </p:txBody>
      </p:sp>
      <p:sp>
        <p:nvSpPr>
          <p:cNvPr id="3" name="Content Placeholder 2">
            <a:extLst>
              <a:ext uri="{FF2B5EF4-FFF2-40B4-BE49-F238E27FC236}">
                <a16:creationId xmlns:a16="http://schemas.microsoft.com/office/drawing/2014/main" id="{71C1CFD4-2904-39C3-6B35-83381E239497}"/>
              </a:ext>
            </a:extLst>
          </p:cNvPr>
          <p:cNvSpPr>
            <a:spLocks noGrp="1"/>
          </p:cNvSpPr>
          <p:nvPr>
            <p:ph sz="half" idx="1"/>
          </p:nvPr>
        </p:nvSpPr>
        <p:spPr>
          <a:xfrm>
            <a:off x="180000" y="1728000"/>
            <a:ext cx="12012000" cy="5001984"/>
          </a:xfrm>
        </p:spPr>
        <p:txBody>
          <a:bodyPr>
            <a:normAutofit lnSpcReduction="10000"/>
          </a:bodyPr>
          <a:lstStyle/>
          <a:p>
            <a:pPr marL="0" indent="0">
              <a:buNone/>
            </a:pPr>
            <a:r>
              <a:rPr lang="en-US" b="1" dirty="0"/>
              <a:t>Aim</a:t>
            </a:r>
            <a:r>
              <a:rPr lang="en-US" dirty="0"/>
              <a:t>: To investigate the effects of one night of restricted sleep on cognitive function.</a:t>
            </a:r>
          </a:p>
          <a:p>
            <a:pPr marL="0" indent="0">
              <a:buNone/>
            </a:pPr>
            <a:endParaRPr lang="en-US" dirty="0"/>
          </a:p>
          <a:p>
            <a:pPr marL="0" indent="0">
              <a:buNone/>
            </a:pPr>
            <a:r>
              <a:rPr lang="en-US" b="1" dirty="0"/>
              <a:t>Participants</a:t>
            </a:r>
            <a:r>
              <a:rPr lang="en-US" dirty="0"/>
              <a:t>: 18 healthy European-American and African-American teenagers aged 13–15 years old without any reported sleep disorders, including males and females.</a:t>
            </a:r>
          </a:p>
          <a:p>
            <a:pPr marL="0" indent="0">
              <a:buNone/>
            </a:pPr>
            <a:endParaRPr lang="en-US" dirty="0"/>
          </a:p>
          <a:p>
            <a:pPr marL="0" indent="0">
              <a:buNone/>
            </a:pPr>
            <a:r>
              <a:rPr lang="en-US" b="1" dirty="0"/>
              <a:t>Procedure</a:t>
            </a:r>
            <a:r>
              <a:rPr lang="en-US" dirty="0"/>
              <a:t>: </a:t>
            </a:r>
            <a:r>
              <a:rPr lang="en-US" dirty="0" err="1"/>
              <a:t>Actigraphs</a:t>
            </a:r>
            <a:r>
              <a:rPr lang="en-US" dirty="0"/>
              <a:t> (personal, wearable devices that record waking and sleeping times) were used to estimate sleep. A brain scan was used to measure activity in different areas of the brain. </a:t>
            </a:r>
          </a:p>
          <a:p>
            <a:pPr marL="0" indent="0">
              <a:buNone/>
            </a:pPr>
            <a:r>
              <a:rPr lang="en-US" dirty="0"/>
              <a:t>Two </a:t>
            </a:r>
            <a:r>
              <a:rPr lang="en-US" dirty="0" err="1"/>
              <a:t>computerised</a:t>
            </a:r>
            <a:r>
              <a:rPr lang="en-US" dirty="0"/>
              <a:t> </a:t>
            </a:r>
            <a:r>
              <a:rPr lang="en-US" dirty="0" err="1"/>
              <a:t>behavioural</a:t>
            </a:r>
            <a:r>
              <a:rPr lang="en-US" dirty="0"/>
              <a:t> tasks were used to measure risk-taking behaviour: a balloon-blowing task and a decision-making task. Participants slept in their own homes wearing the </a:t>
            </a:r>
            <a:r>
              <a:rPr lang="en-US" dirty="0" err="1"/>
              <a:t>actigraph</a:t>
            </a:r>
            <a:r>
              <a:rPr lang="en-US" dirty="0"/>
              <a:t> to confirm the length of time for which they slept. </a:t>
            </a:r>
          </a:p>
          <a:p>
            <a:pPr marL="0" indent="0">
              <a:buNone/>
            </a:pPr>
            <a:r>
              <a:rPr lang="en-US" dirty="0"/>
              <a:t>On a Friday night, all participants were instructed to sleep for at least eight hours before their scan (normal sleep condition). </a:t>
            </a:r>
            <a:endParaRPr lang="en-GB" sz="2400" dirty="0"/>
          </a:p>
        </p:txBody>
      </p:sp>
    </p:spTree>
    <p:extLst>
      <p:ext uri="{BB962C8B-B14F-4D97-AF65-F5344CB8AC3E}">
        <p14:creationId xmlns:p14="http://schemas.microsoft.com/office/powerpoint/2010/main" val="180051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2A90-DB7B-AF82-B65D-0ECE5A297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97B73-F568-E93D-1BAB-EDDE9937C9C2}"/>
              </a:ext>
            </a:extLst>
          </p:cNvPr>
          <p:cNvSpPr>
            <a:spLocks noGrp="1"/>
          </p:cNvSpPr>
          <p:nvPr>
            <p:ph type="title"/>
          </p:nvPr>
        </p:nvSpPr>
        <p:spPr/>
        <p:txBody>
          <a:bodyPr>
            <a:normAutofit/>
          </a:bodyPr>
          <a:lstStyle/>
          <a:p>
            <a:r>
              <a:rPr lang="en-US" dirty="0"/>
              <a:t>Sleep restriction </a:t>
            </a:r>
            <a:r>
              <a:rPr lang="en-GB" dirty="0"/>
              <a:t>(Robinson et al.)</a:t>
            </a:r>
          </a:p>
        </p:txBody>
      </p:sp>
      <p:sp>
        <p:nvSpPr>
          <p:cNvPr id="3" name="Content Placeholder 2">
            <a:extLst>
              <a:ext uri="{FF2B5EF4-FFF2-40B4-BE49-F238E27FC236}">
                <a16:creationId xmlns:a16="http://schemas.microsoft.com/office/drawing/2014/main" id="{E3A767CC-6833-C0BE-2C02-E3022F29005D}"/>
              </a:ext>
            </a:extLst>
          </p:cNvPr>
          <p:cNvSpPr>
            <a:spLocks noGrp="1"/>
          </p:cNvSpPr>
          <p:nvPr>
            <p:ph sz="half" idx="1"/>
          </p:nvPr>
        </p:nvSpPr>
        <p:spPr>
          <a:xfrm>
            <a:off x="180000" y="1728000"/>
            <a:ext cx="12012000" cy="5001984"/>
          </a:xfrm>
        </p:spPr>
        <p:txBody>
          <a:bodyPr>
            <a:normAutofit/>
          </a:bodyPr>
          <a:lstStyle/>
          <a:p>
            <a:pPr marL="0" indent="0">
              <a:buNone/>
            </a:pPr>
            <a:r>
              <a:rPr lang="en-US" b="1" dirty="0"/>
              <a:t>Procedure</a:t>
            </a:r>
            <a:r>
              <a:rPr lang="en-US" dirty="0"/>
              <a:t>: On a different Friday night, the same participants were instructed to only sleep for four hours before their scan (restricted sleep condition). On Saturday morning, participants came to the laboratory for their brain scan and completed the two </a:t>
            </a:r>
            <a:r>
              <a:rPr lang="en-US" dirty="0" err="1"/>
              <a:t>behavioural</a:t>
            </a:r>
            <a:r>
              <a:rPr lang="en-US" dirty="0"/>
              <a:t> tasks. They avoided naps and caffeine during both Fridays and Saturdays of the experiment. </a:t>
            </a:r>
          </a:p>
          <a:p>
            <a:pPr marL="0" indent="0">
              <a:buNone/>
            </a:pPr>
            <a:r>
              <a:rPr lang="en-US" b="1" dirty="0"/>
              <a:t>Results</a:t>
            </a:r>
            <a:r>
              <a:rPr lang="en-US" dirty="0"/>
              <a:t>: </a:t>
            </a:r>
          </a:p>
          <a:p>
            <a:pPr marL="0" indent="0">
              <a:buNone/>
            </a:pPr>
            <a:r>
              <a:rPr lang="en-US" dirty="0"/>
              <a:t>• Areas of the brain including the amygdala showed greater efficiency after a normal night’s sleep compared to a restricted night’s sleep. </a:t>
            </a:r>
          </a:p>
          <a:p>
            <a:pPr marL="0" indent="0">
              <a:buNone/>
            </a:pPr>
            <a:r>
              <a:rPr lang="en-US" dirty="0"/>
              <a:t>• In the </a:t>
            </a:r>
            <a:r>
              <a:rPr lang="en-US" dirty="0" err="1"/>
              <a:t>behavioural</a:t>
            </a:r>
            <a:r>
              <a:rPr lang="en-US" dirty="0"/>
              <a:t> tasks, sleep restriction led to greater risk-taking and less accurate decision-making. </a:t>
            </a:r>
          </a:p>
          <a:p>
            <a:pPr marL="0" indent="0">
              <a:buNone/>
            </a:pPr>
            <a:r>
              <a:rPr lang="en-US" b="1" dirty="0"/>
              <a:t>Conclusion</a:t>
            </a:r>
            <a:r>
              <a:rPr lang="en-US" dirty="0"/>
              <a:t>: The experiment showed that restricting sleep, even for one night, has a negative effect on how well different areas of the brain work. This provides evidence for the importance of sleep in restoring cognitive function.</a:t>
            </a:r>
            <a:endParaRPr lang="en-GB" sz="2400" dirty="0"/>
          </a:p>
        </p:txBody>
      </p:sp>
    </p:spTree>
    <p:extLst>
      <p:ext uri="{BB962C8B-B14F-4D97-AF65-F5344CB8AC3E}">
        <p14:creationId xmlns:p14="http://schemas.microsoft.com/office/powerpoint/2010/main" val="3648869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type="pic" sz="quarter" idx="10"/>
          </p:nvPr>
        </p:nvPicPr>
        <p:blipFill rotWithShape="1">
          <a:blip r:embed="rId2"/>
          <a:srcRect l="15720" r="26940"/>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p:txBody>
          <a:bodyPr/>
          <a:lstStyle/>
          <a:p>
            <a:r>
              <a:rPr lang="en-US" dirty="0"/>
              <a:t>Named study</a:t>
            </a:r>
            <a:endParaRPr lang="en-GB" dirty="0"/>
          </a:p>
        </p:txBody>
      </p:sp>
      <p:sp>
        <p:nvSpPr>
          <p:cNvPr id="4" name="Content Placeholder 3">
            <a:extLst>
              <a:ext uri="{FF2B5EF4-FFF2-40B4-BE49-F238E27FC236}">
                <a16:creationId xmlns:a16="http://schemas.microsoft.com/office/drawing/2014/main" id="{9F31BEDC-13C9-7154-7D8E-964D57B4F8CA}"/>
              </a:ext>
            </a:extLst>
          </p:cNvPr>
          <p:cNvSpPr>
            <a:spLocks noGrp="1"/>
          </p:cNvSpPr>
          <p:nvPr>
            <p:ph idx="1"/>
          </p:nvPr>
        </p:nvSpPr>
        <p:spPr/>
        <p:txBody>
          <a:bodyPr>
            <a:noAutofit/>
          </a:bodyPr>
          <a:lstStyle/>
          <a:p>
            <a:pPr marL="0" indent="0">
              <a:buNone/>
            </a:pPr>
            <a:r>
              <a:rPr lang="en-US" sz="2800" dirty="0"/>
              <a:t>Working with a partner:</a:t>
            </a:r>
          </a:p>
          <a:p>
            <a:pPr marL="0" indent="0">
              <a:buNone/>
            </a:pPr>
            <a:endParaRPr lang="en-US" sz="2800" dirty="0"/>
          </a:p>
          <a:p>
            <a:r>
              <a:rPr lang="en-GB" sz="2800" dirty="0"/>
              <a:t>Check your ability to describe the aim, the sample, the method, the results and conclusions</a:t>
            </a:r>
          </a:p>
          <a:p>
            <a:r>
              <a:rPr lang="en-GB" sz="2800" dirty="0"/>
              <a:t>Use a timer / the clock to take 30-second ‘turns’</a:t>
            </a:r>
          </a:p>
          <a:p>
            <a:r>
              <a:rPr lang="en-GB" sz="2800" dirty="0"/>
              <a:t>Continue the description where your partner finished</a:t>
            </a:r>
          </a:p>
        </p:txBody>
      </p:sp>
    </p:spTree>
    <p:extLst>
      <p:ext uri="{BB962C8B-B14F-4D97-AF65-F5344CB8AC3E}">
        <p14:creationId xmlns:p14="http://schemas.microsoft.com/office/powerpoint/2010/main" val="366496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71FE-5DB7-C512-FA4A-08DC09E95C6C}"/>
            </a:ext>
          </a:extLst>
        </p:cNvPr>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FF957276-52AA-5B45-C868-87AEE467B2EF}"/>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CC353874-58DC-AE45-C5DF-CCA75046EC71}"/>
              </a:ext>
            </a:extLst>
          </p:cNvPr>
          <p:cNvSpPr>
            <a:spLocks noGrp="1"/>
          </p:cNvSpPr>
          <p:nvPr>
            <p:ph idx="1"/>
          </p:nvPr>
        </p:nvSpPr>
        <p:spPr>
          <a:xfrm>
            <a:off x="413974" y="4770781"/>
            <a:ext cx="11364052" cy="1753147"/>
          </a:xfrm>
          <a:solidFill>
            <a:srgbClr val="FACB2E">
              <a:alpha val="89804"/>
            </a:srgbClr>
          </a:solidFill>
          <a:ln>
            <a:solidFill>
              <a:schemeClr val="accent3"/>
            </a:solidFill>
          </a:ln>
        </p:spPr>
        <p:txBody>
          <a:bodyPr vert="horz" lIns="91440" tIns="45720" rIns="91440" bIns="45720" rtlCol="0" anchor="ctr">
            <a:normAutofit/>
          </a:bodyPr>
          <a:lstStyle/>
          <a:p>
            <a:pPr marL="0" indent="0" algn="ctr">
              <a:buNone/>
            </a:pPr>
            <a:r>
              <a:rPr lang="en-GB" dirty="0">
                <a:latin typeface="Arial"/>
                <a:cs typeface="Arial"/>
              </a:rPr>
              <a:t>Plenary: </a:t>
            </a:r>
            <a:r>
              <a:rPr lang="en-US" dirty="0">
                <a:latin typeface="Arial"/>
                <a:cs typeface="Arial"/>
              </a:rPr>
              <a:t>In pairs, answer the starter activity question on a ‘post it’ note.  Stick on the board and review – </a:t>
            </a:r>
            <a:r>
              <a:rPr lang="en-US">
                <a:latin typeface="Arial"/>
                <a:cs typeface="Arial"/>
              </a:rPr>
              <a:t>do the class </a:t>
            </a:r>
            <a:r>
              <a:rPr lang="en-US" dirty="0">
                <a:latin typeface="Arial"/>
                <a:cs typeface="Arial"/>
              </a:rPr>
              <a:t>agree?</a:t>
            </a:r>
            <a:endParaRPr lang="en-GB" dirty="0"/>
          </a:p>
        </p:txBody>
      </p:sp>
    </p:spTree>
    <p:extLst>
      <p:ext uri="{BB962C8B-B14F-4D97-AF65-F5344CB8AC3E}">
        <p14:creationId xmlns:p14="http://schemas.microsoft.com/office/powerpoint/2010/main" val="153233455"/>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9ad1216b-cdc1-40e2-a0c2-94597fd44697">7VPTP7ZE6X33-2020743336-697</_dlc_DocId>
    <_dlc_DocIdUrl xmlns="9ad1216b-cdc1-40e2-a0c2-94597fd44697">
      <Url>https://cambridgeorg.sharepoint.com/sites/cie/education/pd/Curriculum_Support/_layouts/15/DocIdRedir.aspx?ID=7VPTP7ZE6X33-2020743336-697</Url>
      <Description>7VPTP7ZE6X33-2020743336-697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45BD9047056454F94B4694108F9A1FF" ma:contentTypeVersion="3" ma:contentTypeDescription="Create a new document." ma:contentTypeScope="" ma:versionID="5c0011047895b59a897429f5e4ec5dcc">
  <xsd:schema xmlns:xsd="http://www.w3.org/2001/XMLSchema" xmlns:xs="http://www.w3.org/2001/XMLSchema" xmlns:p="http://schemas.microsoft.com/office/2006/metadata/properties" xmlns:ns2="9ad1216b-cdc1-40e2-a0c2-94597fd44697" xmlns:ns3="f1f25e64-7226-490b-ade3-8cf84afff5d2" targetNamespace="http://schemas.microsoft.com/office/2006/metadata/properties" ma:root="true" ma:fieldsID="5b649ae69bc45de80afe7d6c0f200904" ns2:_="" ns3:_="">
    <xsd:import namespace="9ad1216b-cdc1-40e2-a0c2-94597fd44697"/>
    <xsd:import namespace="f1f25e64-7226-490b-ade3-8cf84afff5d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f25e64-7226-490b-ade3-8cf84afff5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2.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3.xml><?xml version="1.0" encoding="utf-8"?>
<ds:datastoreItem xmlns:ds="http://schemas.openxmlformats.org/officeDocument/2006/customXml" ds:itemID="{B630E657-8217-4B2F-96A4-D1EE5A57D447}">
  <ds:schemaRefs>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purl.org/dc/dcmitype/"/>
    <ds:schemaRef ds:uri="http://schemas.microsoft.com/office/2006/documentManagement/types"/>
    <ds:schemaRef ds:uri="f1f25e64-7226-490b-ade3-8cf84afff5d2"/>
    <ds:schemaRef ds:uri="9ad1216b-cdc1-40e2-a0c2-94597fd44697"/>
    <ds:schemaRef ds:uri="http://www.w3.org/XML/1998/namespace"/>
    <ds:schemaRef ds:uri="http://purl.org/dc/elements/1.1/"/>
  </ds:schemaRefs>
</ds:datastoreItem>
</file>

<file path=customXml/itemProps4.xml><?xml version="1.0" encoding="utf-8"?>
<ds:datastoreItem xmlns:ds="http://schemas.openxmlformats.org/officeDocument/2006/customXml" ds:itemID="{58BBA442-BCEC-4BEC-AF22-D4E163519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f1f25e64-7226-490b-ade3-8cf84afff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398</TotalTime>
  <Words>426</Words>
  <Application>Microsoft Office PowerPoint</Application>
  <PresentationFormat>Widescreen</PresentationFormat>
  <Paragraphs>26</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Georgia</vt:lpstr>
      <vt:lpstr>Office Theme</vt:lpstr>
      <vt:lpstr>PowerPoint Presentation</vt:lpstr>
      <vt:lpstr>PowerPoint Presentation</vt:lpstr>
      <vt:lpstr>Sleep restriction (Robinson et al.)</vt:lpstr>
      <vt:lpstr>Sleep restriction (Robinson et al.)</vt:lpstr>
      <vt:lpstr>Named study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4</cp:revision>
  <dcterms:created xsi:type="dcterms:W3CDTF">2023-10-09T12:44:25Z</dcterms:created>
  <dcterms:modified xsi:type="dcterms:W3CDTF">2026-05-20T07:40:29Z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0x010100E45BD9047056454F94B4694108F9A1FF</vt:lpwstr>
  </property>
  <property fmtid="{D5CDD505-2E9C-101B-9397-08002B2CF9AE}" pid="3" name="MediaServiceImageTags">
    <vt:lpwstr/>
  </property>
  <property fmtid="{D5CDD505-2E9C-101B-9397-08002B2CF9AE}" pid="4" name="_dlc_DocIdItemGuid">
    <vt:lpwstr>0f655ab0-df03-48d9-b3f1-b38f19c6ee3c</vt:lpwstr>
  </property>
</Properties>
</file>