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6" r:id="rId2"/>
    <p:sldId id="317" r:id="rId3"/>
    <p:sldId id="318" r:id="rId4"/>
    <p:sldId id="319" r:id="rId5"/>
    <p:sldId id="320" r:id="rId6"/>
    <p:sldId id="321" r:id="rId7"/>
    <p:sldId id="322" r:id="rId8"/>
    <p:sldId id="323" r:id="rId9"/>
    <p:sldId id="324" r:id="rId10"/>
    <p:sldId id="328" r:id="rId11"/>
    <p:sldId id="329" r:id="rId12"/>
    <p:sldId id="330" r:id="rId13"/>
    <p:sldId id="331" r:id="rId14"/>
    <p:sldId id="332" r:id="rId15"/>
    <p:sldId id="326" r:id="rId16"/>
    <p:sldId id="327" r:id="rId17"/>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5">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951"/>
    <a:srgbClr val="FFFFCC"/>
    <a:srgbClr val="FFE2A7"/>
    <a:srgbClr val="6600CC"/>
    <a:srgbClr val="0033CC"/>
    <a:srgbClr val="E21A51"/>
    <a:srgbClr val="F4CDDC"/>
    <a:srgbClr val="FAE8EE"/>
    <a:srgbClr val="FDF5F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66590" autoAdjust="0"/>
  </p:normalViewPr>
  <p:slideViewPr>
    <p:cSldViewPr snapToGrid="0">
      <p:cViewPr varScale="1">
        <p:scale>
          <a:sx n="76" d="100"/>
          <a:sy n="76" d="100"/>
        </p:scale>
        <p:origin x="1788" y="96"/>
      </p:cViewPr>
      <p:guideLst>
        <p:guide orient="horz" pos="2160"/>
        <p:guide pos="3840"/>
      </p:guideLst>
    </p:cSldViewPr>
  </p:slideViewPr>
  <p:notesTextViewPr>
    <p:cViewPr>
      <p:scale>
        <a:sx n="3" d="2"/>
        <a:sy n="3" d="2"/>
      </p:scale>
      <p:origin x="0" y="0"/>
    </p:cViewPr>
  </p:notesTextViewPr>
  <p:notesViewPr>
    <p:cSldViewPr snapToGrid="0" showGuides="1">
      <p:cViewPr varScale="1">
        <p:scale>
          <a:sx n="78" d="100"/>
          <a:sy n="78" d="100"/>
        </p:scale>
        <p:origin x="-3936" y="288"/>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12/02/2019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306927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Are</a:t>
            </a:r>
            <a:r>
              <a:rPr lang="en-GB" i="1" baseline="0" dirty="0" smtClean="0"/>
              <a:t> </a:t>
            </a:r>
            <a:r>
              <a:rPr lang="en-GB" i="1" baseline="0" dirty="0" smtClean="0"/>
              <a:t>there any keywords to help you?</a:t>
            </a:r>
          </a:p>
          <a:p>
            <a:endParaRPr lang="en-GB" i="1" baseline="0" dirty="0" smtClean="0"/>
          </a:p>
          <a:p>
            <a:r>
              <a:rPr lang="en-GB" i="0" baseline="0" dirty="0" smtClean="0"/>
              <a:t>Discussion point:</a:t>
            </a:r>
            <a:r>
              <a:rPr lang="en-GB" i="1" baseline="0" dirty="0" smtClean="0"/>
              <a:t>	If the order of the characters changes does that make a new password?</a:t>
            </a:r>
          </a:p>
          <a:p>
            <a:r>
              <a:rPr lang="en-GB" i="0" baseline="0" dirty="0" smtClean="0"/>
              <a:t>Passwords are very common in today’s world. Learners need to understand that, in a password, the order of the characters is important and that permutations and/or arrangements should be used to answer.</a:t>
            </a:r>
          </a:p>
          <a:p>
            <a:pPr marL="171450" indent="-171450" algn="r">
              <a:buFont typeface="Arial" panose="020B0604020202020204" pitchFamily="34" charset="0"/>
              <a:buChar char="•"/>
            </a:pPr>
            <a:r>
              <a:rPr lang="en-GB" i="0" baseline="0" dirty="0" smtClean="0"/>
              <a:t>1 click to reveal Number of arrangements</a:t>
            </a:r>
          </a:p>
          <a:p>
            <a:pPr marL="171450" indent="-171450" algn="r">
              <a:buFont typeface="Arial" panose="020B0604020202020204" pitchFamily="34" charset="0"/>
              <a:buChar char="•"/>
            </a:pPr>
            <a:r>
              <a:rPr lang="en-GB" i="0" baseline="0" dirty="0" smtClean="0"/>
              <a:t>1 click to reveal 5 characters from 22</a:t>
            </a:r>
          </a:p>
          <a:p>
            <a:pPr marL="0" indent="0" algn="l">
              <a:buFont typeface="Arial" panose="020B0604020202020204" pitchFamily="34" charset="0"/>
              <a:buNone/>
            </a:pPr>
            <a:r>
              <a:rPr lang="en-GB" i="1" baseline="0" dirty="0" smtClean="0"/>
              <a:t>What calculation do you need to work out?</a:t>
            </a:r>
          </a:p>
          <a:p>
            <a:pPr marL="171450" indent="-171450" algn="r">
              <a:buFont typeface="Arial" panose="020B0604020202020204" pitchFamily="34" charset="0"/>
              <a:buChar char="•"/>
            </a:pPr>
            <a:r>
              <a:rPr lang="en-GB" i="0" baseline="0" dirty="0" smtClean="0"/>
              <a:t>2 clicks to reveal </a:t>
            </a:r>
            <a:r>
              <a:rPr lang="en-GB" i="0" baseline="30000" dirty="0" smtClean="0"/>
              <a:t>22</a:t>
            </a:r>
            <a:r>
              <a:rPr lang="en-GB" i="0" baseline="0" dirty="0" smtClean="0"/>
              <a:t>P</a:t>
            </a:r>
            <a:r>
              <a:rPr lang="en-GB" i="0" baseline="-25000" dirty="0" smtClean="0"/>
              <a:t>5</a:t>
            </a:r>
            <a:r>
              <a:rPr lang="en-GB" i="0" baseline="0" dirty="0" smtClean="0"/>
              <a:t> and the answer</a:t>
            </a:r>
          </a:p>
          <a:p>
            <a:pPr marL="0" indent="0" algn="r">
              <a:buFont typeface="Arial" panose="020B0604020202020204" pitchFamily="34" charset="0"/>
              <a:buNone/>
            </a:pPr>
            <a:endParaRPr lang="en-GB" i="0"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EC591581-0ADF-470F-AAC7-05EDE80DB34F}" type="slidenum">
              <a:rPr lang="en-GB" smtClean="0"/>
              <a:t>10</a:t>
            </a:fld>
            <a:endParaRPr lang="en-GB"/>
          </a:p>
        </p:txBody>
      </p:sp>
    </p:spTree>
    <p:extLst>
      <p:ext uri="{BB962C8B-B14F-4D97-AF65-F5344CB8AC3E}">
        <p14:creationId xmlns:p14="http://schemas.microsoft.com/office/powerpoint/2010/main" val="309809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How </a:t>
            </a:r>
            <a:r>
              <a:rPr lang="en-GB" i="1" dirty="0" smtClean="0"/>
              <a:t>should we start here</a:t>
            </a:r>
            <a:r>
              <a:rPr lang="en-GB" i="1" baseline="0" dirty="0" smtClean="0"/>
              <a:t>?</a:t>
            </a:r>
          </a:p>
          <a:p>
            <a:pPr marL="171450" indent="-171450" algn="r">
              <a:buFont typeface="Arial" panose="020B0604020202020204" pitchFamily="34" charset="0"/>
              <a:buChar char="•"/>
            </a:pPr>
            <a:r>
              <a:rPr lang="en-GB" i="0" baseline="0" dirty="0" smtClean="0"/>
              <a:t>1 click to reveal Number of arrangements</a:t>
            </a:r>
          </a:p>
          <a:p>
            <a:pPr marL="171450" indent="-171450" algn="r">
              <a:buFont typeface="Arial" panose="020B0604020202020204" pitchFamily="34" charset="0"/>
              <a:buChar char="•"/>
            </a:pPr>
            <a:r>
              <a:rPr lang="en-GB" i="0" baseline="0" dirty="0" smtClean="0"/>
              <a:t>2 clicks to reveal 3 letters from 5 and </a:t>
            </a:r>
            <a:r>
              <a:rPr lang="en-GB" i="0" baseline="30000" dirty="0" smtClean="0"/>
              <a:t>5</a:t>
            </a:r>
            <a:r>
              <a:rPr lang="en-GB" i="0" baseline="0" dirty="0" smtClean="0"/>
              <a:t>P</a:t>
            </a:r>
            <a:r>
              <a:rPr lang="en-GB" i="0" baseline="-25000" dirty="0" smtClean="0"/>
              <a:t>3</a:t>
            </a:r>
            <a:r>
              <a:rPr lang="en-GB" i="0" baseline="0" dirty="0" smtClean="0"/>
              <a:t> </a:t>
            </a:r>
          </a:p>
          <a:p>
            <a:pPr marL="171450" indent="-171450" algn="r">
              <a:buFont typeface="Arial" panose="020B0604020202020204" pitchFamily="34" charset="0"/>
              <a:buChar char="•"/>
            </a:pPr>
            <a:r>
              <a:rPr lang="en-GB" i="0" baseline="0" dirty="0" smtClean="0"/>
              <a:t>2 clicks to reveal 2 symbols from 7 and </a:t>
            </a:r>
            <a:r>
              <a:rPr lang="en-GB" i="0" baseline="30000" dirty="0" smtClean="0"/>
              <a:t>7</a:t>
            </a:r>
            <a:r>
              <a:rPr lang="en-GB" i="0" baseline="0" dirty="0" smtClean="0"/>
              <a:t>P</a:t>
            </a:r>
            <a:r>
              <a:rPr lang="en-GB" i="0" baseline="-25000" dirty="0" smtClean="0"/>
              <a:t>2</a:t>
            </a:r>
          </a:p>
          <a:p>
            <a:pPr marL="0" indent="0" algn="l">
              <a:buFont typeface="Arial" panose="020B0604020202020204" pitchFamily="34" charset="0"/>
              <a:buNone/>
            </a:pPr>
            <a:r>
              <a:rPr lang="en-GB" i="1" baseline="0" dirty="0" smtClean="0"/>
              <a:t>So how do we work out the answer?</a:t>
            </a:r>
          </a:p>
          <a:p>
            <a:pPr marL="171450" indent="-171450" algn="r">
              <a:buFont typeface="Arial" panose="020B0604020202020204" pitchFamily="34" charset="0"/>
              <a:buChar char="•"/>
            </a:pPr>
            <a:r>
              <a:rPr lang="en-GB" i="0" baseline="0" dirty="0" smtClean="0"/>
              <a:t>2 clicks to reveal the answer</a:t>
            </a:r>
          </a:p>
          <a:p>
            <a:pPr marL="0" indent="0" algn="r">
              <a:buFont typeface="Arial" panose="020B0604020202020204" pitchFamily="34" charset="0"/>
              <a:buNone/>
            </a:pPr>
            <a:r>
              <a:rPr lang="en-GB" i="0" baseline="0" dirty="0" smtClean="0"/>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EC591581-0ADF-470F-AAC7-05EDE80DB34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9809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Are</a:t>
            </a:r>
            <a:r>
              <a:rPr lang="en-GB" i="1" baseline="0" dirty="0" smtClean="0"/>
              <a:t> </a:t>
            </a:r>
            <a:r>
              <a:rPr lang="en-GB" i="1" baseline="0" dirty="0" smtClean="0"/>
              <a:t>there any keywords to help you?</a:t>
            </a:r>
          </a:p>
          <a:p>
            <a:r>
              <a:rPr lang="en-GB" i="1" baseline="0" dirty="0" smtClean="0"/>
              <a:t>Is the order of selection important when choosing a team?</a:t>
            </a:r>
          </a:p>
          <a:p>
            <a:pPr marL="171450" indent="-171450" algn="r">
              <a:buFont typeface="Arial" panose="020B0604020202020204" pitchFamily="34" charset="0"/>
              <a:buChar char="•"/>
            </a:pPr>
            <a:r>
              <a:rPr lang="en-GB" i="0" baseline="0" dirty="0" smtClean="0"/>
              <a:t>1 click to reveal Number of selections</a:t>
            </a:r>
          </a:p>
          <a:p>
            <a:pPr marL="0" indent="0" algn="l">
              <a:buFont typeface="Arial" panose="020B0604020202020204" pitchFamily="34" charset="0"/>
              <a:buNone/>
            </a:pPr>
            <a:r>
              <a:rPr lang="en-GB" i="1" baseline="0" dirty="0" smtClean="0"/>
              <a:t>How many ways are there to select the men?</a:t>
            </a:r>
          </a:p>
          <a:p>
            <a:pPr marL="171450" indent="-171450" algn="r">
              <a:buFont typeface="Arial" panose="020B0604020202020204" pitchFamily="34" charset="0"/>
              <a:buChar char="•"/>
            </a:pPr>
            <a:r>
              <a:rPr lang="en-GB" i="0" baseline="0" dirty="0" smtClean="0"/>
              <a:t>2 clicks to reveal 4 men from 8 different men and </a:t>
            </a:r>
            <a:r>
              <a:rPr lang="en-GB" i="0" baseline="30000" dirty="0" smtClean="0"/>
              <a:t>8</a:t>
            </a:r>
            <a:r>
              <a:rPr lang="en-GB" i="0" baseline="0" dirty="0" smtClean="0"/>
              <a:t>C</a:t>
            </a:r>
            <a:r>
              <a:rPr lang="en-GB" i="0" baseline="-25000" dirty="0" smtClean="0"/>
              <a:t>4</a:t>
            </a:r>
            <a:endParaRPr lang="en-GB" i="0" baseline="0" dirty="0" smtClean="0"/>
          </a:p>
          <a:p>
            <a:pPr marL="0" indent="0" algn="l">
              <a:buFont typeface="Arial" panose="020B0604020202020204" pitchFamily="34" charset="0"/>
              <a:buNone/>
            </a:pPr>
            <a:r>
              <a:rPr lang="en-GB" i="1" baseline="0" dirty="0" smtClean="0"/>
              <a:t>How many ways are there to select the women?</a:t>
            </a:r>
            <a:endParaRPr lang="en-GB" i="1" baseline="-25000" dirty="0" smtClean="0"/>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2 clicks to reveal 3 men from 9 different men and </a:t>
            </a:r>
            <a:r>
              <a:rPr lang="en-GB" i="0" baseline="30000" dirty="0" smtClean="0"/>
              <a:t>9</a:t>
            </a:r>
            <a:r>
              <a:rPr lang="en-GB" i="0" baseline="0" dirty="0" smtClean="0"/>
              <a:t>C</a:t>
            </a:r>
            <a:r>
              <a:rPr lang="en-GB" i="0" baseline="-25000" dirty="0" smtClean="0"/>
              <a:t>3</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smtClean="0"/>
              <a:t>Discussion point:</a:t>
            </a:r>
            <a:r>
              <a:rPr lang="en-GB" i="1" baseline="0" dirty="0" smtClean="0"/>
              <a:t>	How do we find the answer from these values?</a:t>
            </a:r>
          </a:p>
          <a:p>
            <a:r>
              <a:rPr lang="en-GB" i="0" dirty="0" smtClean="0"/>
              <a:t>It is worth emphasising that as there</a:t>
            </a:r>
            <a:r>
              <a:rPr lang="en-GB" i="0" baseline="0" dirty="0" smtClean="0"/>
              <a:t> are </a:t>
            </a:r>
            <a:r>
              <a:rPr lang="en-GB" i="0" baseline="30000" dirty="0" smtClean="0"/>
              <a:t>8</a:t>
            </a:r>
            <a:r>
              <a:rPr lang="en-GB" i="0" baseline="0" dirty="0" smtClean="0"/>
              <a:t>C</a:t>
            </a:r>
            <a:r>
              <a:rPr lang="en-GB" i="0" baseline="-25000" dirty="0" smtClean="0"/>
              <a:t>4</a:t>
            </a:r>
            <a:r>
              <a:rPr lang="en-GB" i="0" baseline="0" dirty="0" smtClean="0"/>
              <a:t> </a:t>
            </a:r>
            <a:r>
              <a:rPr lang="en-GB" b="1" i="0" baseline="0" dirty="0" smtClean="0"/>
              <a:t>AND</a:t>
            </a:r>
            <a:r>
              <a:rPr lang="en-GB" i="0" baseline="0" dirty="0" smtClean="0"/>
              <a:t> </a:t>
            </a:r>
            <a:r>
              <a:rPr lang="en-GB" i="0" baseline="30000" dirty="0" smtClean="0"/>
              <a:t>9</a:t>
            </a:r>
            <a:r>
              <a:rPr lang="en-GB" i="0" baseline="0" dirty="0" smtClean="0"/>
              <a:t>C</a:t>
            </a:r>
            <a:r>
              <a:rPr lang="en-GB" i="0" baseline="-25000" dirty="0" smtClean="0"/>
              <a:t>3</a:t>
            </a:r>
            <a:r>
              <a:rPr lang="en-GB" i="0" baseline="0" dirty="0" smtClean="0"/>
              <a:t> ways to select the men and women, the product rule for counting still applies and we multiply.</a:t>
            </a:r>
          </a:p>
          <a:p>
            <a:pPr marL="171450" indent="-171450" algn="r">
              <a:buFont typeface="Arial" panose="020B0604020202020204" pitchFamily="34" charset="0"/>
              <a:buChar char="•"/>
            </a:pPr>
            <a:r>
              <a:rPr lang="en-GB" i="0" baseline="0" dirty="0" smtClean="0"/>
              <a:t>1 click to reveal the answer</a:t>
            </a:r>
          </a:p>
          <a:p>
            <a:pPr marL="171450" indent="-171450" algn="r">
              <a:buFont typeface="Arial" panose="020B0604020202020204" pitchFamily="34" charset="0"/>
              <a:buChar char="•"/>
            </a:pPr>
            <a:endParaRPr lang="en-GB" i="0" baseline="0" dirty="0" smtClean="0"/>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r">
              <a:buFont typeface="Arial" panose="020B0604020202020204" pitchFamily="34" charset="0"/>
              <a:buNone/>
            </a:pPr>
            <a:endParaRPr lang="en-GB" i="1" dirty="0"/>
          </a:p>
        </p:txBody>
      </p:sp>
      <p:sp>
        <p:nvSpPr>
          <p:cNvPr id="4" name="Slide Number Placeholder 3"/>
          <p:cNvSpPr>
            <a:spLocks noGrp="1"/>
          </p:cNvSpPr>
          <p:nvPr>
            <p:ph type="sldNum" sz="quarter" idx="10"/>
          </p:nvPr>
        </p:nvSpPr>
        <p:spPr/>
        <p:txBody>
          <a:bodyPr/>
          <a:lstStyle/>
          <a:p>
            <a:fld id="{EC591581-0ADF-470F-AAC7-05EDE80DB34F}" type="slidenum">
              <a:rPr lang="en-GB" smtClean="0"/>
              <a:t>12</a:t>
            </a:fld>
            <a:endParaRPr lang="en-GB"/>
          </a:p>
        </p:txBody>
      </p:sp>
    </p:spTree>
    <p:extLst>
      <p:ext uri="{BB962C8B-B14F-4D97-AF65-F5344CB8AC3E}">
        <p14:creationId xmlns:p14="http://schemas.microsoft.com/office/powerpoint/2010/main" val="270952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Discussion </a:t>
            </a:r>
            <a:r>
              <a:rPr lang="en-GB" i="0" dirty="0" smtClean="0"/>
              <a:t>point:</a:t>
            </a:r>
            <a:r>
              <a:rPr lang="en-GB" i="1" dirty="0" smtClean="0"/>
              <a:t>	Where</a:t>
            </a:r>
            <a:r>
              <a:rPr lang="en-GB" i="1" baseline="0" dirty="0" smtClean="0"/>
              <a:t> should we start here?</a:t>
            </a:r>
          </a:p>
          <a:p>
            <a:r>
              <a:rPr lang="en-GB" i="0" dirty="0" smtClean="0"/>
              <a:t>It is a good idea to make a simple</a:t>
            </a:r>
            <a:r>
              <a:rPr lang="en-GB" i="0" baseline="0" dirty="0" smtClean="0"/>
              <a:t> table or list of the possibilities. This helps to focus the mind and should make sure that no possibilities are omitted. </a:t>
            </a:r>
            <a:endParaRPr lang="en-GB" i="0" dirty="0" smtClean="0"/>
          </a:p>
          <a:p>
            <a:pPr marL="171450" indent="-171450" algn="r">
              <a:buFont typeface="Arial" panose="020B0604020202020204" pitchFamily="34" charset="0"/>
              <a:buChar char="•"/>
            </a:pPr>
            <a:r>
              <a:rPr lang="en-GB" dirty="0" smtClean="0"/>
              <a:t>1 click to reveal the table</a:t>
            </a:r>
          </a:p>
          <a:p>
            <a:pPr marL="0" indent="0" algn="l">
              <a:buFont typeface="Arial" panose="020B0604020202020204" pitchFamily="34" charset="0"/>
              <a:buNone/>
            </a:pPr>
            <a:r>
              <a:rPr lang="en-GB" i="1" dirty="0" smtClean="0"/>
              <a:t>What</a:t>
            </a:r>
            <a:r>
              <a:rPr lang="en-GB" i="1" baseline="0" dirty="0" smtClean="0"/>
              <a:t> is the greatest number of men that could be on the team? How many women will there be?</a:t>
            </a:r>
          </a:p>
          <a:p>
            <a:pPr marL="171450" indent="-171450" algn="r">
              <a:buFont typeface="Arial" panose="020B0604020202020204" pitchFamily="34" charset="0"/>
              <a:buChar char="•"/>
            </a:pPr>
            <a:r>
              <a:rPr lang="en-GB" i="0" baseline="0" dirty="0" smtClean="0"/>
              <a:t>1 click to complete 7 men and 0 women</a:t>
            </a:r>
          </a:p>
          <a:p>
            <a:pPr marL="0" indent="0" algn="l">
              <a:buFont typeface="Arial" panose="020B0604020202020204" pitchFamily="34" charset="0"/>
              <a:buNone/>
            </a:pPr>
            <a:r>
              <a:rPr lang="en-GB" i="1" baseline="0" dirty="0" smtClean="0"/>
              <a:t>How should we continue and complete the list?</a:t>
            </a:r>
          </a:p>
          <a:p>
            <a:pPr marL="171450" indent="-171450" algn="r">
              <a:buFont typeface="Arial" panose="020B0604020202020204" pitchFamily="34" charset="0"/>
              <a:buChar char="•"/>
            </a:pPr>
            <a:r>
              <a:rPr lang="en-GB" i="0" baseline="0" dirty="0" smtClean="0"/>
              <a:t>3 clicks to complete the list</a:t>
            </a:r>
          </a:p>
          <a:p>
            <a:pPr marL="0" indent="0" algn="l">
              <a:buFont typeface="Arial" panose="020B0604020202020204" pitchFamily="34" charset="0"/>
              <a:buNone/>
            </a:pPr>
            <a:r>
              <a:rPr lang="en-GB" i="0" baseline="0" dirty="0" smtClean="0"/>
              <a:t>Discussion point:	</a:t>
            </a:r>
            <a:r>
              <a:rPr lang="en-GB" i="1" baseline="0" dirty="0" smtClean="0"/>
              <a:t>What should we find next?</a:t>
            </a:r>
          </a:p>
          <a:p>
            <a:pPr marL="0" indent="0" algn="l">
              <a:buFont typeface="Arial" panose="020B0604020202020204" pitchFamily="34" charset="0"/>
              <a:buNone/>
            </a:pPr>
            <a:r>
              <a:rPr lang="en-GB" i="0" baseline="0" dirty="0" smtClean="0"/>
              <a:t>Learners should understand that the 4 cases in the list are all separate and so they need to find the number of teams for each case.</a:t>
            </a:r>
          </a:p>
          <a:p>
            <a:pPr marL="171450" indent="-171450" algn="r">
              <a:buFont typeface="Arial" panose="020B0604020202020204" pitchFamily="34" charset="0"/>
              <a:buChar char="•"/>
            </a:pPr>
            <a:r>
              <a:rPr lang="en-GB" i="0" baseline="0" dirty="0" smtClean="0"/>
              <a:t>4 clicks to complete the list of calculations for each case</a:t>
            </a:r>
          </a:p>
          <a:p>
            <a:pPr marL="0" indent="0" algn="l">
              <a:buFont typeface="Arial" panose="020B0604020202020204" pitchFamily="34" charset="0"/>
              <a:buNone/>
            </a:pPr>
            <a:r>
              <a:rPr lang="en-GB" i="1" baseline="0" dirty="0" smtClean="0"/>
              <a:t>		What should we do next?</a:t>
            </a:r>
            <a:endParaRPr lang="en-GB" i="1" dirty="0" smtClean="0"/>
          </a:p>
          <a:p>
            <a:pPr marL="0" indent="0" algn="l">
              <a:buFont typeface="Arial" panose="020B0604020202020204" pitchFamily="34" charset="0"/>
              <a:buNone/>
            </a:pPr>
            <a:r>
              <a:rPr lang="en-GB" dirty="0" smtClean="0"/>
              <a:t>Again, because the cases are separate and do not overlap, the choices</a:t>
            </a:r>
            <a:r>
              <a:rPr lang="en-GB" baseline="0" dirty="0" smtClean="0"/>
              <a:t> are 7 men OR 6 men OR 5 men OR 4 men and so the results need to be added.</a:t>
            </a:r>
            <a:endParaRPr lang="en-GB" dirty="0" smtClean="0"/>
          </a:p>
          <a:p>
            <a:pPr marL="171450" indent="-171450" algn="r">
              <a:buFont typeface="Arial" panose="020B0604020202020204" pitchFamily="34" charset="0"/>
              <a:buChar char="•"/>
            </a:pPr>
            <a:r>
              <a:rPr lang="en-GB" dirty="0" smtClean="0"/>
              <a:t>2 clicks</a:t>
            </a:r>
            <a:r>
              <a:rPr lang="en-GB" baseline="0" dirty="0" smtClean="0"/>
              <a:t> to reveal the answer</a:t>
            </a:r>
          </a:p>
          <a:p>
            <a:pPr marL="171450" indent="-171450" algn="r">
              <a:buFont typeface="Arial" panose="020B0604020202020204" pitchFamily="34" charset="0"/>
              <a:buChar char="•"/>
            </a:pPr>
            <a:endParaRPr lang="en-GB"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13</a:t>
            </a:fld>
            <a:endParaRPr lang="en-GB"/>
          </a:p>
        </p:txBody>
      </p:sp>
    </p:spTree>
    <p:extLst>
      <p:ext uri="{BB962C8B-B14F-4D97-AF65-F5344CB8AC3E}">
        <p14:creationId xmlns:p14="http://schemas.microsoft.com/office/powerpoint/2010/main" val="3113307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Discussion</a:t>
            </a:r>
            <a:r>
              <a:rPr lang="en-GB" i="0" baseline="0" dirty="0" smtClean="0"/>
              <a:t> </a:t>
            </a:r>
            <a:r>
              <a:rPr lang="en-GB" i="0" baseline="0" dirty="0" smtClean="0"/>
              <a:t>point:</a:t>
            </a:r>
            <a:r>
              <a:rPr lang="en-GB" i="1" baseline="0" dirty="0" smtClean="0"/>
              <a:t> </a:t>
            </a:r>
            <a:r>
              <a:rPr lang="en-GB" i="1" dirty="0" smtClean="0"/>
              <a:t>We could try to work out how many committees have only Anya, Bertie or neither. However,</a:t>
            </a:r>
            <a:r>
              <a:rPr lang="en-GB" i="1" baseline="0" dirty="0" smtClean="0"/>
              <a:t> in this case, there is a quicker way. Can you think what that might be?</a:t>
            </a:r>
          </a:p>
          <a:p>
            <a:r>
              <a:rPr lang="en-GB" i="0" baseline="0" dirty="0" smtClean="0"/>
              <a:t>If learners struggle to find the best method of solution, you could direct them to the answer to (a) and ask them how they could use that. Using the most efficient method can often be the difference between success and failure. </a:t>
            </a:r>
          </a:p>
          <a:p>
            <a:pPr marL="171450" indent="-171450" algn="r">
              <a:buFont typeface="Arial" panose="020B0604020202020204" pitchFamily="34" charset="0"/>
              <a:buChar char="•"/>
            </a:pPr>
            <a:r>
              <a:rPr lang="en-GB" i="0" dirty="0" smtClean="0"/>
              <a:t>1 click to reveal the</a:t>
            </a:r>
            <a:r>
              <a:rPr lang="en-GB" i="0" baseline="0" dirty="0" smtClean="0"/>
              <a:t> answer to part (a)</a:t>
            </a:r>
          </a:p>
          <a:p>
            <a:pPr marL="171450" indent="-171450" algn="r">
              <a:buFont typeface="Arial" panose="020B0604020202020204" pitchFamily="34" charset="0"/>
              <a:buChar char="•"/>
            </a:pPr>
            <a:r>
              <a:rPr lang="en-GB" i="0" baseline="0" dirty="0" smtClean="0"/>
              <a:t>1 click to reveal the text ‘The number of teams that have </a:t>
            </a:r>
            <a:r>
              <a:rPr lang="en-GB" b="1" i="0" baseline="0" dirty="0" smtClean="0"/>
              <a:t>both</a:t>
            </a:r>
            <a:r>
              <a:rPr lang="en-GB" b="0" i="0" baseline="0" dirty="0" smtClean="0"/>
              <a:t> Anya and Bertie’</a:t>
            </a:r>
          </a:p>
          <a:p>
            <a:pPr marL="171450" indent="-171450" algn="r">
              <a:buFont typeface="Arial" panose="020B0604020202020204" pitchFamily="34" charset="0"/>
              <a:buChar char="•"/>
            </a:pPr>
            <a:endParaRPr lang="en-GB" i="0" dirty="0" smtClean="0"/>
          </a:p>
          <a:p>
            <a:r>
              <a:rPr lang="en-GB" i="1" dirty="0" smtClean="0"/>
              <a:t>Discussion</a:t>
            </a:r>
            <a:r>
              <a:rPr lang="en-GB" i="1" baseline="0" dirty="0" smtClean="0"/>
              <a:t> point: </a:t>
            </a:r>
            <a:r>
              <a:rPr lang="en-GB" i="1" dirty="0" smtClean="0"/>
              <a:t>How many more men are needed for this team?</a:t>
            </a:r>
            <a:r>
              <a:rPr lang="en-GB" i="1" baseline="0" dirty="0" smtClean="0"/>
              <a:t> And how many men are left to choose from?</a:t>
            </a:r>
            <a:endParaRPr lang="en-GB" i="0" baseline="0" dirty="0" smtClean="0"/>
          </a:p>
          <a:p>
            <a:r>
              <a:rPr lang="en-GB" i="0" baseline="0" dirty="0" smtClean="0"/>
              <a:t>The team needs 4 men and 3 women. As Bertie has already been chosen, 3 more men are needed. This leaves 7 men to choose from. </a:t>
            </a:r>
          </a:p>
          <a:p>
            <a:pPr marL="171450" indent="-171450" algn="r">
              <a:buFont typeface="Arial" panose="020B0604020202020204" pitchFamily="34" charset="0"/>
              <a:buChar char="•"/>
            </a:pPr>
            <a:r>
              <a:rPr lang="en-GB" i="0" baseline="0" dirty="0" smtClean="0"/>
              <a:t>2 clicks to reveal 3 more men from 7 are needed and </a:t>
            </a:r>
            <a:r>
              <a:rPr lang="en-GB" i="0" baseline="30000" dirty="0" smtClean="0"/>
              <a:t>7</a:t>
            </a:r>
            <a:r>
              <a:rPr lang="en-GB" i="0" baseline="0" dirty="0" smtClean="0"/>
              <a:t>C</a:t>
            </a:r>
            <a:r>
              <a:rPr lang="en-GB" i="0" baseline="-25000" dirty="0" smtClean="0"/>
              <a:t>3</a:t>
            </a:r>
            <a:endParaRPr lang="en-GB" i="0" baseline="0" dirty="0" smtClean="0"/>
          </a:p>
          <a:p>
            <a:pPr marL="0" indent="0" algn="r">
              <a:buFont typeface="Arial" panose="020B0604020202020204" pitchFamily="34" charset="0"/>
              <a:buNone/>
            </a:pPr>
            <a:endParaRPr lang="en-GB" i="0" baseline="-25000" dirty="0" smtClean="0"/>
          </a:p>
          <a:p>
            <a:r>
              <a:rPr lang="en-GB" i="0" baseline="0" dirty="0" smtClean="0"/>
              <a:t>Learners should then easily be able to deduce the number of women needed and the number of women left to choose from.</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2 clicks to reveal 2 more men from 8 are needed and </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8</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a:t>
            </a:r>
            <a:r>
              <a:rPr kumimoji="0" lang="en-GB" sz="1200" b="0" i="0" u="none" strike="noStrike" kern="1200" cap="none" spc="0" normalizeH="0" baseline="-25000" noProof="0" dirty="0" smtClean="0">
                <a:ln>
                  <a:noFill/>
                </a:ln>
                <a:solidFill>
                  <a:prstClr val="black"/>
                </a:solidFill>
                <a:effectLst/>
                <a:uLnTx/>
                <a:uFillTx/>
                <a:latin typeface="+mn-lt"/>
                <a:ea typeface="+mn-ea"/>
                <a:cs typeface="+mn-cs"/>
              </a:rPr>
              <a:t>2</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What do we need to do next?</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 click to reveal the calculation for the teams with both A and 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How do we complete the answer?</a:t>
            </a:r>
          </a:p>
          <a:p>
            <a:pPr marL="171450" indent="-171450" algn="r">
              <a:buFont typeface="Arial" panose="020B0604020202020204" pitchFamily="34" charset="0"/>
              <a:buChar char="•"/>
            </a:pPr>
            <a:r>
              <a:rPr lang="en-GB" i="0" baseline="0" dirty="0" smtClean="0"/>
              <a:t>2 clicks to reveal the answer</a:t>
            </a:r>
          </a:p>
          <a:p>
            <a:endParaRPr lang="en-GB" i="1"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14</a:t>
            </a:fld>
            <a:endParaRPr lang="en-GB"/>
          </a:p>
        </p:txBody>
      </p:sp>
    </p:spTree>
    <p:extLst>
      <p:ext uri="{BB962C8B-B14F-4D97-AF65-F5344CB8AC3E}">
        <p14:creationId xmlns:p14="http://schemas.microsoft.com/office/powerpoint/2010/main" val="216074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baseline="0" dirty="0" smtClean="0"/>
              <a:t>Are </a:t>
            </a:r>
            <a:r>
              <a:rPr lang="en-GB" i="1" baseline="0" dirty="0" smtClean="0"/>
              <a:t>there any keywords to help you?</a:t>
            </a:r>
          </a:p>
          <a:p>
            <a:pPr marL="171450" indent="-171450" algn="r">
              <a:buFont typeface="Arial" panose="020B0604020202020204" pitchFamily="34" charset="0"/>
              <a:buChar char="•"/>
            </a:pPr>
            <a:r>
              <a:rPr lang="en-GB" i="0" baseline="0" dirty="0" smtClean="0"/>
              <a:t>1 click to ring Selections</a:t>
            </a:r>
          </a:p>
          <a:p>
            <a:pPr marL="0" indent="0" algn="l">
              <a:buFont typeface="Arial" panose="020B0604020202020204" pitchFamily="34" charset="0"/>
              <a:buNone/>
            </a:pPr>
            <a:r>
              <a:rPr lang="en-GB" i="1" baseline="0" dirty="0" smtClean="0"/>
              <a:t>We have to select 4 letters</a:t>
            </a:r>
          </a:p>
          <a:p>
            <a:pPr marL="171450" indent="-171450" algn="r">
              <a:buFont typeface="Arial" panose="020B0604020202020204" pitchFamily="34" charset="0"/>
              <a:buChar char="•"/>
            </a:pPr>
            <a:r>
              <a:rPr lang="en-GB" i="0" baseline="0" dirty="0" smtClean="0"/>
              <a:t>1 click to reveal the template</a:t>
            </a:r>
          </a:p>
          <a:p>
            <a:pPr marL="0" indent="0" algn="l">
              <a:buFont typeface="Arial" panose="020B0604020202020204" pitchFamily="34" charset="0"/>
              <a:buNone/>
            </a:pPr>
            <a:r>
              <a:rPr lang="en-GB" i="1" baseline="0" dirty="0" smtClean="0"/>
              <a:t>What information do we have already?</a:t>
            </a:r>
          </a:p>
          <a:p>
            <a:pPr marL="171450" indent="-171450" algn="r">
              <a:buFont typeface="Arial" panose="020B0604020202020204" pitchFamily="34" charset="0"/>
              <a:buChar char="•"/>
            </a:pPr>
            <a:r>
              <a:rPr lang="en-GB" i="0" baseline="0" dirty="0" smtClean="0"/>
              <a:t>1 click to reveal the I and the A</a:t>
            </a:r>
          </a:p>
          <a:p>
            <a:pPr marL="0" indent="0" algn="r">
              <a:buFont typeface="Arial" panose="020B0604020202020204" pitchFamily="34" charset="0"/>
              <a:buNone/>
            </a:pPr>
            <a:endParaRPr lang="en-GB" i="0" baseline="0" dirty="0" smtClean="0"/>
          </a:p>
          <a:p>
            <a:pPr marL="0" indent="0" algn="l">
              <a:buFont typeface="Arial" panose="020B0604020202020204" pitchFamily="34" charset="0"/>
              <a:buNone/>
            </a:pPr>
            <a:r>
              <a:rPr lang="en-GB" i="0" baseline="0" dirty="0" smtClean="0"/>
              <a:t>Discussion point:</a:t>
            </a:r>
            <a:r>
              <a:rPr lang="en-GB" i="1" baseline="0" dirty="0" smtClean="0"/>
              <a:t> So how many letters remain to select? And how many letters are left to choose from?</a:t>
            </a:r>
          </a:p>
          <a:p>
            <a:pPr marL="171450" indent="-171450" algn="r">
              <a:buFont typeface="Arial" panose="020B0604020202020204" pitchFamily="34" charset="0"/>
              <a:buChar char="•"/>
            </a:pPr>
            <a:r>
              <a:rPr lang="en-GB" i="0" baseline="0" dirty="0" smtClean="0"/>
              <a:t>1 click to ring the 2 empty spaces</a:t>
            </a:r>
          </a:p>
          <a:p>
            <a:pPr marL="0" indent="0" algn="l">
              <a:buFont typeface="Arial" panose="020B0604020202020204" pitchFamily="34" charset="0"/>
              <a:buNone/>
            </a:pPr>
            <a:r>
              <a:rPr lang="en-GB" i="0" baseline="0" dirty="0" smtClean="0"/>
              <a:t>Learners should see for themselves that, as 2 letters have been ‘fixed’ only 2 letters need to be selected. </a:t>
            </a:r>
          </a:p>
          <a:p>
            <a:pPr marL="0" indent="0" algn="l">
              <a:buFont typeface="Arial" panose="020B0604020202020204" pitchFamily="34" charset="0"/>
              <a:buNone/>
            </a:pPr>
            <a:r>
              <a:rPr lang="en-GB" i="0" baseline="0" dirty="0" smtClean="0"/>
              <a:t>		</a:t>
            </a:r>
            <a:r>
              <a:rPr lang="en-GB" i="1" baseline="0" dirty="0" smtClean="0"/>
              <a:t>There are 6 letters left can we use them all?</a:t>
            </a:r>
          </a:p>
          <a:p>
            <a:pPr marL="0" indent="0" algn="l">
              <a:buFont typeface="Arial" panose="020B0604020202020204" pitchFamily="34" charset="0"/>
              <a:buNone/>
            </a:pPr>
            <a:r>
              <a:rPr lang="en-GB" i="0" baseline="0" dirty="0" smtClean="0"/>
              <a:t> 3 of the 6 letters remaining are also I and A and so cannot be used. So there are only 3 letters (P, R, N) which can be used to fill the 2 spaces.</a:t>
            </a:r>
          </a:p>
          <a:p>
            <a:pPr marL="171450" indent="-171450" algn="r">
              <a:buFont typeface="Arial" panose="020B0604020202020204" pitchFamily="34" charset="0"/>
              <a:buChar char="•"/>
            </a:pPr>
            <a:r>
              <a:rPr lang="en-GB" i="0" baseline="0" dirty="0" smtClean="0"/>
              <a:t>2 clicks to reveal </a:t>
            </a:r>
            <a:r>
              <a:rPr lang="en-GB" i="0" baseline="30000" dirty="0" smtClean="0"/>
              <a:t>3</a:t>
            </a:r>
            <a:r>
              <a:rPr lang="en-GB" i="0" baseline="0" dirty="0" smtClean="0"/>
              <a:t>C</a:t>
            </a:r>
            <a:r>
              <a:rPr lang="en-GB" i="0" baseline="-25000" dirty="0" smtClean="0"/>
              <a:t>2</a:t>
            </a:r>
            <a:r>
              <a:rPr lang="en-GB" i="0" baseline="0" dirty="0" smtClean="0"/>
              <a:t> and the answer</a:t>
            </a:r>
          </a:p>
          <a:p>
            <a:pPr marL="171450" indent="-171450" algn="r">
              <a:buFont typeface="Arial" panose="020B0604020202020204" pitchFamily="34" charset="0"/>
              <a:buChar char="•"/>
            </a:pPr>
            <a:endParaRPr lang="en-GB" i="0" baseline="0" dirty="0" smtClean="0"/>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lgn="r">
              <a:buFont typeface="Arial" panose="020B0604020202020204" pitchFamily="34" charset="0"/>
              <a:buChar char="•"/>
            </a:pPr>
            <a:endParaRPr lang="en-GB" i="1" dirty="0"/>
          </a:p>
        </p:txBody>
      </p:sp>
      <p:sp>
        <p:nvSpPr>
          <p:cNvPr id="4" name="Slide Number Placeholder 3"/>
          <p:cNvSpPr>
            <a:spLocks noGrp="1"/>
          </p:cNvSpPr>
          <p:nvPr>
            <p:ph type="sldNum" sz="quarter" idx="10"/>
          </p:nvPr>
        </p:nvSpPr>
        <p:spPr/>
        <p:txBody>
          <a:bodyPr/>
          <a:lstStyle/>
          <a:p>
            <a:fld id="{EC591581-0ADF-470F-AAC7-05EDE80DB34F}" type="slidenum">
              <a:rPr lang="en-GB" smtClean="0"/>
              <a:t>15</a:t>
            </a:fld>
            <a:endParaRPr lang="en-GB"/>
          </a:p>
        </p:txBody>
      </p:sp>
    </p:spTree>
    <p:extLst>
      <p:ext uri="{BB962C8B-B14F-4D97-AF65-F5344CB8AC3E}">
        <p14:creationId xmlns:p14="http://schemas.microsoft.com/office/powerpoint/2010/main" val="164366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Discussion </a:t>
            </a:r>
            <a:r>
              <a:rPr lang="en-GB" i="0" dirty="0" smtClean="0"/>
              <a:t>point:</a:t>
            </a:r>
            <a:r>
              <a:rPr lang="en-GB" i="1" dirty="0" smtClean="0"/>
              <a:t>	How</a:t>
            </a:r>
            <a:r>
              <a:rPr lang="en-GB" i="1" baseline="0" dirty="0" smtClean="0"/>
              <a:t> many letters are left to choose from here?</a:t>
            </a:r>
          </a:p>
          <a:p>
            <a:r>
              <a:rPr lang="en-GB" i="0" dirty="0" smtClean="0"/>
              <a:t>Learners</a:t>
            </a:r>
            <a:r>
              <a:rPr lang="en-GB" i="0" baseline="0" dirty="0" smtClean="0"/>
              <a:t> should be confident that, as there is another I, there are only 6 letters left to choose from. </a:t>
            </a:r>
          </a:p>
          <a:p>
            <a:pPr marL="171450" indent="-171450" algn="r">
              <a:buFont typeface="Arial" panose="020B0604020202020204" pitchFamily="34" charset="0"/>
              <a:buChar char="•"/>
            </a:pPr>
            <a:r>
              <a:rPr lang="en-GB" i="0" baseline="0" dirty="0" smtClean="0"/>
              <a:t>2 clicks to reveal the I and the remaining letters</a:t>
            </a:r>
          </a:p>
          <a:p>
            <a:r>
              <a:rPr lang="en-GB" i="0" baseline="0" dirty="0" smtClean="0"/>
              <a:t>		</a:t>
            </a:r>
            <a:r>
              <a:rPr lang="en-GB" i="1" baseline="0" dirty="0" smtClean="0"/>
              <a:t>Why is the answer not </a:t>
            </a:r>
            <a:r>
              <a:rPr lang="en-GB" i="1" baseline="30000" dirty="0" smtClean="0"/>
              <a:t>6</a:t>
            </a:r>
            <a:r>
              <a:rPr lang="en-GB" i="1" baseline="0" dirty="0" smtClean="0"/>
              <a:t>C</a:t>
            </a:r>
            <a:r>
              <a:rPr lang="en-GB" i="1" baseline="-25000" dirty="0" smtClean="0"/>
              <a:t>3</a:t>
            </a:r>
            <a:r>
              <a:rPr lang="en-GB" i="1" baseline="0" dirty="0" smtClean="0"/>
              <a:t>?</a:t>
            </a:r>
            <a:endParaRPr lang="en-GB" i="0" baseline="0" dirty="0" smtClean="0"/>
          </a:p>
          <a:p>
            <a:r>
              <a:rPr lang="en-GB" i="0" baseline="0" dirty="0" smtClean="0"/>
              <a:t>Learners should be clear that 6C3 would include some selections more than once because of the repeated As. </a:t>
            </a:r>
          </a:p>
          <a:p>
            <a:endParaRPr lang="en-GB" i="0" baseline="0" dirty="0" smtClean="0"/>
          </a:p>
          <a:p>
            <a:r>
              <a:rPr lang="en-GB" i="1" baseline="0" dirty="0" smtClean="0"/>
              <a:t>The simplest way to work out the answer here is to work out the selections that have 0 A’s, the selections that have 1 A, 2 As and 3As and then total the answer. In this way, you avoid any problems caused by the repeated As.</a:t>
            </a:r>
          </a:p>
          <a:p>
            <a:endParaRPr lang="en-GB" i="1" baseline="0" dirty="0" smtClean="0"/>
          </a:p>
          <a:p>
            <a:r>
              <a:rPr lang="en-GB" i="1" baseline="0" dirty="0" smtClean="0"/>
              <a:t>How many selections have no As?</a:t>
            </a:r>
          </a:p>
          <a:p>
            <a:pPr marL="171450" indent="-171450" algn="r">
              <a:buFont typeface="Arial" panose="020B0604020202020204" pitchFamily="34" charset="0"/>
              <a:buChar char="•"/>
            </a:pPr>
            <a:r>
              <a:rPr lang="en-GB" i="0" dirty="0" smtClean="0"/>
              <a:t>4 clicks to strike out the 3 As and reveal the RPN</a:t>
            </a:r>
          </a:p>
          <a:p>
            <a:pPr marL="0" indent="0" algn="l">
              <a:buFont typeface="Arial" panose="020B0604020202020204" pitchFamily="34" charset="0"/>
              <a:buNone/>
            </a:pPr>
            <a:r>
              <a:rPr lang="en-GB" i="1" dirty="0" smtClean="0"/>
              <a:t>How many</a:t>
            </a:r>
            <a:r>
              <a:rPr lang="en-GB" i="1" baseline="0" dirty="0" smtClean="0"/>
              <a:t> selections have one A? We found this in part (a) of the question!</a:t>
            </a:r>
          </a:p>
          <a:p>
            <a:pPr marL="171450" indent="-171450" algn="r">
              <a:buFont typeface="Arial" panose="020B0604020202020204" pitchFamily="34" charset="0"/>
              <a:buChar char="•"/>
            </a:pPr>
            <a:r>
              <a:rPr lang="en-GB" i="0" baseline="0" dirty="0" smtClean="0"/>
              <a:t>3 clicks to reveal the answer from (a)</a:t>
            </a:r>
          </a:p>
          <a:p>
            <a:pPr marL="171450" indent="-171450" algn="r">
              <a:buFont typeface="Arial" panose="020B0604020202020204" pitchFamily="34" charset="0"/>
              <a:buChar char="•"/>
            </a:pPr>
            <a:endParaRPr lang="en-GB" i="0" baseline="0" dirty="0" smtClean="0"/>
          </a:p>
          <a:p>
            <a:pPr marL="0" indent="0" algn="l">
              <a:buFont typeface="Arial" panose="020B0604020202020204" pitchFamily="34" charset="0"/>
              <a:buNone/>
            </a:pPr>
            <a:r>
              <a:rPr lang="en-GB" i="0" baseline="0" dirty="0" smtClean="0"/>
              <a:t>Discussion point:	</a:t>
            </a:r>
            <a:r>
              <a:rPr lang="en-GB" i="1" baseline="0" dirty="0" smtClean="0"/>
              <a:t>How many selections have two As? How many spaces are left to fill?</a:t>
            </a:r>
          </a:p>
          <a:p>
            <a:pPr marL="0" indent="0" algn="l">
              <a:buFont typeface="Arial" panose="020B0604020202020204" pitchFamily="34" charset="0"/>
              <a:buNone/>
            </a:pPr>
            <a:r>
              <a:rPr lang="en-GB" i="1" baseline="0" dirty="0" smtClean="0"/>
              <a:t>		How many letters are left to select from?</a:t>
            </a:r>
          </a:p>
          <a:p>
            <a:pPr marL="0" indent="0" algn="l">
              <a:buFont typeface="Arial" panose="020B0604020202020204" pitchFamily="34" charset="0"/>
              <a:buNone/>
            </a:pPr>
            <a:r>
              <a:rPr lang="en-GB" i="0" baseline="0" dirty="0" smtClean="0"/>
              <a:t>As before, there are only 3 letters to select from, so 3 or </a:t>
            </a:r>
            <a:r>
              <a:rPr lang="en-GB" i="0" baseline="30000" dirty="0" smtClean="0"/>
              <a:t>3</a:t>
            </a:r>
            <a:r>
              <a:rPr lang="en-GB" i="0" baseline="0" dirty="0" smtClean="0"/>
              <a:t>C</a:t>
            </a:r>
            <a:r>
              <a:rPr lang="en-GB" i="0" baseline="-25000" dirty="0" smtClean="0"/>
              <a:t>1 </a:t>
            </a:r>
            <a:r>
              <a:rPr lang="en-GB" i="0" baseline="0" dirty="0" smtClean="0"/>
              <a:t>selections are possible.</a:t>
            </a:r>
            <a:endParaRPr lang="en-GB" i="1" baseline="0" dirty="0" smtClean="0"/>
          </a:p>
          <a:p>
            <a:pPr marL="171450" indent="-171450" algn="r">
              <a:buFont typeface="Arial" panose="020B0604020202020204" pitchFamily="34" charset="0"/>
              <a:buChar char="•"/>
            </a:pPr>
            <a:r>
              <a:rPr lang="en-GB" i="0" baseline="0" dirty="0" smtClean="0"/>
              <a:t>3 clicks to reveal the number of selections with two As</a:t>
            </a:r>
          </a:p>
          <a:p>
            <a:pPr marL="0" indent="0" algn="l">
              <a:buFont typeface="Arial" panose="020B0604020202020204" pitchFamily="34" charset="0"/>
              <a:buNone/>
            </a:pPr>
            <a:r>
              <a:rPr lang="en-GB" i="1" baseline="0" dirty="0" smtClean="0"/>
              <a:t>Can you write down the number of selections with 3 As?</a:t>
            </a:r>
          </a:p>
          <a:p>
            <a:pPr marL="171450" indent="-171450" algn="r">
              <a:buFont typeface="Arial" panose="020B0604020202020204" pitchFamily="34" charset="0"/>
              <a:buChar char="•"/>
            </a:pPr>
            <a:r>
              <a:rPr lang="en-GB" i="0" baseline="0" dirty="0" smtClean="0"/>
              <a:t>3 clicks to reveal the number of selections with 3As</a:t>
            </a:r>
          </a:p>
          <a:p>
            <a:pPr marL="0" indent="0" algn="l">
              <a:buFont typeface="Arial" panose="020B0604020202020204" pitchFamily="34" charset="0"/>
              <a:buNone/>
            </a:pPr>
            <a:endParaRPr lang="en-GB" i="1" baseline="0" dirty="0" smtClean="0"/>
          </a:p>
          <a:p>
            <a:pPr marL="0" indent="0" algn="l">
              <a:buFont typeface="Arial" panose="020B0604020202020204" pitchFamily="34" charset="0"/>
              <a:buNone/>
            </a:pPr>
            <a:r>
              <a:rPr lang="en-GB" i="0" baseline="0" dirty="0" smtClean="0"/>
              <a:t>Discussion point:</a:t>
            </a:r>
            <a:r>
              <a:rPr lang="en-GB" i="1" baseline="0" dirty="0" smtClean="0"/>
              <a:t> How do we find the answer here?</a:t>
            </a:r>
          </a:p>
          <a:p>
            <a:pPr marL="0" indent="0" algn="l">
              <a:buFont typeface="Arial" panose="020B0604020202020204" pitchFamily="34" charset="0"/>
              <a:buNone/>
            </a:pPr>
            <a:r>
              <a:rPr lang="en-GB" i="0" baseline="0" dirty="0" smtClean="0"/>
              <a:t>Here, we have 4 different cases that we need to sum as the choices are No As OR One A OR Two As OR 3 As. In this case, therefore, we need to sum (not multiply)</a:t>
            </a:r>
          </a:p>
          <a:p>
            <a:pPr marL="171450" indent="-171450" algn="r">
              <a:buFont typeface="Arial" panose="020B0604020202020204" pitchFamily="34" charset="0"/>
              <a:buChar char="•"/>
            </a:pPr>
            <a:r>
              <a:rPr lang="en-GB" i="0" baseline="0" dirty="0" smtClean="0"/>
              <a:t>1 click to reveal the answer </a:t>
            </a:r>
          </a:p>
          <a:p>
            <a:pPr marL="0" indent="0" algn="l">
              <a:buFont typeface="Arial" panose="020B0604020202020204" pitchFamily="34" charset="0"/>
              <a:buNone/>
            </a:pPr>
            <a:endParaRPr lang="en-GB" i="1" dirty="0" smtClean="0"/>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end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l">
              <a:buFont typeface="Arial" panose="020B0604020202020204" pitchFamily="34" charset="0"/>
              <a:buNone/>
            </a:pPr>
            <a:endParaRPr lang="en-GB" i="0" dirty="0" smtClean="0"/>
          </a:p>
        </p:txBody>
      </p:sp>
      <p:sp>
        <p:nvSpPr>
          <p:cNvPr id="4" name="Slide Number Placeholder 3"/>
          <p:cNvSpPr>
            <a:spLocks noGrp="1"/>
          </p:cNvSpPr>
          <p:nvPr>
            <p:ph type="sldNum" sz="quarter" idx="10"/>
          </p:nvPr>
        </p:nvSpPr>
        <p:spPr/>
        <p:txBody>
          <a:bodyPr/>
          <a:lstStyle/>
          <a:p>
            <a:fld id="{EC591581-0ADF-470F-AAC7-05EDE80DB34F}" type="slidenum">
              <a:rPr lang="en-GB" smtClean="0"/>
              <a:t>16</a:t>
            </a:fld>
            <a:endParaRPr lang="en-GB"/>
          </a:p>
        </p:txBody>
      </p:sp>
    </p:spTree>
    <p:extLst>
      <p:ext uri="{BB962C8B-B14F-4D97-AF65-F5344CB8AC3E}">
        <p14:creationId xmlns:p14="http://schemas.microsoft.com/office/powerpoint/2010/main" val="268999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We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have seen in our starter activity that the answer to this question is  6 x 5 x 4 x 3 = 360.</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2 clicks to reveal the answer to the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Being able to choose some objects from a group and knowing how many ways that can be done is a useful skill.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It may help you assess the chances of success at a task for example!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What if we wanted to know how many ways  there were of arranging 50 objects taken from 100? Listing all the values and multiplying them would not be very efficient!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Discussion point: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Using what you already know, is there a better way? Look at our example. Is there another way we could have written the answer?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Give learners time to think. If they are unable to think of a way, ask them how they could use 6!, for example.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If they need more direction you could ask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What part of 6! do we need to remove?</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How can we do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Learners will have a better understanding of what the formula means if they are allowed to derive it in this way.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draw the fraction bars and cancel the 2!</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Discussion point: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Look at the question and explain why dividing by 2! worked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Using the numbers 4 and 6 learners should be able to explain that, as 2 of the 6 digits are not used, division by 2! Gives the correct answer.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Let’s check another example.</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2</a:t>
            </a:fld>
            <a:endParaRPr lang="en-GB"/>
          </a:p>
        </p:txBody>
      </p:sp>
    </p:spTree>
    <p:extLst>
      <p:ext uri="{BB962C8B-B14F-4D97-AF65-F5344CB8AC3E}">
        <p14:creationId xmlns:p14="http://schemas.microsoft.com/office/powerpoint/2010/main" val="304293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We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have seen in our starter activity that the answer to this question is  8 x 7 x 6 x 5 x 4  = 6720.</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2 clicks to reveal the answer to the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Explain how to use factorials to find the answer more quickly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8!</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3!</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draw the fraction bars and cancel the 3!</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Discussion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sym typeface="Wingdings"/>
                  </a:rPr>
                  <a:t>point:</a:t>
                </a:r>
                <a:r>
                  <a:rPr kumimoji="0" lang="en-GB" sz="1200" b="0" i="1" u="none" strike="noStrike" kern="1200" cap="none" spc="0" normalizeH="0" baseline="0" noProof="0" dirty="0" err="1" smtClean="0">
                    <a:ln>
                      <a:noFill/>
                    </a:ln>
                    <a:solidFill>
                      <a:prstClr val="black"/>
                    </a:solidFill>
                    <a:effectLst/>
                    <a:uLnTx/>
                    <a:uFillTx/>
                    <a:latin typeface="+mn-lt"/>
                    <a:ea typeface="+mn-ea"/>
                    <a:cs typeface="+mn-cs"/>
                    <a:sym typeface="Wingdings"/>
                  </a:rPr>
                  <a:t>When</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choosing 4 objects from 6 different objects we can work out the number of arrangements using </a:t>
                </a:r>
                <a14:m>
                  <m:oMath xmlns:m="http://schemas.openxmlformats.org/officeDocument/2006/math">
                    <m:f>
                      <m:f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sym typeface="Wingdings"/>
                          </a:rPr>
                        </m:ctrlPr>
                      </m:fPr>
                      <m:num>
                        <m:r>
                          <a:rPr kumimoji="0" lang="en-GB" sz="1200" b="0" i="1" u="none" strike="noStrike" kern="1200" cap="none" spc="0" normalizeH="0" baseline="0" noProof="0" smtClean="0">
                            <a:ln>
                              <a:noFill/>
                            </a:ln>
                            <a:solidFill>
                              <a:prstClr val="black"/>
                            </a:solidFill>
                            <a:effectLst/>
                            <a:uLnTx/>
                            <a:uFillTx/>
                            <a:latin typeface="Cambria Math"/>
                            <a:ea typeface="+mn-ea"/>
                            <a:cs typeface="+mn-cs"/>
                            <a:sym typeface="Wingdings"/>
                          </a:rPr>
                          <m:t>6!</m:t>
                        </m:r>
                      </m:num>
                      <m:den>
                        <m:d>
                          <m:d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sym typeface="Wingdings"/>
                              </a:rPr>
                            </m:ctrlPr>
                          </m:dPr>
                          <m:e>
                            <m:r>
                              <a:rPr kumimoji="0" lang="en-GB" sz="1200" b="0" i="1" u="none" strike="noStrike" kern="1200" cap="none" spc="0" normalizeH="0" baseline="0" noProof="0" smtClean="0">
                                <a:ln>
                                  <a:noFill/>
                                </a:ln>
                                <a:solidFill>
                                  <a:prstClr val="black"/>
                                </a:solidFill>
                                <a:effectLst/>
                                <a:uLnTx/>
                                <a:uFillTx/>
                                <a:latin typeface="Cambria Math"/>
                                <a:ea typeface="+mn-ea"/>
                                <a:cs typeface="+mn-cs"/>
                                <a:sym typeface="Wingdings"/>
                              </a:rPr>
                              <m:t>6−4</m:t>
                            </m:r>
                          </m:e>
                        </m:d>
                        <m:r>
                          <a:rPr kumimoji="0" lang="en-GB" sz="1200" b="0" i="1" u="none" strike="noStrike" kern="1200" cap="none" spc="0" normalizeH="0" baseline="0" noProof="0" smtClean="0">
                            <a:ln>
                              <a:noFill/>
                            </a:ln>
                            <a:solidFill>
                              <a:prstClr val="black"/>
                            </a:solidFill>
                            <a:effectLst/>
                            <a:uLnTx/>
                            <a:uFillTx/>
                            <a:latin typeface="Cambria Math"/>
                            <a:ea typeface="+mn-ea"/>
                            <a:cs typeface="+mn-cs"/>
                            <a:sym typeface="Wingdings"/>
                          </a:rPr>
                          <m:t>!</m:t>
                        </m:r>
                      </m:den>
                    </m:f>
                    <m:r>
                      <a:rPr kumimoji="0" lang="en-GB" sz="1200" b="0" i="1" u="none" strike="noStrike" kern="1200" cap="none" spc="0" normalizeH="0" baseline="0" noProof="0" smtClean="0">
                        <a:ln>
                          <a:noFill/>
                        </a:ln>
                        <a:solidFill>
                          <a:prstClr val="black"/>
                        </a:solidFill>
                        <a:effectLst/>
                        <a:uLnTx/>
                        <a:uFillTx/>
                        <a:latin typeface="Cambria Math"/>
                        <a:ea typeface="+mn-ea"/>
                        <a:cs typeface="+mn-cs"/>
                        <a:sym typeface="Wingdings"/>
                      </a:rPr>
                      <m:t>.</m:t>
                    </m:r>
                  </m:oMath>
                </a14:m>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hen choosing 5 objects from 8 different objects we can work out the number of arrangements using </a:t>
                </a:r>
                <a14:m>
                  <m:oMath xmlns:m="http://schemas.openxmlformats.org/officeDocument/2006/math">
                    <m:f>
                      <m:f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sym typeface="Wingdings"/>
                          </a:rPr>
                        </m:ctrlPr>
                      </m:fPr>
                      <m:num>
                        <m:r>
                          <a:rPr kumimoji="0" lang="en-GB" sz="1200" b="0" i="1" u="none" strike="noStrike" kern="1200" cap="none" spc="0" normalizeH="0" baseline="0" noProof="0" smtClean="0">
                            <a:ln>
                              <a:noFill/>
                            </a:ln>
                            <a:solidFill>
                              <a:prstClr val="black"/>
                            </a:solidFill>
                            <a:effectLst/>
                            <a:uLnTx/>
                            <a:uFillTx/>
                            <a:latin typeface="Cambria Math"/>
                            <a:ea typeface="+mn-ea"/>
                            <a:cs typeface="+mn-cs"/>
                            <a:sym typeface="Wingdings"/>
                          </a:rPr>
                          <m:t>8!</m:t>
                        </m:r>
                      </m:num>
                      <m:den>
                        <m:d>
                          <m:d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sym typeface="Wingdings"/>
                              </a:rPr>
                            </m:ctrlPr>
                          </m:dPr>
                          <m:e>
                            <m:r>
                              <a:rPr kumimoji="0" lang="en-GB" sz="1200" b="0" i="1" u="none" strike="noStrike" kern="1200" cap="none" spc="0" normalizeH="0" baseline="0" noProof="0" smtClean="0">
                                <a:ln>
                                  <a:noFill/>
                                </a:ln>
                                <a:solidFill>
                                  <a:prstClr val="black"/>
                                </a:solidFill>
                                <a:effectLst/>
                                <a:uLnTx/>
                                <a:uFillTx/>
                                <a:latin typeface="Cambria Math"/>
                                <a:ea typeface="+mn-ea"/>
                                <a:cs typeface="+mn-cs"/>
                                <a:sym typeface="Wingdings"/>
                              </a:rPr>
                              <m:t>8−5</m:t>
                            </m:r>
                          </m:e>
                        </m:d>
                        <m:r>
                          <a:rPr kumimoji="0" lang="en-GB" sz="1200" b="0" i="1" u="none" strike="noStrike" kern="1200" cap="none" spc="0" normalizeH="0" baseline="0" noProof="0" smtClean="0">
                            <a:ln>
                              <a:noFill/>
                            </a:ln>
                            <a:solidFill>
                              <a:prstClr val="black"/>
                            </a:solidFill>
                            <a:effectLst/>
                            <a:uLnTx/>
                            <a:uFillTx/>
                            <a:latin typeface="Cambria Math"/>
                            <a:ea typeface="+mn-ea"/>
                            <a:cs typeface="+mn-cs"/>
                            <a:sym typeface="Wingdings"/>
                          </a:rPr>
                          <m:t>!</m:t>
                        </m:r>
                      </m:den>
                    </m:f>
                    <m:r>
                      <a:rPr kumimoji="0" lang="en-GB" sz="1200" b="0" i="1" u="none" strike="noStrike" kern="1200" cap="none" spc="0" normalizeH="0" baseline="0" noProof="0" smtClean="0">
                        <a:ln>
                          <a:noFill/>
                        </a:ln>
                        <a:solidFill>
                          <a:prstClr val="black"/>
                        </a:solidFill>
                        <a:effectLst/>
                        <a:uLnTx/>
                        <a:uFillTx/>
                        <a:latin typeface="Cambria Math"/>
                        <a:ea typeface="+mn-ea"/>
                        <a:cs typeface="+mn-cs"/>
                        <a:sym typeface="Wingdings"/>
                      </a:rPr>
                      <m:t>.</m:t>
                    </m:r>
                  </m:oMath>
                </a14:m>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Can you find a general rule for the number of possible arrangements when you are choosing r objects from n different objects?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Give learners time to think if they need it and the option of discussing it for a few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If they need more direction, link the r and the n with the 5 and the 8 on this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So we have...</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Possible dialogue: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We have seen in our starter activity that the answer to this question is  8 x 7 x 6 x 5 x 4  = 6720.</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2 clicks to reveal the answer to the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Explain how to use factorials to find the answer more quickly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8!</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3!</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draw the fraction bars and cancel the 3!</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Discussion point: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When choosing 4 objects from 6 different objects we can work out the number of 		arrangements using </a:t>
                </a:r>
                <a:r>
                  <a:rPr kumimoji="0" lang="en-GB" sz="1200" b="0" i="0" u="none" strike="noStrike" kern="1200" cap="none" spc="0" normalizeH="0" baseline="0" noProof="0" smtClean="0">
                    <a:ln>
                      <a:noFill/>
                    </a:ln>
                    <a:solidFill>
                      <a:prstClr val="black"/>
                    </a:solidFill>
                    <a:effectLst/>
                    <a:uLnTx/>
                    <a:uFillTx/>
                    <a:latin typeface="Cambria Math"/>
                    <a:ea typeface="+mn-ea"/>
                    <a:cs typeface="+mn-cs"/>
                    <a:sym typeface="Wingdings"/>
                  </a:rPr>
                  <a:t>6!/(6−4)!.</a:t>
                </a:r>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When choosing 5 objects from 8 different objects we can work out the number of 		arrangements using </a:t>
                </a:r>
                <a:r>
                  <a:rPr kumimoji="0" lang="en-GB" sz="1200" b="0" i="0" u="none" strike="noStrike" kern="1200" cap="none" spc="0" normalizeH="0" baseline="0" noProof="0" smtClean="0">
                    <a:ln>
                      <a:noFill/>
                    </a:ln>
                    <a:solidFill>
                      <a:prstClr val="black"/>
                    </a:solidFill>
                    <a:effectLst/>
                    <a:uLnTx/>
                    <a:uFillTx/>
                    <a:latin typeface="Cambria Math"/>
                    <a:ea typeface="+mn-ea"/>
                    <a:cs typeface="+mn-cs"/>
                    <a:sym typeface="Wingdings"/>
                  </a:rPr>
                  <a:t>8</a:t>
                </a:r>
                <a:r>
                  <a:rPr kumimoji="0" lang="en-GB" sz="1200" b="0" i="0" u="none" strike="noStrike" kern="1200" cap="none" spc="0" normalizeH="0" baseline="0" noProof="0" smtClean="0">
                    <a:ln>
                      <a:noFill/>
                    </a:ln>
                    <a:solidFill>
                      <a:prstClr val="black"/>
                    </a:solidFill>
                    <a:effectLst/>
                    <a:uLnTx/>
                    <a:uFillTx/>
                    <a:latin typeface="Cambria Math"/>
                    <a:ea typeface="+mn-ea"/>
                    <a:cs typeface="+mn-cs"/>
                    <a:sym typeface="Wingdings"/>
                  </a:rPr>
                  <a:t>!/(</a:t>
                </a:r>
                <a:r>
                  <a:rPr kumimoji="0" lang="en-GB" sz="1200" b="0" i="0" u="none" strike="noStrike" kern="1200" cap="none" spc="0" normalizeH="0" baseline="0" noProof="0" smtClean="0">
                    <a:ln>
                      <a:noFill/>
                    </a:ln>
                    <a:solidFill>
                      <a:prstClr val="black"/>
                    </a:solidFill>
                    <a:effectLst/>
                    <a:uLnTx/>
                    <a:uFillTx/>
                    <a:latin typeface="Cambria Math"/>
                    <a:ea typeface="+mn-ea"/>
                    <a:cs typeface="+mn-cs"/>
                    <a:sym typeface="Wingdings"/>
                  </a:rPr>
                  <a:t>8</a:t>
                </a:r>
                <a:r>
                  <a:rPr kumimoji="0" lang="en-GB" sz="1200" b="0" i="0" u="none" strike="noStrike" kern="1200" cap="none" spc="0" normalizeH="0" baseline="0" noProof="0" smtClean="0">
                    <a:ln>
                      <a:noFill/>
                    </a:ln>
                    <a:solidFill>
                      <a:prstClr val="black"/>
                    </a:solidFill>
                    <a:effectLst/>
                    <a:uLnTx/>
                    <a:uFillTx/>
                    <a:latin typeface="Cambria Math"/>
                    <a:ea typeface="+mn-ea"/>
                    <a:cs typeface="+mn-cs"/>
                    <a:sym typeface="Wingdings"/>
                  </a:rPr>
                  <a:t>−</a:t>
                </a:r>
                <a:r>
                  <a:rPr kumimoji="0" lang="en-GB" sz="1200" b="0" i="0" u="none" strike="noStrike" kern="1200" cap="none" spc="0" normalizeH="0" baseline="0" noProof="0" smtClean="0">
                    <a:ln>
                      <a:noFill/>
                    </a:ln>
                    <a:solidFill>
                      <a:prstClr val="black"/>
                    </a:solidFill>
                    <a:effectLst/>
                    <a:uLnTx/>
                    <a:uFillTx/>
                    <a:latin typeface="Cambria Math"/>
                    <a:ea typeface="+mn-ea"/>
                    <a:cs typeface="+mn-cs"/>
                    <a:sym typeface="Wingdings"/>
                  </a:rPr>
                  <a:t>5)</a:t>
                </a:r>
                <a:r>
                  <a:rPr kumimoji="0" lang="en-GB" sz="1200" b="0" i="0" u="none" strike="noStrike" kern="1200" cap="none" spc="0" normalizeH="0" baseline="0" noProof="0" smtClean="0">
                    <a:ln>
                      <a:noFill/>
                    </a:ln>
                    <a:solidFill>
                      <a:prstClr val="black"/>
                    </a:solidFill>
                    <a:effectLst/>
                    <a:uLnTx/>
                    <a:uFillTx/>
                    <a:latin typeface="Cambria Math"/>
                    <a:ea typeface="+mn-ea"/>
                    <a:cs typeface="+mn-cs"/>
                    <a:sym typeface="Wingdings"/>
                  </a:rPr>
                  <a:t>!.</a:t>
                </a:r>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Can you find a general rule for the number of possible arrangements when you are 		choosing r objects from n different objects?</a:t>
                </a:r>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Give learners time to think if they need it and the option of discussing it for a few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		If they need more direction, link the r and the n with the 5 and the 8 on this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So we have...</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mc:Fallback>
      </mc:AlternateContent>
      <p:sp>
        <p:nvSpPr>
          <p:cNvPr id="4" name="Slide Number Placeholder 3"/>
          <p:cNvSpPr>
            <a:spLocks noGrp="1"/>
          </p:cNvSpPr>
          <p:nvPr>
            <p:ph type="sldNum" sz="quarter" idx="10"/>
          </p:nvPr>
        </p:nvSpPr>
        <p:spPr/>
        <p:txBody>
          <a:bodyPr/>
          <a:lstStyle/>
          <a:p>
            <a:fld id="{EC591581-0ADF-470F-AAC7-05EDE80DB34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04293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So</a:t>
            </a:r>
            <a:r>
              <a:rPr lang="en-GB" i="1" baseline="0" dirty="0" smtClean="0"/>
              <a:t> </a:t>
            </a:r>
            <a:r>
              <a:rPr lang="en-GB" i="1" baseline="0" dirty="0" smtClean="0"/>
              <a:t>we now have a simple rule that will save us a lot of work. When we are only choosing some objects (r) from a group of n objects our rule for finding the number of arrangements is</a:t>
            </a:r>
          </a:p>
          <a:p>
            <a:pPr marL="171450" indent="-171450" algn="r">
              <a:buFont typeface="Arial" panose="020B0604020202020204" pitchFamily="34" charset="0"/>
              <a:buChar char="•"/>
            </a:pPr>
            <a:r>
              <a:rPr lang="en-GB" i="0" baseline="0" dirty="0" smtClean="0"/>
              <a:t>1 click to reveal the rule</a:t>
            </a:r>
          </a:p>
          <a:p>
            <a:pPr marL="0" indent="0" algn="l">
              <a:buFont typeface="Arial" panose="020B0604020202020204" pitchFamily="34" charset="0"/>
              <a:buNone/>
            </a:pPr>
            <a:r>
              <a:rPr lang="en-GB" i="1" baseline="0" dirty="0" smtClean="0"/>
              <a:t>Special rules often have special names. We have seen lots of ways to arrange objects. The type of arrangements found using this rule are called PERMUTATIONS.</a:t>
            </a:r>
          </a:p>
          <a:p>
            <a:pPr marL="171450" indent="-171450" algn="r">
              <a:buFont typeface="Arial" panose="020B0604020202020204" pitchFamily="34" charset="0"/>
              <a:buChar char="•"/>
            </a:pPr>
            <a:r>
              <a:rPr lang="en-GB" i="0" baseline="0" dirty="0" smtClean="0"/>
              <a:t>1 click to reveal PERMUTATION.</a:t>
            </a:r>
          </a:p>
          <a:p>
            <a:pPr marL="0" indent="0" algn="l">
              <a:buFont typeface="Arial" panose="020B0604020202020204" pitchFamily="34" charset="0"/>
              <a:buNone/>
            </a:pPr>
            <a:r>
              <a:rPr lang="en-GB" i="1" baseline="0" dirty="0" smtClean="0"/>
              <a:t>You will also be pleased to know that your calculator has a key that will work this value out for you.</a:t>
            </a:r>
          </a:p>
          <a:p>
            <a:pPr marL="171450" indent="-171450" algn="r">
              <a:buFont typeface="Arial" panose="020B0604020202020204" pitchFamily="34" charset="0"/>
              <a:buChar char="•"/>
            </a:pPr>
            <a:r>
              <a:rPr lang="en-GB" i="0" baseline="0" dirty="0" smtClean="0"/>
              <a:t>2 clicks to reveal the calculator</a:t>
            </a:r>
          </a:p>
          <a:p>
            <a:pPr marL="0" indent="0" algn="l">
              <a:buFont typeface="Arial" panose="020B0604020202020204" pitchFamily="34" charset="0"/>
              <a:buNone/>
            </a:pPr>
            <a:r>
              <a:rPr lang="en-GB" i="1" baseline="0" dirty="0" smtClean="0"/>
              <a:t>On many calculators, the function you want is shown as </a:t>
            </a:r>
            <a:r>
              <a:rPr lang="en-GB" i="1" baseline="0" dirty="0" err="1" smtClean="0"/>
              <a:t>nPr</a:t>
            </a:r>
            <a:r>
              <a:rPr lang="en-GB" i="1" baseline="0" dirty="0" smtClean="0"/>
              <a:t> and is above the multiplication key.</a:t>
            </a:r>
          </a:p>
          <a:p>
            <a:pPr marL="0" indent="0" algn="l">
              <a:buFont typeface="Arial" panose="020B0604020202020204" pitchFamily="34" charset="0"/>
              <a:buNone/>
            </a:pPr>
            <a:r>
              <a:rPr lang="en-GB" i="1" baseline="0" dirty="0" smtClean="0"/>
              <a:t>Make sure you know how to use your calculator to do this.</a:t>
            </a:r>
          </a:p>
          <a:p>
            <a:pPr marL="171450" indent="-171450" algn="r">
              <a:buFont typeface="Arial" panose="020B0604020202020204" pitchFamily="34" charset="0"/>
              <a:buChar char="•"/>
            </a:pPr>
            <a:r>
              <a:rPr lang="en-GB" i="0" baseline="0" dirty="0" smtClean="0"/>
              <a:t>1 click to reveal the check</a:t>
            </a:r>
          </a:p>
          <a:p>
            <a:pPr marL="0" indent="0" algn="l">
              <a:buFont typeface="Arial" panose="020B0604020202020204" pitchFamily="34" charset="0"/>
              <a:buNone/>
            </a:pPr>
            <a:r>
              <a:rPr lang="en-GB" i="1" baseline="0" dirty="0" smtClean="0"/>
              <a:t>Notice that we write </a:t>
            </a:r>
            <a:r>
              <a:rPr lang="en-GB" i="1" baseline="30000" dirty="0" err="1" smtClean="0"/>
              <a:t>n</a:t>
            </a:r>
            <a:r>
              <a:rPr lang="en-GB" i="1" baseline="0" dirty="0" err="1" smtClean="0"/>
              <a:t>P</a:t>
            </a:r>
            <a:r>
              <a:rPr lang="en-GB" i="0" baseline="-25000" dirty="0" err="1" smtClean="0"/>
              <a:t>r</a:t>
            </a:r>
            <a:r>
              <a:rPr lang="en-GB" i="0" baseline="0" dirty="0" smtClean="0"/>
              <a:t> </a:t>
            </a:r>
            <a:r>
              <a:rPr lang="en-GB" i="1" baseline="0" dirty="0" smtClean="0"/>
              <a:t>even though your calculator has </a:t>
            </a:r>
            <a:r>
              <a:rPr lang="en-GB" i="1" baseline="0" dirty="0" err="1" smtClean="0"/>
              <a:t>nPr</a:t>
            </a:r>
            <a:r>
              <a:rPr lang="en-GB" i="1" baseline="0" dirty="0" smtClean="0"/>
              <a:t>.</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l">
              <a:buFont typeface="Arial" panose="020B0604020202020204" pitchFamily="34" charset="0"/>
              <a:buNone/>
            </a:pPr>
            <a:endParaRPr lang="en-GB" i="1" baseline="0" dirty="0" smtClean="0"/>
          </a:p>
          <a:p>
            <a:pPr marL="0" indent="0" algn="l">
              <a:buFont typeface="Arial" panose="020B0604020202020204" pitchFamily="34" charset="0"/>
              <a:buNone/>
            </a:pPr>
            <a:endParaRPr lang="en-GB" i="1" baseline="0" dirty="0" smtClean="0"/>
          </a:p>
          <a:p>
            <a:pPr marL="171450" indent="-171450" algn="r">
              <a:buFont typeface="Arial" panose="020B0604020202020204" pitchFamily="34" charset="0"/>
              <a:buChar char="•"/>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4</a:t>
            </a:fld>
            <a:endParaRPr lang="en-GB"/>
          </a:p>
        </p:txBody>
      </p:sp>
    </p:spTree>
    <p:extLst>
      <p:ext uri="{BB962C8B-B14F-4D97-AF65-F5344CB8AC3E}">
        <p14:creationId xmlns:p14="http://schemas.microsoft.com/office/powerpoint/2010/main" val="212622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Going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back to the example of the trees example, we have found that there are 6720 possible arrangements when we select </a:t>
            </a:r>
            <a:r>
              <a:rPr kumimoji="0" lang="en-GB" sz="1200" b="1" i="1" u="none" strike="noStrike" kern="1200" cap="none" spc="0" normalizeH="0" baseline="0" noProof="0" dirty="0" smtClean="0">
                <a:ln>
                  <a:noFill/>
                </a:ln>
                <a:solidFill>
                  <a:prstClr val="black"/>
                </a:solidFill>
                <a:effectLst/>
                <a:uLnTx/>
                <a:uFillTx/>
                <a:latin typeface="+mn-lt"/>
                <a:ea typeface="+mn-ea"/>
                <a:cs typeface="+mn-cs"/>
                <a:sym typeface="Wingdings"/>
              </a:rPr>
              <a:t>and then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arrange the 5 trees.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Discussion point: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What if we only wanted to know how many ways we could </a:t>
            </a:r>
            <a:r>
              <a:rPr kumimoji="0" lang="en-GB" sz="1200" b="1" i="1" u="none" strike="noStrike" kern="1200" cap="none" spc="0" normalizeH="0" baseline="0" noProof="0" dirty="0" smtClean="0">
                <a:ln>
                  <a:noFill/>
                </a:ln>
                <a:solidFill>
                  <a:prstClr val="black"/>
                </a:solidFill>
                <a:effectLst/>
                <a:uLnTx/>
                <a:uFillTx/>
                <a:latin typeface="+mn-lt"/>
                <a:ea typeface="+mn-ea"/>
                <a:cs typeface="+mn-cs"/>
                <a:sym typeface="Wingdings"/>
              </a:rPr>
              <a:t>select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the 5 trees and we did not need to arrange them? How would the answer change?</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change the arrangements to selections in the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Learners may need some direction to consider that, once 5 trees are chosen, they are then arranged in order. This means there are repeats. For example, selecting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			oak, ash, elm, birch and maple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		is the same selection of 5 trees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			ash, birch, oak, elm and maple.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How many repeats will there be?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As 5 trees are being chosen there will be 5! times as many outcomes as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How do we remove the repeats?</a:t>
            </a: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The reason why we need to remove the repeats is different, but the process is the same.</a:t>
            </a:r>
            <a:endPar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Learners should be confident that to remove the repeats the number of arrangements must be divided by 5! </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the answer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How does our PERMUTATIONS rule for arrangements need to change if we are using it just to find selections?</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8!</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reveal  5!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3!</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1 click to draw the fraction bars and cancel the 5!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3!</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Discussion point: </a:t>
            </a: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Can you find a general rule for the number of possible selections when you are choosing r objects from n different objects?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Give learners time to think if they need it and the option of discussing it for a few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If they need more direction, link the r and the n with the 5 and the 8 on this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So we have...</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04293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So</a:t>
            </a:r>
            <a:r>
              <a:rPr lang="en-GB" i="1" baseline="0" dirty="0" smtClean="0"/>
              <a:t> </a:t>
            </a:r>
            <a:r>
              <a:rPr lang="en-GB" i="1" baseline="0" dirty="0" smtClean="0"/>
              <a:t>we now have a simple rule that will save us a lot of work. When we are only choosing some objects (r) from a group of n objects our rule for finding the number of selections is</a:t>
            </a:r>
          </a:p>
          <a:p>
            <a:pPr marL="171450" indent="-171450" algn="r">
              <a:buFont typeface="Arial" panose="020B0604020202020204" pitchFamily="34" charset="0"/>
              <a:buChar char="•"/>
            </a:pPr>
            <a:r>
              <a:rPr lang="en-GB" i="0" baseline="0" dirty="0" smtClean="0"/>
              <a:t>1 click to reveal the rule</a:t>
            </a:r>
          </a:p>
          <a:p>
            <a:pPr marL="0" indent="0" algn="l">
              <a:buFont typeface="Arial" panose="020B0604020202020204" pitchFamily="34" charset="0"/>
              <a:buNone/>
            </a:pPr>
            <a:r>
              <a:rPr lang="en-GB" i="1" baseline="0" dirty="0" smtClean="0"/>
              <a:t>Special rules often have special names. The type of selections found using this rule are called COMBINATIONS.</a:t>
            </a:r>
          </a:p>
          <a:p>
            <a:pPr marL="171450" indent="-171450" algn="r">
              <a:buFont typeface="Arial" panose="020B0604020202020204" pitchFamily="34" charset="0"/>
              <a:buChar char="•"/>
            </a:pPr>
            <a:r>
              <a:rPr lang="en-GB" i="0" baseline="0" dirty="0" smtClean="0"/>
              <a:t>1 click to reveal COMBINATION.</a:t>
            </a:r>
          </a:p>
          <a:p>
            <a:pPr marL="0" indent="0" algn="l">
              <a:buFont typeface="Arial" panose="020B0604020202020204" pitchFamily="34" charset="0"/>
              <a:buNone/>
            </a:pPr>
            <a:r>
              <a:rPr lang="en-GB" i="1" baseline="0" dirty="0" smtClean="0"/>
              <a:t>You will also be pleased to know that your calculator has a key that will work this value out for you.</a:t>
            </a:r>
          </a:p>
          <a:p>
            <a:pPr marL="171450" indent="-171450" algn="r">
              <a:buFont typeface="Arial" panose="020B0604020202020204" pitchFamily="34" charset="0"/>
              <a:buChar char="•"/>
            </a:pPr>
            <a:r>
              <a:rPr lang="en-GB" i="0" baseline="0" dirty="0" smtClean="0"/>
              <a:t>2 clicks to reveal the calculator</a:t>
            </a:r>
          </a:p>
          <a:p>
            <a:pPr marL="0" indent="0" algn="l">
              <a:buFont typeface="Arial" panose="020B0604020202020204" pitchFamily="34" charset="0"/>
              <a:buNone/>
            </a:pPr>
            <a:r>
              <a:rPr lang="en-GB" i="1" baseline="0" dirty="0" smtClean="0"/>
              <a:t>On many calculators, the function you want is shown as </a:t>
            </a:r>
            <a:r>
              <a:rPr lang="en-GB" i="1" baseline="0" dirty="0" err="1" smtClean="0"/>
              <a:t>nCr</a:t>
            </a:r>
            <a:r>
              <a:rPr lang="en-GB" i="1" baseline="0" dirty="0" smtClean="0"/>
              <a:t> and is above the multiplication key.</a:t>
            </a:r>
          </a:p>
          <a:p>
            <a:pPr marL="0" indent="0" algn="l">
              <a:buFont typeface="Arial" panose="020B0604020202020204" pitchFamily="34" charset="0"/>
              <a:buNone/>
            </a:pPr>
            <a:r>
              <a:rPr lang="en-GB" i="1" baseline="0" dirty="0" smtClean="0"/>
              <a:t>Make sure you know how to use your calculator to do this.</a:t>
            </a:r>
          </a:p>
          <a:p>
            <a:pPr marL="171450" indent="-171450" algn="r">
              <a:buFont typeface="Arial" panose="020B0604020202020204" pitchFamily="34" charset="0"/>
              <a:buChar char="•"/>
            </a:pPr>
            <a:r>
              <a:rPr lang="en-GB" i="0" baseline="0" dirty="0" smtClean="0"/>
              <a:t>1 click to reveal the check</a:t>
            </a:r>
          </a:p>
          <a:p>
            <a:pPr marL="0" indent="0" algn="l">
              <a:buFont typeface="Arial" panose="020B0604020202020204" pitchFamily="34" charset="0"/>
              <a:buNone/>
            </a:pPr>
            <a:r>
              <a:rPr lang="en-GB" i="1" baseline="0" dirty="0" smtClean="0"/>
              <a:t>Notice that we write </a:t>
            </a:r>
            <a:r>
              <a:rPr lang="en-GB" i="1" baseline="30000" dirty="0" err="1" smtClean="0"/>
              <a:t>n</a:t>
            </a:r>
            <a:r>
              <a:rPr lang="en-GB" i="1" baseline="0" dirty="0" err="1" smtClean="0"/>
              <a:t>C</a:t>
            </a:r>
            <a:r>
              <a:rPr lang="en-GB" i="0" baseline="-25000" dirty="0" err="1" smtClean="0"/>
              <a:t>r</a:t>
            </a:r>
            <a:r>
              <a:rPr lang="en-GB" i="0" baseline="0" dirty="0" smtClean="0"/>
              <a:t> </a:t>
            </a:r>
            <a:r>
              <a:rPr lang="en-GB" i="1" baseline="0" dirty="0" smtClean="0"/>
              <a:t>even though your calculator has </a:t>
            </a:r>
            <a:r>
              <a:rPr lang="en-GB" i="1" baseline="0" dirty="0" err="1" smtClean="0"/>
              <a:t>nCr</a:t>
            </a:r>
            <a:r>
              <a:rPr lang="en-GB" i="1" baseline="0" dirty="0" smtClean="0"/>
              <a:t>.</a:t>
            </a:r>
          </a:p>
          <a:p>
            <a:pPr marL="0" indent="0" algn="l">
              <a:buFont typeface="Arial" panose="020B0604020202020204" pitchFamily="34" charset="0"/>
              <a:buNone/>
            </a:pPr>
            <a:endParaRPr lang="en-GB" i="1" baseline="0" dirty="0" smtClean="0"/>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l">
              <a:buFont typeface="Arial" panose="020B0604020202020204" pitchFamily="34" charset="0"/>
              <a:buNone/>
            </a:pPr>
            <a:endParaRPr lang="en-GB" i="1" baseline="0" dirty="0" smtClean="0"/>
          </a:p>
          <a:p>
            <a:pPr marL="171450" indent="-171450" algn="r">
              <a:buFont typeface="Arial" panose="020B0604020202020204" pitchFamily="34" charset="0"/>
              <a:buChar char="•"/>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12622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Let’s </a:t>
            </a:r>
            <a:r>
              <a:rPr lang="en-GB" i="1" dirty="0" smtClean="0"/>
              <a:t>sum up what we have just seen.</a:t>
            </a:r>
          </a:p>
          <a:p>
            <a:pPr marL="171450" indent="-171450" algn="r">
              <a:buFont typeface="Arial" panose="020B0604020202020204" pitchFamily="34" charset="0"/>
              <a:buChar char="•"/>
            </a:pPr>
            <a:r>
              <a:rPr lang="en-GB" i="0" dirty="0" smtClean="0"/>
              <a:t>3 clicks to reveal the text for Arrangement</a:t>
            </a:r>
          </a:p>
          <a:p>
            <a:pPr marL="171450" indent="-171450" algn="r">
              <a:buFont typeface="Arial" panose="020B0604020202020204" pitchFamily="34" charset="0"/>
              <a:buChar char="•"/>
            </a:pPr>
            <a:r>
              <a:rPr lang="en-GB" i="0" dirty="0" smtClean="0"/>
              <a:t>1 click</a:t>
            </a:r>
            <a:r>
              <a:rPr lang="en-GB" i="0" baseline="0" dirty="0" smtClean="0"/>
              <a:t> to reveal the heading Selection</a:t>
            </a:r>
          </a:p>
          <a:p>
            <a:pPr marL="0" indent="0" algn="l">
              <a:buFont typeface="Arial" panose="020B0604020202020204" pitchFamily="34" charset="0"/>
              <a:buNone/>
            </a:pPr>
            <a:r>
              <a:rPr lang="en-GB" i="1" baseline="0" dirty="0" smtClean="0"/>
              <a:t>What would be appropriate for selection?</a:t>
            </a:r>
          </a:p>
          <a:p>
            <a:pPr marL="171450" indent="-171450" algn="r">
              <a:buFont typeface="Arial" panose="020B0604020202020204" pitchFamily="34" charset="0"/>
              <a:buChar char="•"/>
            </a:pPr>
            <a:r>
              <a:rPr lang="en-GB" i="0" baseline="0" dirty="0" smtClean="0"/>
              <a:t>3 clicks to reveal the text for Selection</a:t>
            </a:r>
          </a:p>
          <a:p>
            <a:pPr marL="171450" indent="-171450" algn="r">
              <a:buFont typeface="Arial" panose="020B0604020202020204" pitchFamily="34" charset="0"/>
              <a:buChar char="•"/>
            </a:pPr>
            <a:r>
              <a:rPr lang="en-GB" i="0" baseline="0" dirty="0" smtClean="0"/>
              <a:t>1 click to reveal the instructions for the sorting activity</a:t>
            </a:r>
          </a:p>
          <a:p>
            <a:pPr marL="0" indent="0" algn="r">
              <a:buFont typeface="Arial" panose="020B0604020202020204" pitchFamily="34" charset="0"/>
              <a:buNone/>
            </a:pPr>
            <a:endParaRPr lang="en-GB" i="0" baseline="0" dirty="0" smtClean="0"/>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r">
              <a:buFont typeface="Arial" panose="020B0604020202020204" pitchFamily="34" charset="0"/>
              <a:buNone/>
            </a:pPr>
            <a:endParaRPr lang="en-GB" i="0" baseline="0" dirty="0" smtClean="0"/>
          </a:p>
          <a:p>
            <a:pPr marL="0" indent="0" algn="r">
              <a:buFont typeface="Arial" panose="020B0604020202020204" pitchFamily="34" charset="0"/>
              <a:buNone/>
            </a:pP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7</a:t>
            </a:fld>
            <a:endParaRPr lang="en-GB"/>
          </a:p>
        </p:txBody>
      </p:sp>
    </p:spTree>
    <p:extLst>
      <p:ext uri="{BB962C8B-B14F-4D97-AF65-F5344CB8AC3E}">
        <p14:creationId xmlns:p14="http://schemas.microsoft.com/office/powerpoint/2010/main" val="355058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Are </a:t>
            </a:r>
            <a:r>
              <a:rPr lang="en-GB" i="1" dirty="0" smtClean="0"/>
              <a:t>there any keywords to help you in the question?</a:t>
            </a:r>
          </a:p>
          <a:p>
            <a:pPr marL="171450" indent="-171450" algn="r">
              <a:buFont typeface="Arial" panose="020B0604020202020204" pitchFamily="34" charset="0"/>
              <a:buChar char="•"/>
            </a:pPr>
            <a:r>
              <a:rPr lang="en-GB" i="0" dirty="0" smtClean="0"/>
              <a:t>1 click to ring</a:t>
            </a:r>
            <a:r>
              <a:rPr lang="en-GB" i="0" baseline="0" dirty="0" smtClean="0"/>
              <a:t> ‘selections’</a:t>
            </a:r>
          </a:p>
          <a:p>
            <a:pPr marL="0" indent="0" algn="l">
              <a:buFont typeface="Arial" panose="020B0604020202020204" pitchFamily="34" charset="0"/>
              <a:buNone/>
            </a:pPr>
            <a:r>
              <a:rPr lang="en-GB" i="0" baseline="0" dirty="0" smtClean="0"/>
              <a:t>Discussion point:</a:t>
            </a:r>
            <a:r>
              <a:rPr lang="en-GB" i="1" baseline="0" dirty="0" smtClean="0"/>
              <a:t>	What else do we need to check?</a:t>
            </a:r>
          </a:p>
          <a:p>
            <a:pPr marL="0" indent="0" algn="l">
              <a:buFont typeface="Arial" panose="020B0604020202020204" pitchFamily="34" charset="0"/>
              <a:buNone/>
            </a:pPr>
            <a:r>
              <a:rPr lang="en-GB" i="1" baseline="0" dirty="0" smtClean="0"/>
              <a:t>		</a:t>
            </a:r>
            <a:r>
              <a:rPr lang="en-GB" i="0" baseline="0" dirty="0" smtClean="0"/>
              <a:t>If they need some direction, you could ask:</a:t>
            </a:r>
          </a:p>
          <a:p>
            <a:pPr marL="0" indent="0" algn="l">
              <a:buFont typeface="Arial" panose="020B0604020202020204" pitchFamily="34" charset="0"/>
              <a:buNone/>
            </a:pPr>
            <a:r>
              <a:rPr lang="en-GB" i="1" baseline="0" dirty="0" smtClean="0"/>
              <a:t>		Is Tien choosing 3 balls from 9 different balls? </a:t>
            </a:r>
          </a:p>
          <a:p>
            <a:pPr marL="0" indent="0" algn="l">
              <a:buFont typeface="Arial" panose="020B0604020202020204" pitchFamily="34" charset="0"/>
              <a:buNone/>
            </a:pPr>
            <a:r>
              <a:rPr lang="en-GB" i="0" baseline="0" dirty="0" smtClean="0"/>
              <a:t>Learners need to make sure they check this so that they are confident that this is a simple combinations problem.</a:t>
            </a:r>
          </a:p>
          <a:p>
            <a:pPr marL="171450" indent="-171450" algn="r">
              <a:buFont typeface="Arial" panose="020B0604020202020204" pitchFamily="34" charset="0"/>
              <a:buChar char="•"/>
            </a:pPr>
            <a:r>
              <a:rPr lang="en-GB" i="0" baseline="0" dirty="0" smtClean="0"/>
              <a:t>1 click to reveal the first line of the answer</a:t>
            </a:r>
          </a:p>
          <a:p>
            <a:pPr marL="0" indent="0" algn="l">
              <a:buFont typeface="Arial" panose="020B0604020202020204" pitchFamily="34" charset="0"/>
              <a:buNone/>
            </a:pPr>
            <a:r>
              <a:rPr lang="en-GB" i="1" baseline="0" dirty="0" smtClean="0"/>
              <a:t>So how do we find the answer?</a:t>
            </a:r>
          </a:p>
          <a:p>
            <a:pPr marL="0" indent="0" algn="l">
              <a:buFont typeface="Arial" panose="020B0604020202020204" pitchFamily="34" charset="0"/>
              <a:buNone/>
            </a:pPr>
            <a:r>
              <a:rPr lang="en-GB" i="0" baseline="0" dirty="0" smtClean="0"/>
              <a:t>Learners need to decide that they should find </a:t>
            </a:r>
            <a:r>
              <a:rPr kumimoji="0" lang="en-GB" sz="2800" b="0" i="0" u="none" strike="noStrike" kern="1200" cap="none" spc="0" normalizeH="0" baseline="30000" noProof="0" dirty="0" smtClean="0">
                <a:ln>
                  <a:noFill/>
                </a:ln>
                <a:solidFill>
                  <a:srgbClr val="E21951"/>
                </a:solidFill>
                <a:effectLst/>
                <a:uLnTx/>
                <a:uFillTx/>
                <a:latin typeface="Arial" panose="020B0604020202020204" pitchFamily="34" charset="0"/>
                <a:ea typeface="+mn-ea"/>
                <a:cs typeface="Arial" panose="020B0604020202020204" pitchFamily="34" charset="0"/>
              </a:rPr>
              <a:t>9</a:t>
            </a:r>
            <a:r>
              <a:rPr kumimoji="0" lang="en-GB" sz="2800" b="0" i="0" u="none" strike="noStrike" kern="1200" cap="none" spc="0" normalizeH="0" baseline="0" noProof="0" dirty="0" smtClean="0">
                <a:ln>
                  <a:noFill/>
                </a:ln>
                <a:solidFill>
                  <a:srgbClr val="E21951"/>
                </a:solidFill>
                <a:effectLst/>
                <a:uLnTx/>
                <a:uFillTx/>
                <a:latin typeface="Arial" panose="020B0604020202020204" pitchFamily="34" charset="0"/>
                <a:ea typeface="+mn-ea"/>
                <a:cs typeface="Arial" panose="020B0604020202020204" pitchFamily="34" charset="0"/>
              </a:rPr>
              <a:t>C</a:t>
            </a:r>
            <a:r>
              <a:rPr kumimoji="0" lang="en-GB" sz="2800" b="0" i="0" u="none" strike="noStrike" kern="1200" cap="none" spc="0" normalizeH="0" baseline="-25000" noProof="0" dirty="0" smtClean="0">
                <a:ln>
                  <a:noFill/>
                </a:ln>
                <a:solidFill>
                  <a:srgbClr val="E21951"/>
                </a:solidFill>
                <a:effectLst/>
                <a:uLnTx/>
                <a:uFillTx/>
                <a:latin typeface="Arial" panose="020B0604020202020204" pitchFamily="34" charset="0"/>
                <a:ea typeface="+mn-ea"/>
                <a:cs typeface="Arial" panose="020B0604020202020204" pitchFamily="34" charset="0"/>
              </a:rPr>
              <a:t>3</a:t>
            </a:r>
            <a:r>
              <a:rPr kumimoji="0" lang="en-GB" sz="2800" b="0" i="0" u="none" strike="noStrike" kern="1200" cap="none" spc="0" normalizeH="0" baseline="0" noProof="0" dirty="0" smtClean="0">
                <a:ln>
                  <a:noFill/>
                </a:ln>
                <a:solidFill>
                  <a:srgbClr val="E21951"/>
                </a:solidFill>
                <a:effectLst/>
                <a:uLnTx/>
                <a:uFillTx/>
                <a:latin typeface="Arial" panose="020B0604020202020204" pitchFamily="34" charset="0"/>
                <a:ea typeface="+mn-ea"/>
                <a:cs typeface="Arial" panose="020B0604020202020204" pitchFamily="34" charset="0"/>
              </a:rPr>
              <a:t> as this is new notation.</a:t>
            </a:r>
          </a:p>
          <a:p>
            <a:pPr marL="457200" indent="-457200" algn="r">
              <a:buFont typeface="Arial" panose="020B0604020202020204" pitchFamily="34" charset="0"/>
              <a:buChar char="•"/>
            </a:pPr>
            <a:r>
              <a:rPr kumimoji="0" lang="en-GB" sz="2800" b="0" i="0" u="none" strike="noStrike" kern="1200" cap="none" spc="0" normalizeH="0" baseline="0" noProof="0" dirty="0" smtClean="0">
                <a:ln>
                  <a:noFill/>
                </a:ln>
                <a:solidFill>
                  <a:srgbClr val="E21951"/>
                </a:solidFill>
                <a:effectLst/>
                <a:uLnTx/>
                <a:uFillTx/>
                <a:latin typeface="Arial" panose="020B0604020202020204" pitchFamily="34" charset="0"/>
                <a:ea typeface="+mn-ea"/>
                <a:cs typeface="Arial" panose="020B0604020202020204" pitchFamily="34" charset="0"/>
              </a:rPr>
              <a:t>2 clicks to reveal </a:t>
            </a:r>
            <a:r>
              <a:rPr lang="en-GB" baseline="30000" dirty="0" smtClean="0">
                <a:solidFill>
                  <a:srgbClr val="E21951"/>
                </a:solidFill>
              </a:rPr>
              <a:t>9</a:t>
            </a:r>
            <a:r>
              <a:rPr lang="en-GB" dirty="0" smtClean="0">
                <a:solidFill>
                  <a:srgbClr val="E21951"/>
                </a:solidFill>
              </a:rPr>
              <a:t>C</a:t>
            </a:r>
            <a:r>
              <a:rPr lang="en-GB" baseline="-25000" dirty="0" smtClean="0">
                <a:solidFill>
                  <a:srgbClr val="E21951"/>
                </a:solidFill>
              </a:rPr>
              <a:t>3</a:t>
            </a:r>
            <a:r>
              <a:rPr lang="en-GB" baseline="0" dirty="0" smtClean="0">
                <a:solidFill>
                  <a:srgbClr val="E21951"/>
                </a:solidFill>
              </a:rPr>
              <a:t> and the answer</a:t>
            </a:r>
          </a:p>
          <a:p>
            <a:pPr marL="457200" indent="-457200" algn="r">
              <a:buFont typeface="Arial" panose="020B0604020202020204" pitchFamily="34" charset="0"/>
              <a:buChar char="•"/>
            </a:pPr>
            <a:endParaRPr lang="en-GB" baseline="0" dirty="0" smtClean="0">
              <a:solidFill>
                <a:srgbClr val="E21951"/>
              </a:solidFill>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r">
              <a:buFont typeface="Arial" panose="020B0604020202020204" pitchFamily="34" charset="0"/>
              <a:buNone/>
            </a:pPr>
            <a:r>
              <a:rPr lang="en-GB" baseline="-25000" dirty="0" smtClean="0">
                <a:solidFill>
                  <a:srgbClr val="E21951"/>
                </a:solidFill>
              </a:rPr>
              <a:t> </a:t>
            </a:r>
            <a:endParaRPr lang="en-GB" i="1" baseline="0" dirty="0" smtClean="0"/>
          </a:p>
          <a:p>
            <a:pPr marL="0" indent="0" algn="l">
              <a:buFont typeface="Arial" panose="020B0604020202020204" pitchFamily="34" charset="0"/>
              <a:buNone/>
            </a:pPr>
            <a:endParaRPr lang="en-GB" i="1" baseline="0" dirty="0" smtClean="0"/>
          </a:p>
          <a:p>
            <a:pPr marL="0" indent="0" algn="l">
              <a:buFont typeface="Arial" panose="020B0604020202020204" pitchFamily="34" charset="0"/>
              <a:buNone/>
            </a:pPr>
            <a:endParaRPr lang="en-GB" i="1" dirty="0"/>
          </a:p>
        </p:txBody>
      </p:sp>
      <p:sp>
        <p:nvSpPr>
          <p:cNvPr id="4" name="Slide Number Placeholder 3"/>
          <p:cNvSpPr>
            <a:spLocks noGrp="1"/>
          </p:cNvSpPr>
          <p:nvPr>
            <p:ph type="sldNum" sz="quarter" idx="10"/>
          </p:nvPr>
        </p:nvSpPr>
        <p:spPr/>
        <p:txBody>
          <a:bodyPr/>
          <a:lstStyle/>
          <a:p>
            <a:fld id="{EC591581-0ADF-470F-AAC7-05EDE80DB34F}" type="slidenum">
              <a:rPr lang="en-GB" smtClean="0"/>
              <a:t>8</a:t>
            </a:fld>
            <a:endParaRPr lang="en-GB"/>
          </a:p>
        </p:txBody>
      </p:sp>
    </p:spTree>
    <p:extLst>
      <p:ext uri="{BB962C8B-B14F-4D97-AF65-F5344CB8AC3E}">
        <p14:creationId xmlns:p14="http://schemas.microsoft.com/office/powerpoint/2010/main" val="12168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Are </a:t>
            </a:r>
            <a:r>
              <a:rPr lang="en-GB" i="1" dirty="0" smtClean="0"/>
              <a:t>there are any keywords to help you?</a:t>
            </a:r>
          </a:p>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There are no keywords</a:t>
            </a:r>
            <a:r>
              <a:rPr lang="en-GB" i="1" baseline="0" dirty="0" smtClean="0"/>
              <a:t> in the question, but is order is important?</a:t>
            </a:r>
          </a:p>
          <a:p>
            <a:pPr marL="171450" marR="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smtClean="0"/>
              <a:t>1 click to ring the second paragraph</a:t>
            </a:r>
            <a:endParaRPr lang="en-GB" i="0" dirty="0" smtClean="0"/>
          </a:p>
          <a:p>
            <a:r>
              <a:rPr lang="en-GB" i="1" dirty="0" smtClean="0"/>
              <a:t>And</a:t>
            </a:r>
            <a:r>
              <a:rPr lang="en-GB" i="1" baseline="0" dirty="0" smtClean="0"/>
              <a:t> so a</a:t>
            </a:r>
            <a:r>
              <a:rPr lang="en-GB" i="1" dirty="0" smtClean="0"/>
              <a:t>re the 3-digit numbers Tien is writing down selections or arrangements?</a:t>
            </a:r>
          </a:p>
          <a:p>
            <a:pPr marL="171450" indent="-171450" algn="r">
              <a:buFont typeface="Arial" panose="020B0604020202020204" pitchFamily="34" charset="0"/>
              <a:buChar char="•"/>
            </a:pPr>
            <a:r>
              <a:rPr lang="en-GB" i="0" dirty="0" smtClean="0"/>
              <a:t>1 click to reveal</a:t>
            </a:r>
            <a:r>
              <a:rPr lang="en-GB" i="0" baseline="0" dirty="0" smtClean="0"/>
              <a:t> the first line of the answer</a:t>
            </a:r>
          </a:p>
          <a:p>
            <a:pPr marL="0" indent="0" algn="l">
              <a:buFont typeface="Arial" panose="020B0604020202020204" pitchFamily="34" charset="0"/>
              <a:buNone/>
            </a:pPr>
            <a:r>
              <a:rPr lang="en-GB" i="0" baseline="0" dirty="0" smtClean="0"/>
              <a:t>Discussion point:</a:t>
            </a:r>
            <a:r>
              <a:rPr lang="en-GB" i="1" baseline="0" dirty="0" smtClean="0"/>
              <a:t>	What else do we need to check?</a:t>
            </a:r>
          </a:p>
          <a:p>
            <a:pPr marL="0" indent="0" algn="l">
              <a:buFont typeface="Arial" panose="020B0604020202020204" pitchFamily="34" charset="0"/>
              <a:buNone/>
            </a:pPr>
            <a:r>
              <a:rPr lang="en-GB" i="1" baseline="0" dirty="0" smtClean="0"/>
              <a:t>		</a:t>
            </a:r>
            <a:r>
              <a:rPr lang="en-GB" i="0" baseline="0" dirty="0" smtClean="0"/>
              <a:t>If they need some direction, you could ask:</a:t>
            </a:r>
          </a:p>
          <a:p>
            <a:pPr marL="0" indent="0" algn="l">
              <a:buFont typeface="Arial" panose="020B0604020202020204" pitchFamily="34" charset="0"/>
              <a:buNone/>
            </a:pPr>
            <a:r>
              <a:rPr lang="en-GB" i="1" baseline="0" dirty="0" smtClean="0"/>
              <a:t>		Is Tien choosing 3 balls from 9 different balls? </a:t>
            </a:r>
          </a:p>
          <a:p>
            <a:pPr marL="0" indent="0" algn="l">
              <a:buFont typeface="Arial" panose="020B0604020202020204" pitchFamily="34" charset="0"/>
              <a:buNone/>
            </a:pPr>
            <a:r>
              <a:rPr lang="en-GB" i="1" baseline="0" dirty="0" smtClean="0"/>
              <a:t>		</a:t>
            </a:r>
            <a:r>
              <a:rPr lang="en-GB" i="0" baseline="0" dirty="0" smtClean="0"/>
              <a:t>Learners need to make sure they check this so that they are confident that this is a simple 		permutations problem.</a:t>
            </a:r>
          </a:p>
          <a:p>
            <a:pPr marL="0" indent="0" algn="l">
              <a:buFont typeface="Arial" panose="020B0604020202020204" pitchFamily="34" charset="0"/>
              <a:buNone/>
            </a:pPr>
            <a:r>
              <a:rPr lang="en-GB" i="0" baseline="0" dirty="0" smtClean="0"/>
              <a:t> </a:t>
            </a:r>
            <a:r>
              <a:rPr lang="en-GB" i="1" baseline="0" dirty="0" smtClean="0"/>
              <a:t>		So how do we find the answer?</a:t>
            </a:r>
          </a:p>
          <a:p>
            <a:pPr marL="0" indent="0" algn="l">
              <a:buFont typeface="Arial" panose="020B0604020202020204" pitchFamily="34" charset="0"/>
              <a:buNone/>
            </a:pPr>
            <a:r>
              <a:rPr lang="en-GB" i="1" baseline="0" dirty="0" smtClean="0"/>
              <a:t>		</a:t>
            </a:r>
            <a:r>
              <a:rPr lang="en-GB" i="0" baseline="0" dirty="0" smtClean="0"/>
              <a:t>Learners need to decide that they should find </a:t>
            </a:r>
            <a:r>
              <a:rPr kumimoji="0" lang="en-GB" sz="2800" b="0" i="0" u="none" strike="noStrike" kern="1200" cap="none" spc="0" normalizeH="0" baseline="30000" noProof="0" dirty="0" smtClean="0">
                <a:ln>
                  <a:noFill/>
                </a:ln>
                <a:solidFill>
                  <a:srgbClr val="E21951"/>
                </a:solidFill>
                <a:effectLst/>
                <a:uLnTx/>
                <a:uFillTx/>
                <a:latin typeface="Arial" panose="020B0604020202020204" pitchFamily="34" charset="0"/>
                <a:ea typeface="+mn-ea"/>
                <a:cs typeface="Arial" panose="020B0604020202020204" pitchFamily="34" charset="0"/>
              </a:rPr>
              <a:t>9</a:t>
            </a:r>
            <a:r>
              <a:rPr kumimoji="0" lang="en-GB" sz="2800" b="0" i="0" u="none" strike="noStrike" kern="1200" cap="none" spc="0" normalizeH="0" baseline="0" noProof="0" dirty="0" smtClean="0">
                <a:ln>
                  <a:noFill/>
                </a:ln>
                <a:solidFill>
                  <a:srgbClr val="E21951"/>
                </a:solidFill>
                <a:effectLst/>
                <a:uLnTx/>
                <a:uFillTx/>
                <a:latin typeface="Arial" panose="020B0604020202020204" pitchFamily="34" charset="0"/>
                <a:ea typeface="+mn-ea"/>
                <a:cs typeface="Arial" panose="020B0604020202020204" pitchFamily="34" charset="0"/>
              </a:rPr>
              <a:t>P</a:t>
            </a:r>
            <a:r>
              <a:rPr kumimoji="0" lang="en-GB" sz="2800" b="0" i="0" u="none" strike="noStrike" kern="1200" cap="none" spc="0" normalizeH="0" baseline="-25000" noProof="0" dirty="0" smtClean="0">
                <a:ln>
                  <a:noFill/>
                </a:ln>
                <a:solidFill>
                  <a:srgbClr val="E21951"/>
                </a:solidFill>
                <a:effectLst/>
                <a:uLnTx/>
                <a:uFillTx/>
                <a:latin typeface="Arial" panose="020B0604020202020204" pitchFamily="34" charset="0"/>
                <a:ea typeface="+mn-ea"/>
                <a:cs typeface="Arial" panose="020B0604020202020204" pitchFamily="34" charset="0"/>
              </a:rPr>
              <a:t>3</a:t>
            </a:r>
            <a:r>
              <a:rPr kumimoji="0" lang="en-GB" sz="2800" b="0" i="0" u="none" strike="noStrike" kern="1200" cap="none" spc="0" normalizeH="0" baseline="0" noProof="0" dirty="0" smtClean="0">
                <a:ln>
                  <a:noFill/>
                </a:ln>
                <a:solidFill>
                  <a:srgbClr val="E21951"/>
                </a:solidFill>
                <a:effectLst/>
                <a:uLnTx/>
                <a:uFillTx/>
                <a:latin typeface="Arial" panose="020B0604020202020204" pitchFamily="34" charset="0"/>
                <a:ea typeface="+mn-ea"/>
                <a:cs typeface="Arial" panose="020B0604020202020204" pitchFamily="34" charset="0"/>
              </a:rPr>
              <a:t> as this is new notation.</a:t>
            </a:r>
          </a:p>
          <a:p>
            <a:pPr marL="457200" indent="-457200" algn="r">
              <a:buFont typeface="Arial" panose="020B0604020202020204" pitchFamily="34" charset="0"/>
              <a:buChar char="•"/>
            </a:pPr>
            <a:r>
              <a:rPr kumimoji="0" lang="en-GB" sz="2800" b="0" i="0" u="none" strike="noStrike" kern="1200" cap="none" spc="0" normalizeH="0" baseline="0" noProof="0" dirty="0" smtClean="0">
                <a:ln>
                  <a:noFill/>
                </a:ln>
                <a:solidFill>
                  <a:srgbClr val="E21951"/>
                </a:solidFill>
                <a:effectLst/>
                <a:uLnTx/>
                <a:uFillTx/>
                <a:latin typeface="Arial" panose="020B0604020202020204" pitchFamily="34" charset="0"/>
                <a:ea typeface="+mn-ea"/>
                <a:cs typeface="Arial" panose="020B0604020202020204" pitchFamily="34" charset="0"/>
              </a:rPr>
              <a:t>2 clicks to reveal </a:t>
            </a:r>
            <a:r>
              <a:rPr lang="en-GB" baseline="30000" dirty="0" smtClean="0">
                <a:solidFill>
                  <a:srgbClr val="E21951"/>
                </a:solidFill>
              </a:rPr>
              <a:t>9</a:t>
            </a:r>
            <a:r>
              <a:rPr lang="en-GB" baseline="0" dirty="0" smtClean="0">
                <a:solidFill>
                  <a:srgbClr val="E21951"/>
                </a:solidFill>
              </a:rPr>
              <a:t>P</a:t>
            </a:r>
            <a:r>
              <a:rPr lang="en-GB" baseline="-25000" dirty="0" smtClean="0">
                <a:solidFill>
                  <a:srgbClr val="E21951"/>
                </a:solidFill>
              </a:rPr>
              <a:t>3</a:t>
            </a:r>
            <a:r>
              <a:rPr lang="en-GB" baseline="0" dirty="0" smtClean="0">
                <a:solidFill>
                  <a:srgbClr val="E21951"/>
                </a:solidFill>
              </a:rPr>
              <a:t> and the answer</a:t>
            </a:r>
          </a:p>
          <a:p>
            <a:pPr marL="457200" indent="-457200" algn="r">
              <a:buFont typeface="Arial" panose="020B0604020202020204" pitchFamily="34" charset="0"/>
              <a:buChar char="•"/>
            </a:pPr>
            <a:endParaRPr lang="en-GB" baseline="0" dirty="0" smtClean="0">
              <a:solidFill>
                <a:srgbClr val="E21951"/>
              </a:solidFill>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sym typeface="Wingding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sym typeface="Wingdings"/>
              </a:rPr>
              <a:t>Click for next slide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lgn="l">
              <a:buFont typeface="Arial" panose="020B0604020202020204" pitchFamily="34" charset="0"/>
              <a:buNone/>
            </a:pPr>
            <a:endParaRPr lang="en-GB" i="0" baseline="0" dirty="0" smtClean="0"/>
          </a:p>
          <a:p>
            <a:endParaRPr lang="en-GB" i="1" dirty="0"/>
          </a:p>
        </p:txBody>
      </p:sp>
      <p:sp>
        <p:nvSpPr>
          <p:cNvPr id="4" name="Slide Number Placeholder 3"/>
          <p:cNvSpPr>
            <a:spLocks noGrp="1"/>
          </p:cNvSpPr>
          <p:nvPr>
            <p:ph type="sldNum" sz="quarter" idx="10"/>
          </p:nvPr>
        </p:nvSpPr>
        <p:spPr/>
        <p:txBody>
          <a:bodyPr/>
          <a:lstStyle/>
          <a:p>
            <a:fld id="{EC591581-0ADF-470F-AAC7-05EDE80DB34F}" type="slidenum">
              <a:rPr lang="en-GB" smtClean="0"/>
              <a:t>9</a:t>
            </a:fld>
            <a:endParaRPr lang="en-GB"/>
          </a:p>
        </p:txBody>
      </p:sp>
    </p:spTree>
    <p:extLst>
      <p:ext uri="{BB962C8B-B14F-4D97-AF65-F5344CB8AC3E}">
        <p14:creationId xmlns:p14="http://schemas.microsoft.com/office/powerpoint/2010/main" val="1236164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smtClean="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7.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smtClean="0"/>
              <a:t>Lesson slides</a:t>
            </a:r>
            <a:r>
              <a:rPr lang="en-GB" sz="2800" b="1" dirty="0" smtClean="0"/>
              <a:t/>
            </a:r>
            <a:br>
              <a:rPr lang="en-GB" sz="2800" b="1" dirty="0" smtClean="0"/>
            </a:br>
            <a:r>
              <a:rPr lang="en-GB" sz="2600" dirty="0" smtClean="0"/>
              <a:t>Topic: 5.2 Permutations and combinations</a:t>
            </a:r>
            <a:br>
              <a:rPr lang="en-GB" sz="2600" dirty="0" smtClean="0"/>
            </a:br>
            <a:r>
              <a:rPr lang="en-GB" sz="2600" dirty="0" smtClean="0"/>
              <a:t>Lesson 3</a:t>
            </a:r>
            <a:r>
              <a:rPr lang="en-GB" sz="2600" dirty="0"/>
              <a:t>: Permutations and </a:t>
            </a:r>
            <a:r>
              <a:rPr lang="en-GB" sz="2600" dirty="0" smtClean="0"/>
              <a:t>combinations </a:t>
            </a:r>
            <a:endParaRPr lang="en-GB" sz="2600" dirty="0"/>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smtClean="0"/>
              <a:t>Version 1</a:t>
            </a:r>
            <a:endParaRPr lang="en-GB" sz="1400" b="1" dirty="0"/>
          </a:p>
        </p:txBody>
      </p:sp>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Permutations and combinations: Example 2a</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Alice has to make a 5-character password for a </a:t>
            </a:r>
            <a:r>
              <a:rPr lang="en-GB" dirty="0" smtClean="0"/>
              <a:t>website</a:t>
            </a:r>
            <a:r>
              <a:rPr lang="en-GB" dirty="0" smtClean="0"/>
              <a:t>.</a:t>
            </a:r>
          </a:p>
          <a:p>
            <a:pPr marL="0" indent="0">
              <a:buNone/>
            </a:pPr>
            <a:r>
              <a:rPr lang="en-GB" dirty="0" smtClean="0"/>
              <a:t>She chooses from these characters:</a:t>
            </a:r>
          </a:p>
          <a:p>
            <a:r>
              <a:rPr lang="en-GB" dirty="0" smtClean="0"/>
              <a:t>The five uppercase letters 	A, L, I, C, E</a:t>
            </a:r>
          </a:p>
          <a:p>
            <a:r>
              <a:rPr lang="en-GB" dirty="0" smtClean="0"/>
              <a:t>The ten digits 			0 to 9</a:t>
            </a:r>
          </a:p>
          <a:p>
            <a:r>
              <a:rPr lang="en-GB" dirty="0" smtClean="0"/>
              <a:t>The seven symbols 		@   #   +   $  %   *   &amp;</a:t>
            </a:r>
          </a:p>
          <a:p>
            <a:pPr marL="0" indent="0">
              <a:buNone/>
            </a:pPr>
            <a:endParaRPr lang="en-GB" dirty="0"/>
          </a:p>
          <a:p>
            <a:pPr marL="0" indent="0">
              <a:buNone/>
            </a:pPr>
            <a:r>
              <a:rPr lang="en-GB" dirty="0" smtClean="0"/>
              <a:t>Find the number of different 5-character passwords Alice can make if there are no restrictions.</a:t>
            </a:r>
          </a:p>
        </p:txBody>
      </p:sp>
      <p:sp>
        <p:nvSpPr>
          <p:cNvPr id="4" name="TextBox 3"/>
          <p:cNvSpPr txBox="1"/>
          <p:nvPr/>
        </p:nvSpPr>
        <p:spPr>
          <a:xfrm>
            <a:off x="679270" y="5045725"/>
            <a:ext cx="11116490" cy="1384995"/>
          </a:xfrm>
          <a:prstGeom prst="rect">
            <a:avLst/>
          </a:prstGeom>
          <a:noFill/>
        </p:spPr>
        <p:txBody>
          <a:bodyPr wrap="square" rtlCol="0">
            <a:spAutoFit/>
          </a:bodyPr>
          <a:lstStyle/>
          <a:p>
            <a:r>
              <a:rPr lang="en-GB" sz="2800" dirty="0" smtClean="0">
                <a:solidFill>
                  <a:srgbClr val="E21951"/>
                </a:solidFill>
                <a:latin typeface="Arial" panose="020B0604020202020204" pitchFamily="34" charset="0"/>
                <a:cs typeface="Arial" panose="020B0604020202020204" pitchFamily="34" charset="0"/>
              </a:rPr>
              <a:t>Number of arrangements, </a:t>
            </a:r>
          </a:p>
          <a:p>
            <a:r>
              <a:rPr lang="en-GB" sz="2800" dirty="0" smtClean="0">
                <a:solidFill>
                  <a:srgbClr val="E21951"/>
                </a:solidFill>
                <a:latin typeface="Arial" panose="020B0604020202020204" pitchFamily="34" charset="0"/>
                <a:cs typeface="Arial" panose="020B0604020202020204" pitchFamily="34" charset="0"/>
              </a:rPr>
              <a:t> </a:t>
            </a:r>
          </a:p>
          <a:p>
            <a:r>
              <a:rPr lang="en-GB" sz="2800" baseline="30000" dirty="0" smtClean="0">
                <a:solidFill>
                  <a:srgbClr val="E21951"/>
                </a:solidFill>
                <a:latin typeface="Arial" panose="020B0604020202020204" pitchFamily="34" charset="0"/>
                <a:cs typeface="Arial" panose="020B0604020202020204" pitchFamily="34" charset="0"/>
              </a:rPr>
              <a:t>22</a:t>
            </a:r>
            <a:r>
              <a:rPr lang="en-GB" sz="2800" dirty="0" smtClean="0">
                <a:solidFill>
                  <a:srgbClr val="E21951"/>
                </a:solidFill>
                <a:latin typeface="Arial" panose="020B0604020202020204" pitchFamily="34" charset="0"/>
                <a:cs typeface="Arial" panose="020B0604020202020204" pitchFamily="34" charset="0"/>
              </a:rPr>
              <a:t>P</a:t>
            </a:r>
            <a:r>
              <a:rPr lang="en-GB" sz="2800" baseline="-25000" dirty="0">
                <a:solidFill>
                  <a:srgbClr val="E21951"/>
                </a:solidFill>
                <a:latin typeface="Arial" panose="020B0604020202020204" pitchFamily="34" charset="0"/>
                <a:cs typeface="Arial" panose="020B0604020202020204" pitchFamily="34" charset="0"/>
              </a:rPr>
              <a:t>5</a:t>
            </a:r>
            <a:r>
              <a:rPr lang="en-GB" sz="2800" dirty="0" smtClean="0">
                <a:solidFill>
                  <a:srgbClr val="E21951"/>
                </a:solidFill>
                <a:latin typeface="Arial" panose="020B0604020202020204" pitchFamily="34" charset="0"/>
                <a:cs typeface="Arial" panose="020B0604020202020204" pitchFamily="34" charset="0"/>
              </a:rPr>
              <a:t> </a:t>
            </a:r>
            <a:endParaRPr lang="en-GB" sz="2800" dirty="0">
              <a:solidFill>
                <a:srgbClr val="E2195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488497" y="5801149"/>
                <a:ext cx="3646960" cy="807978"/>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a:t>
                </a:r>
                <a14:m>
                  <m:oMath xmlns:m="http://schemas.openxmlformats.org/officeDocument/2006/math">
                    <m:f>
                      <m:fPr>
                        <m:ctrlPr>
                          <a:rPr lang="en-GB" sz="2800" i="1">
                            <a:solidFill>
                              <a:srgbClr val="E21951"/>
                            </a:solidFill>
                            <a:latin typeface="Cambria Math" panose="02040503050406030204" pitchFamily="18" charset="0"/>
                          </a:rPr>
                        </m:ctrlPr>
                      </m:fPr>
                      <m:num>
                        <m:r>
                          <m:rPr>
                            <m:nor/>
                          </m:rPr>
                          <a:rPr lang="en-GB" sz="2800" b="0" i="0" smtClean="0">
                            <a:solidFill>
                              <a:srgbClr val="E21951"/>
                            </a:solidFill>
                            <a:latin typeface="Arial" panose="020B0604020202020204" pitchFamily="34" charset="0"/>
                            <a:cs typeface="Arial" panose="020B0604020202020204" pitchFamily="34" charset="0"/>
                          </a:rPr>
                          <m:t>22</m:t>
                        </m:r>
                        <m:r>
                          <m:rPr>
                            <m:nor/>
                          </m:rPr>
                          <a:rPr lang="en-GB" sz="2800">
                            <a:solidFill>
                              <a:srgbClr val="E21951"/>
                            </a:solidFill>
                            <a:latin typeface="Arial" panose="020B0604020202020204" pitchFamily="34" charset="0"/>
                            <a:cs typeface="Arial" panose="020B0604020202020204" pitchFamily="34" charset="0"/>
                          </a:rPr>
                          <m:t>!</m:t>
                        </m:r>
                      </m:num>
                      <m:den>
                        <m:d>
                          <m:dPr>
                            <m:ctrlPr>
                              <a:rPr lang="en-GB" sz="2800" i="1">
                                <a:solidFill>
                                  <a:srgbClr val="E21951"/>
                                </a:solidFill>
                                <a:latin typeface="Cambria Math" panose="02040503050406030204" pitchFamily="18" charset="0"/>
                              </a:rPr>
                            </m:ctrlPr>
                          </m:dPr>
                          <m:e>
                            <m:r>
                              <m:rPr>
                                <m:nor/>
                              </m:rPr>
                              <a:rPr lang="en-GB" sz="2800" b="0" i="0" smtClean="0">
                                <a:solidFill>
                                  <a:srgbClr val="E21951"/>
                                </a:solidFill>
                                <a:latin typeface="Arial" panose="020B0604020202020204" pitchFamily="34" charset="0"/>
                                <a:cs typeface="Arial" panose="020B0604020202020204" pitchFamily="34" charset="0"/>
                              </a:rPr>
                              <m:t>22</m:t>
                            </m:r>
                            <m:r>
                              <m:rPr>
                                <m:nor/>
                              </m:rPr>
                              <a:rPr lang="en-GB" sz="2800">
                                <a:solidFill>
                                  <a:srgbClr val="E21951"/>
                                </a:solidFill>
                                <a:latin typeface="Arial" panose="020B0604020202020204" pitchFamily="34" charset="0"/>
                                <a:cs typeface="Arial" panose="020B0604020202020204" pitchFamily="34" charset="0"/>
                              </a:rPr>
                              <m:t> </m:t>
                            </m:r>
                            <m:r>
                              <a:rPr lang="en-GB" sz="2800" i="1">
                                <a:solidFill>
                                  <a:srgbClr val="E21951"/>
                                </a:solidFill>
                                <a:latin typeface="Cambria Math"/>
                                <a:ea typeface="Cambria Math"/>
                              </a:rPr>
                              <m:t>− </m:t>
                            </m:r>
                            <m:r>
                              <m:rPr>
                                <m:nor/>
                              </m:rPr>
                              <a:rPr lang="en-GB" sz="2800" b="0" i="0" smtClean="0">
                                <a:solidFill>
                                  <a:srgbClr val="E21951"/>
                                </a:solidFill>
                                <a:latin typeface="Arial" panose="020B0604020202020204" pitchFamily="34" charset="0"/>
                                <a:cs typeface="Arial" panose="020B0604020202020204" pitchFamily="34" charset="0"/>
                              </a:rPr>
                              <m:t>5</m:t>
                            </m:r>
                          </m:e>
                        </m:d>
                        <m:r>
                          <m:rPr>
                            <m:nor/>
                          </m:rPr>
                          <a:rPr lang="en-GB" sz="2800">
                            <a:solidFill>
                              <a:srgbClr val="E21951"/>
                            </a:solidFill>
                            <a:latin typeface="Arial" panose="020B0604020202020204" pitchFamily="34" charset="0"/>
                            <a:cs typeface="Arial" panose="020B0604020202020204" pitchFamily="34" charset="0"/>
                          </a:rPr>
                          <m:t>!</m:t>
                        </m:r>
                      </m:den>
                    </m:f>
                    <m:r>
                      <a:rPr lang="en-GB" sz="2800">
                        <a:solidFill>
                          <a:srgbClr val="E21951"/>
                        </a:solidFill>
                        <a:latin typeface="Cambria Math"/>
                      </a:rPr>
                      <m:t>  </m:t>
                    </m:r>
                  </m:oMath>
                </a14:m>
                <a:r>
                  <a:rPr lang="en-GB" sz="2800" dirty="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rPr>
                  <a:t>3160080</a:t>
                </a:r>
                <a:endParaRPr lang="en-GB" sz="2800" dirty="0">
                  <a:solidFill>
                    <a:srgbClr val="E21951"/>
                  </a:solidFill>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88497" y="5801149"/>
                <a:ext cx="3646960" cy="807978"/>
              </a:xfrm>
              <a:prstGeom prst="rect">
                <a:avLst/>
              </a:prstGeom>
              <a:blipFill rotWithShape="1">
                <a:blip r:embed="rId3"/>
                <a:stretch>
                  <a:fillRect l="-3344" r="-2007"/>
                </a:stretch>
              </a:blipFill>
            </p:spPr>
            <p:txBody>
              <a:bodyPr/>
              <a:lstStyle/>
              <a:p>
                <a:r>
                  <a:rPr lang="en-GB">
                    <a:noFill/>
                  </a:rPr>
                  <a:t> </a:t>
                </a:r>
              </a:p>
            </p:txBody>
          </p:sp>
        </mc:Fallback>
      </mc:AlternateContent>
      <p:sp>
        <p:nvSpPr>
          <p:cNvPr id="6" name="Rectangle 5"/>
          <p:cNvSpPr/>
          <p:nvPr/>
        </p:nvSpPr>
        <p:spPr>
          <a:xfrm>
            <a:off x="4828884" y="5043281"/>
            <a:ext cx="6966876" cy="523220"/>
          </a:xfrm>
          <a:prstGeom prst="rect">
            <a:avLst/>
          </a:prstGeom>
        </p:spPr>
        <p:txBody>
          <a:bodyPr wrap="square">
            <a:spAutoFit/>
          </a:bodyPr>
          <a:lstStyle/>
          <a:p>
            <a:r>
              <a:rPr lang="en-GB" sz="2800" dirty="0">
                <a:solidFill>
                  <a:srgbClr val="E21951"/>
                </a:solidFill>
                <a:latin typeface="Arial" panose="020B0604020202020204" pitchFamily="34" charset="0"/>
                <a:cs typeface="Arial" panose="020B0604020202020204" pitchFamily="34" charset="0"/>
              </a:rPr>
              <a:t>5 characters from 22 different characters</a:t>
            </a:r>
            <a:endParaRPr lang="en-GB" dirty="0"/>
          </a:p>
        </p:txBody>
      </p:sp>
    </p:spTree>
    <p:extLst>
      <p:ext uri="{BB962C8B-B14F-4D97-AF65-F5344CB8AC3E}">
        <p14:creationId xmlns:p14="http://schemas.microsoft.com/office/powerpoint/2010/main" val="301044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Permutations and combinations: Example 2b</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Alice has to make a 5-character password for a </a:t>
            </a:r>
            <a:r>
              <a:rPr lang="en-GB" dirty="0" smtClean="0"/>
              <a:t>website</a:t>
            </a:r>
            <a:r>
              <a:rPr lang="en-GB" dirty="0" smtClean="0"/>
              <a:t>.</a:t>
            </a:r>
          </a:p>
          <a:p>
            <a:pPr marL="0" indent="0">
              <a:buNone/>
            </a:pPr>
            <a:r>
              <a:rPr lang="en-GB" dirty="0" smtClean="0"/>
              <a:t>She chooses from these characters:</a:t>
            </a:r>
          </a:p>
          <a:p>
            <a:r>
              <a:rPr lang="en-GB" dirty="0" smtClean="0"/>
              <a:t>The five uppercase letters 	A, L, I, C, E</a:t>
            </a:r>
          </a:p>
          <a:p>
            <a:r>
              <a:rPr lang="en-GB" dirty="0" smtClean="0"/>
              <a:t>The ten digits 			0 to 9</a:t>
            </a:r>
          </a:p>
          <a:p>
            <a:r>
              <a:rPr lang="en-GB" dirty="0" smtClean="0"/>
              <a:t>The seven symbols 		@   #   +   $  %   *   &amp;</a:t>
            </a:r>
          </a:p>
          <a:p>
            <a:pPr marL="0" indent="0">
              <a:buNone/>
            </a:pPr>
            <a:endParaRPr lang="en-GB" dirty="0"/>
          </a:p>
          <a:p>
            <a:pPr marL="0" indent="0">
              <a:buNone/>
            </a:pPr>
            <a:r>
              <a:rPr lang="en-GB" dirty="0" smtClean="0"/>
              <a:t>Find the number of different 5-character passwords Alice can make if she chooses 3 letters and 2 symbols, in that order.</a:t>
            </a:r>
          </a:p>
        </p:txBody>
      </p:sp>
      <p:sp>
        <p:nvSpPr>
          <p:cNvPr id="4" name="TextBox 3"/>
          <p:cNvSpPr txBox="1"/>
          <p:nvPr/>
        </p:nvSpPr>
        <p:spPr>
          <a:xfrm>
            <a:off x="679270" y="5045725"/>
            <a:ext cx="11116490" cy="1384995"/>
          </a:xfrm>
          <a:prstGeom prst="rect">
            <a:avLst/>
          </a:prstGeom>
          <a:noFill/>
        </p:spPr>
        <p:txBody>
          <a:bodyPr wrap="square" rtlCol="0">
            <a:spAutoFit/>
          </a:bodyPr>
          <a:lstStyle/>
          <a:p>
            <a:r>
              <a:rPr lang="en-GB" sz="2800" dirty="0" smtClean="0">
                <a:solidFill>
                  <a:srgbClr val="E21951"/>
                </a:solidFill>
                <a:latin typeface="Arial" panose="020B0604020202020204" pitchFamily="34" charset="0"/>
                <a:cs typeface="Arial" panose="020B0604020202020204" pitchFamily="34" charset="0"/>
              </a:rPr>
              <a:t>Number of arrangements, 	</a:t>
            </a:r>
          </a:p>
          <a:p>
            <a:r>
              <a:rPr lang="en-GB" sz="2800" dirty="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rPr>
              <a:t>				2 symbols from 7 different symbols </a:t>
            </a:r>
          </a:p>
          <a:p>
            <a:r>
              <a:rPr lang="en-GB" sz="2800" dirty="0" smtClean="0">
                <a:solidFill>
                  <a:srgbClr val="E21951"/>
                </a:solidFill>
                <a:latin typeface="Arial" panose="020B0604020202020204" pitchFamily="34" charset="0"/>
                <a:cs typeface="Arial" panose="020B0604020202020204" pitchFamily="34" charset="0"/>
              </a:rPr>
              <a:t> </a:t>
            </a:r>
            <a:r>
              <a:rPr lang="en-GB" sz="2800" baseline="30000" dirty="0" smtClean="0">
                <a:solidFill>
                  <a:srgbClr val="E21951"/>
                </a:solidFill>
                <a:latin typeface="Arial" panose="020B0604020202020204" pitchFamily="34" charset="0"/>
                <a:cs typeface="Arial" panose="020B0604020202020204" pitchFamily="34" charset="0"/>
              </a:rPr>
              <a:t>5</a:t>
            </a:r>
            <a:r>
              <a:rPr lang="en-GB" sz="2800" dirty="0" smtClean="0">
                <a:solidFill>
                  <a:srgbClr val="E21951"/>
                </a:solidFill>
                <a:latin typeface="Arial" panose="020B0604020202020204" pitchFamily="34" charset="0"/>
                <a:cs typeface="Arial" panose="020B0604020202020204" pitchFamily="34" charset="0"/>
              </a:rPr>
              <a:t>P</a:t>
            </a:r>
            <a:r>
              <a:rPr lang="en-GB" sz="2800" baseline="-25000" dirty="0" smtClean="0">
                <a:solidFill>
                  <a:srgbClr val="E21951"/>
                </a:solidFill>
                <a:latin typeface="Arial" panose="020B0604020202020204" pitchFamily="34" charset="0"/>
                <a:cs typeface="Arial" panose="020B0604020202020204" pitchFamily="34" charset="0"/>
              </a:rPr>
              <a:t>3</a:t>
            </a:r>
            <a:r>
              <a:rPr lang="en-GB" sz="2800" dirty="0" smtClean="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sym typeface="Symbol"/>
              </a:rPr>
              <a:t> </a:t>
            </a:r>
            <a:r>
              <a:rPr lang="en-GB" sz="2800" baseline="30000" dirty="0" smtClean="0">
                <a:solidFill>
                  <a:srgbClr val="E21951"/>
                </a:solidFill>
                <a:latin typeface="Arial" panose="020B0604020202020204" pitchFamily="34" charset="0"/>
                <a:cs typeface="Arial" panose="020B0604020202020204" pitchFamily="34" charset="0"/>
              </a:rPr>
              <a:t>7</a:t>
            </a:r>
            <a:r>
              <a:rPr lang="en-GB" sz="2800" dirty="0" smtClean="0">
                <a:solidFill>
                  <a:srgbClr val="E21951"/>
                </a:solidFill>
                <a:latin typeface="Arial" panose="020B0604020202020204" pitchFamily="34" charset="0"/>
                <a:cs typeface="Arial" panose="020B0604020202020204" pitchFamily="34" charset="0"/>
              </a:rPr>
              <a:t>P</a:t>
            </a:r>
            <a:r>
              <a:rPr lang="en-GB" sz="2800" baseline="-25000" dirty="0" smtClean="0">
                <a:solidFill>
                  <a:srgbClr val="E21951"/>
                </a:solidFill>
                <a:latin typeface="Arial" panose="020B0604020202020204" pitchFamily="34" charset="0"/>
                <a:cs typeface="Arial" panose="020B0604020202020204" pitchFamily="34" charset="0"/>
              </a:rPr>
              <a:t>2</a:t>
            </a:r>
            <a:endParaRPr lang="en-GB" sz="2800" dirty="0">
              <a:solidFill>
                <a:srgbClr val="E21951"/>
              </a:solidFill>
              <a:latin typeface="Arial" panose="020B0604020202020204" pitchFamily="34" charset="0"/>
              <a:cs typeface="Arial" panose="020B0604020202020204" pitchFamily="34" charset="0"/>
            </a:endParaRPr>
          </a:p>
        </p:txBody>
      </p:sp>
      <p:sp>
        <p:nvSpPr>
          <p:cNvPr id="5" name="Rectangle 4"/>
          <p:cNvSpPr/>
          <p:nvPr/>
        </p:nvSpPr>
        <p:spPr>
          <a:xfrm>
            <a:off x="2246151" y="5970968"/>
            <a:ext cx="2802370" cy="480131"/>
          </a:xfrm>
          <a:prstGeom prst="rect">
            <a:avLst/>
          </a:prstGeom>
        </p:spPr>
        <p:txBody>
          <a:bodyPr wrap="none">
            <a:spAutoFit/>
          </a:bodyPr>
          <a:lstStyle/>
          <a:p>
            <a:pPr>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rPr>
              <a:t>60 </a:t>
            </a:r>
            <a:r>
              <a:rPr lang="en-GB" sz="2800" dirty="0" smtClean="0">
                <a:solidFill>
                  <a:srgbClr val="E21951"/>
                </a:solidFill>
                <a:latin typeface="Arial" panose="020B0604020202020204" pitchFamily="34" charset="0"/>
                <a:cs typeface="Arial" panose="020B0604020202020204" pitchFamily="34" charset="0"/>
                <a:sym typeface="Symbol"/>
              </a:rPr>
              <a:t> 42</a:t>
            </a:r>
            <a:r>
              <a:rPr lang="en-GB" sz="2800" dirty="0" smtClean="0">
                <a:solidFill>
                  <a:srgbClr val="E21951"/>
                </a:solidFill>
                <a:latin typeface="Arial" panose="020B0604020202020204" pitchFamily="34" charset="0"/>
                <a:cs typeface="Arial" panose="020B0604020202020204" pitchFamily="34" charset="0"/>
              </a:rPr>
              <a:t>= 2520</a:t>
            </a:r>
            <a:endParaRPr lang="en-GB" sz="2800" dirty="0">
              <a:solidFill>
                <a:srgbClr val="E21951"/>
              </a:solidFill>
              <a:latin typeface="Arial" panose="020B0604020202020204" pitchFamily="34" charset="0"/>
              <a:cs typeface="Arial" panose="020B0604020202020204" pitchFamily="34" charset="0"/>
            </a:endParaRPr>
          </a:p>
        </p:txBody>
      </p:sp>
      <p:sp>
        <p:nvSpPr>
          <p:cNvPr id="6" name="Rectangle 5"/>
          <p:cNvSpPr/>
          <p:nvPr/>
        </p:nvSpPr>
        <p:spPr>
          <a:xfrm>
            <a:off x="5259712" y="5045152"/>
            <a:ext cx="5752277" cy="523220"/>
          </a:xfrm>
          <a:prstGeom prst="rect">
            <a:avLst/>
          </a:prstGeom>
        </p:spPr>
        <p:txBody>
          <a:bodyPr wrap="square">
            <a:spAutoFit/>
          </a:bodyPr>
          <a:lstStyle/>
          <a:p>
            <a:r>
              <a:rPr lang="en-GB" sz="2800" dirty="0">
                <a:solidFill>
                  <a:srgbClr val="E21951"/>
                </a:solidFill>
                <a:latin typeface="Arial" panose="020B0604020202020204" pitchFamily="34" charset="0"/>
                <a:cs typeface="Arial" panose="020B0604020202020204" pitchFamily="34" charset="0"/>
              </a:rPr>
              <a:t>3 letters from 5 different letters</a:t>
            </a:r>
            <a:endParaRPr lang="en-GB" dirty="0"/>
          </a:p>
        </p:txBody>
      </p:sp>
      <p:sp>
        <p:nvSpPr>
          <p:cNvPr id="8" name="Rectangle 7"/>
          <p:cNvSpPr/>
          <p:nvPr/>
        </p:nvSpPr>
        <p:spPr>
          <a:xfrm>
            <a:off x="10886537" y="4939917"/>
            <a:ext cx="888385" cy="1031051"/>
          </a:xfrm>
          <a:prstGeom prst="rect">
            <a:avLst/>
          </a:prstGeom>
        </p:spPr>
        <p:txBody>
          <a:bodyPr wrap="none">
            <a:spAutoFit/>
          </a:bodyPr>
          <a:lstStyle/>
          <a:p>
            <a:pPr lvl="0"/>
            <a:r>
              <a:rPr lang="en-GB" sz="2800" baseline="30000" dirty="0" smtClean="0">
                <a:solidFill>
                  <a:srgbClr val="E21951"/>
                </a:solidFill>
                <a:latin typeface="Arial" panose="020B0604020202020204" pitchFamily="34" charset="0"/>
                <a:cs typeface="Arial" panose="020B0604020202020204" pitchFamily="34" charset="0"/>
              </a:rPr>
              <a:t>5</a:t>
            </a:r>
            <a:r>
              <a:rPr lang="en-GB" sz="2800" dirty="0" smtClean="0">
                <a:solidFill>
                  <a:srgbClr val="E21951"/>
                </a:solidFill>
                <a:latin typeface="Arial" panose="020B0604020202020204" pitchFamily="34" charset="0"/>
                <a:cs typeface="Arial" panose="020B0604020202020204" pitchFamily="34" charset="0"/>
              </a:rPr>
              <a:t>P</a:t>
            </a:r>
            <a:r>
              <a:rPr lang="en-GB" sz="2800" baseline="-25000" dirty="0" smtClean="0">
                <a:solidFill>
                  <a:srgbClr val="E21951"/>
                </a:solidFill>
                <a:latin typeface="Arial" panose="020B0604020202020204" pitchFamily="34" charset="0"/>
                <a:cs typeface="Arial" panose="020B0604020202020204" pitchFamily="34" charset="0"/>
              </a:rPr>
              <a:t>3</a:t>
            </a:r>
            <a:r>
              <a:rPr lang="en-GB" sz="2800" dirty="0" smtClean="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sym typeface="Symbol"/>
              </a:rPr>
              <a:t> </a:t>
            </a:r>
          </a:p>
          <a:p>
            <a:pPr lvl="0">
              <a:spcBef>
                <a:spcPts val="600"/>
              </a:spcBef>
            </a:pPr>
            <a:r>
              <a:rPr lang="en-GB" sz="2800" baseline="30000" dirty="0" smtClean="0">
                <a:solidFill>
                  <a:srgbClr val="E21951"/>
                </a:solidFill>
                <a:latin typeface="Arial" panose="020B0604020202020204" pitchFamily="34" charset="0"/>
                <a:cs typeface="Arial" panose="020B0604020202020204" pitchFamily="34" charset="0"/>
              </a:rPr>
              <a:t>7</a:t>
            </a:r>
            <a:r>
              <a:rPr lang="en-GB" sz="2800" dirty="0" smtClean="0">
                <a:solidFill>
                  <a:srgbClr val="E21951"/>
                </a:solidFill>
                <a:latin typeface="Arial" panose="020B0604020202020204" pitchFamily="34" charset="0"/>
                <a:cs typeface="Arial" panose="020B0604020202020204" pitchFamily="34" charset="0"/>
              </a:rPr>
              <a:t>P</a:t>
            </a:r>
            <a:r>
              <a:rPr lang="en-GB" sz="2800" baseline="-25000" dirty="0" smtClean="0">
                <a:solidFill>
                  <a:srgbClr val="E21951"/>
                </a:solidFill>
                <a:latin typeface="Arial" panose="020B0604020202020204" pitchFamily="34" charset="0"/>
                <a:cs typeface="Arial" panose="020B0604020202020204" pitchFamily="34" charset="0"/>
              </a:rPr>
              <a:t>2</a:t>
            </a:r>
            <a:endParaRPr lang="en-GB" sz="2800" dirty="0">
              <a:solidFill>
                <a:srgbClr val="E219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3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white"/>
                </a:solidFill>
              </a:rPr>
              <a:t>Permutations and </a:t>
            </a:r>
            <a:r>
              <a:rPr lang="en-GB" dirty="0" smtClean="0">
                <a:solidFill>
                  <a:prstClr val="white"/>
                </a:solidFill>
              </a:rPr>
              <a:t>combinations</a:t>
            </a:r>
            <a:r>
              <a:rPr lang="en-GB" dirty="0">
                <a:solidFill>
                  <a:prstClr val="white"/>
                </a:solidFill>
              </a:rPr>
              <a:t>: Example </a:t>
            </a:r>
            <a:r>
              <a:rPr lang="en-GB" dirty="0" smtClean="0">
                <a:solidFill>
                  <a:prstClr val="white"/>
                </a:solidFill>
              </a:rPr>
              <a:t>3a</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A team of 7 people is to be chosen from 8 men and 9 women.</a:t>
            </a:r>
          </a:p>
          <a:p>
            <a:pPr marL="0" indent="0">
              <a:buNone/>
            </a:pPr>
            <a:r>
              <a:rPr lang="en-GB" dirty="0" smtClean="0"/>
              <a:t>In how many ways can this be done if there must be 4 men and 3 women on the team.</a:t>
            </a:r>
          </a:p>
          <a:p>
            <a:pPr marL="0" indent="0">
              <a:buNone/>
            </a:pPr>
            <a:endParaRPr lang="en-GB" dirty="0"/>
          </a:p>
          <a:p>
            <a:pPr marL="0" indent="0">
              <a:buNone/>
            </a:pPr>
            <a:r>
              <a:rPr lang="en-GB" dirty="0" smtClean="0">
                <a:solidFill>
                  <a:srgbClr val="E21951"/>
                </a:solidFill>
              </a:rPr>
              <a:t>Number of selections:</a:t>
            </a:r>
          </a:p>
          <a:p>
            <a:pPr marL="0" indent="0">
              <a:buNone/>
            </a:pPr>
            <a:r>
              <a:rPr lang="en-GB" dirty="0">
                <a:solidFill>
                  <a:srgbClr val="E21951"/>
                </a:solidFill>
              </a:rPr>
              <a:t>	</a:t>
            </a:r>
            <a:r>
              <a:rPr lang="en-GB" dirty="0" smtClean="0">
                <a:solidFill>
                  <a:srgbClr val="E21951"/>
                </a:solidFill>
              </a:rPr>
              <a:t>		4 men from 8 different men</a:t>
            </a:r>
          </a:p>
          <a:p>
            <a:pPr marL="0" indent="0">
              <a:buNone/>
            </a:pPr>
            <a:r>
              <a:rPr lang="en-GB" dirty="0">
                <a:solidFill>
                  <a:srgbClr val="E21951"/>
                </a:solidFill>
              </a:rPr>
              <a:t>	</a:t>
            </a:r>
            <a:r>
              <a:rPr lang="en-GB" dirty="0" smtClean="0">
                <a:solidFill>
                  <a:srgbClr val="E21951"/>
                </a:solidFill>
              </a:rPr>
              <a:t>		3 women from 9 different women</a:t>
            </a:r>
            <a:endParaRPr lang="en-GB" dirty="0">
              <a:solidFill>
                <a:srgbClr val="E21951"/>
              </a:solidFill>
            </a:endParaRPr>
          </a:p>
        </p:txBody>
      </p:sp>
      <p:sp>
        <p:nvSpPr>
          <p:cNvPr id="4" name="Rectangle 3"/>
          <p:cNvSpPr/>
          <p:nvPr/>
        </p:nvSpPr>
        <p:spPr>
          <a:xfrm>
            <a:off x="8358993" y="3644443"/>
            <a:ext cx="909223" cy="1031051"/>
          </a:xfrm>
          <a:prstGeom prst="rect">
            <a:avLst/>
          </a:prstGeom>
        </p:spPr>
        <p:txBody>
          <a:bodyPr wrap="none">
            <a:spAutoFit/>
          </a:bodyPr>
          <a:lstStyle/>
          <a:p>
            <a:pPr lvl="0"/>
            <a:r>
              <a:rPr lang="en-GB" sz="2800" baseline="30000" dirty="0" smtClean="0">
                <a:solidFill>
                  <a:srgbClr val="E21951"/>
                </a:solidFill>
                <a:latin typeface="Arial" panose="020B0604020202020204" pitchFamily="34" charset="0"/>
                <a:cs typeface="Arial" panose="020B0604020202020204" pitchFamily="34" charset="0"/>
              </a:rPr>
              <a:t>8</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4</a:t>
            </a:r>
            <a:r>
              <a:rPr lang="en-GB" sz="2800" dirty="0" smtClean="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sym typeface="Symbol"/>
              </a:rPr>
              <a:t> </a:t>
            </a:r>
          </a:p>
          <a:p>
            <a:pPr lvl="0">
              <a:spcBef>
                <a:spcPts val="600"/>
              </a:spcBef>
            </a:pPr>
            <a:r>
              <a:rPr lang="en-GB" sz="2800" baseline="30000" dirty="0" smtClean="0">
                <a:solidFill>
                  <a:srgbClr val="E21951"/>
                </a:solidFill>
                <a:latin typeface="Arial" panose="020B0604020202020204" pitchFamily="34" charset="0"/>
                <a:cs typeface="Arial" panose="020B0604020202020204" pitchFamily="34" charset="0"/>
              </a:rPr>
              <a:t>9</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a:solidFill>
                  <a:srgbClr val="E21951"/>
                </a:solidFill>
                <a:latin typeface="Arial" panose="020B0604020202020204" pitchFamily="34" charset="0"/>
                <a:cs typeface="Arial" panose="020B0604020202020204" pitchFamily="34" charset="0"/>
              </a:rPr>
              <a:t>3</a:t>
            </a:r>
            <a:endParaRPr lang="en-GB" sz="2800" dirty="0">
              <a:solidFill>
                <a:srgbClr val="E21951"/>
              </a:solidFill>
              <a:latin typeface="Arial" panose="020B0604020202020204" pitchFamily="34" charset="0"/>
              <a:cs typeface="Arial" panose="020B0604020202020204" pitchFamily="34" charset="0"/>
            </a:endParaRPr>
          </a:p>
        </p:txBody>
      </p:sp>
      <p:sp>
        <p:nvSpPr>
          <p:cNvPr id="5" name="Rectangle 4"/>
          <p:cNvSpPr/>
          <p:nvPr/>
        </p:nvSpPr>
        <p:spPr>
          <a:xfrm>
            <a:off x="3116433" y="4827894"/>
            <a:ext cx="4460024" cy="523220"/>
          </a:xfrm>
          <a:prstGeom prst="rect">
            <a:avLst/>
          </a:prstGeom>
        </p:spPr>
        <p:txBody>
          <a:bodyPr wrap="square">
            <a:spAutoFit/>
          </a:bodyPr>
          <a:lstStyle/>
          <a:p>
            <a:pPr lvl="0"/>
            <a:r>
              <a:rPr lang="en-GB" sz="2800" baseline="30000" dirty="0" smtClean="0">
                <a:latin typeface="Arial" panose="020B0604020202020204" pitchFamily="34" charset="0"/>
                <a:cs typeface="Arial" panose="020B0604020202020204" pitchFamily="34" charset="0"/>
              </a:rPr>
              <a:t>8</a:t>
            </a:r>
            <a:r>
              <a:rPr lang="en-GB" sz="2800" dirty="0" smtClean="0">
                <a:latin typeface="Arial" panose="020B0604020202020204" pitchFamily="34" charset="0"/>
                <a:cs typeface="Arial" panose="020B0604020202020204" pitchFamily="34" charset="0"/>
              </a:rPr>
              <a:t>C</a:t>
            </a:r>
            <a:r>
              <a:rPr lang="en-GB" sz="2800" baseline="-25000" dirty="0" smtClean="0">
                <a:latin typeface="Arial" panose="020B0604020202020204" pitchFamily="34" charset="0"/>
                <a:cs typeface="Arial" panose="020B0604020202020204" pitchFamily="34" charset="0"/>
              </a:rPr>
              <a:t>4</a:t>
            </a:r>
            <a:r>
              <a:rPr lang="en-GB" sz="2800"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sym typeface="Symbol"/>
              </a:rPr>
              <a:t> </a:t>
            </a:r>
            <a:r>
              <a:rPr lang="en-GB" sz="2800" baseline="30000" dirty="0" smtClean="0">
                <a:latin typeface="Arial" panose="020B0604020202020204" pitchFamily="34" charset="0"/>
                <a:cs typeface="Arial" panose="020B0604020202020204" pitchFamily="34" charset="0"/>
              </a:rPr>
              <a:t>9</a:t>
            </a:r>
            <a:r>
              <a:rPr lang="en-GB" sz="2800" dirty="0" smtClean="0">
                <a:latin typeface="Arial" panose="020B0604020202020204" pitchFamily="34" charset="0"/>
                <a:cs typeface="Arial" panose="020B0604020202020204" pitchFamily="34" charset="0"/>
              </a:rPr>
              <a:t>C</a:t>
            </a:r>
            <a:r>
              <a:rPr lang="en-GB" sz="2800" baseline="-25000" dirty="0" smtClean="0">
                <a:latin typeface="Arial" panose="020B0604020202020204" pitchFamily="34" charset="0"/>
                <a:cs typeface="Arial" panose="020B0604020202020204" pitchFamily="34" charset="0"/>
              </a:rPr>
              <a:t>3</a:t>
            </a:r>
            <a:r>
              <a:rPr lang="en-GB" sz="2800" dirty="0" smtClean="0">
                <a:latin typeface="Arial" panose="020B0604020202020204" pitchFamily="34" charset="0"/>
                <a:cs typeface="Arial" panose="020B0604020202020204" pitchFamily="34" charset="0"/>
              </a:rPr>
              <a:t> = 5880 teams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89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white"/>
                </a:solidFill>
              </a:rPr>
              <a:t>Permutations and </a:t>
            </a:r>
            <a:r>
              <a:rPr lang="en-GB" dirty="0" smtClean="0">
                <a:solidFill>
                  <a:prstClr val="white"/>
                </a:solidFill>
              </a:rPr>
              <a:t>combinations</a:t>
            </a:r>
            <a:r>
              <a:rPr lang="en-GB" dirty="0">
                <a:solidFill>
                  <a:prstClr val="white"/>
                </a:solidFill>
              </a:rPr>
              <a:t>: Example </a:t>
            </a:r>
            <a:r>
              <a:rPr lang="en-GB" dirty="0" smtClean="0">
                <a:solidFill>
                  <a:prstClr val="white"/>
                </a:solidFill>
              </a:rPr>
              <a:t>3b</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A team of 7 people is to be chosen from 8 men and 9 women.</a:t>
            </a:r>
          </a:p>
          <a:p>
            <a:pPr marL="0" indent="0">
              <a:buNone/>
            </a:pPr>
            <a:r>
              <a:rPr lang="en-GB" dirty="0" smtClean="0"/>
              <a:t>In how many ways can this be done if there must be more men than women on the team.</a:t>
            </a:r>
            <a:endParaRPr lang="en-GB" dirty="0"/>
          </a:p>
        </p:txBody>
      </p:sp>
      <p:cxnSp>
        <p:nvCxnSpPr>
          <p:cNvPr id="5" name="Straight Connector 4"/>
          <p:cNvCxnSpPr/>
          <p:nvPr/>
        </p:nvCxnSpPr>
        <p:spPr>
          <a:xfrm>
            <a:off x="666206" y="3250841"/>
            <a:ext cx="22076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70017" y="2832829"/>
            <a:ext cx="0" cy="32265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49535" y="2780577"/>
            <a:ext cx="1220206"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M    W</a:t>
            </a:r>
            <a:endParaRPr lang="en-GB" sz="2800" dirty="0">
              <a:latin typeface="Arial" panose="020B0604020202020204" pitchFamily="34" charset="0"/>
              <a:cs typeface="Arial" panose="020B0604020202020204" pitchFamily="34" charset="0"/>
            </a:endParaRPr>
          </a:p>
        </p:txBody>
      </p:sp>
      <p:sp>
        <p:nvSpPr>
          <p:cNvPr id="9" name="TextBox 8"/>
          <p:cNvSpPr txBox="1"/>
          <p:nvPr/>
        </p:nvSpPr>
        <p:spPr>
          <a:xfrm>
            <a:off x="1188724" y="3250841"/>
            <a:ext cx="1162594" cy="523220"/>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7     0</a:t>
            </a:r>
            <a:endParaRPr lang="en-GB" sz="2800" dirty="0">
              <a:latin typeface="Arial" panose="020B0604020202020204" pitchFamily="34" charset="0"/>
              <a:cs typeface="Arial" panose="020B0604020202020204" pitchFamily="34" charset="0"/>
            </a:endParaRPr>
          </a:p>
        </p:txBody>
      </p:sp>
      <p:sp>
        <p:nvSpPr>
          <p:cNvPr id="10" name="TextBox 9"/>
          <p:cNvSpPr txBox="1"/>
          <p:nvPr/>
        </p:nvSpPr>
        <p:spPr>
          <a:xfrm>
            <a:off x="1184368" y="3755942"/>
            <a:ext cx="1162594"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6</a:t>
            </a:r>
            <a:r>
              <a:rPr lang="en-GB" sz="2800" dirty="0" smtClean="0">
                <a:latin typeface="Arial" panose="020B0604020202020204" pitchFamily="34" charset="0"/>
                <a:cs typeface="Arial" panose="020B0604020202020204" pitchFamily="34" charset="0"/>
              </a:rPr>
              <a:t>     1</a:t>
            </a:r>
            <a:endParaRPr lang="en-GB" sz="2800" dirty="0">
              <a:latin typeface="Arial" panose="020B0604020202020204" pitchFamily="34" charset="0"/>
              <a:cs typeface="Arial" panose="020B0604020202020204" pitchFamily="34" charset="0"/>
            </a:endParaRPr>
          </a:p>
        </p:txBody>
      </p:sp>
      <p:sp>
        <p:nvSpPr>
          <p:cNvPr id="11" name="TextBox 10"/>
          <p:cNvSpPr txBox="1"/>
          <p:nvPr/>
        </p:nvSpPr>
        <p:spPr>
          <a:xfrm>
            <a:off x="1193075" y="4261043"/>
            <a:ext cx="1162594" cy="523220"/>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5     </a:t>
            </a:r>
            <a:r>
              <a:rPr lang="en-GB" sz="2800" dirty="0">
                <a:latin typeface="Arial" panose="020B0604020202020204" pitchFamily="34" charset="0"/>
                <a:cs typeface="Arial" panose="020B0604020202020204" pitchFamily="34" charset="0"/>
              </a:rPr>
              <a:t>2</a:t>
            </a:r>
          </a:p>
        </p:txBody>
      </p:sp>
      <p:sp>
        <p:nvSpPr>
          <p:cNvPr id="12" name="TextBox 11"/>
          <p:cNvSpPr txBox="1"/>
          <p:nvPr/>
        </p:nvSpPr>
        <p:spPr>
          <a:xfrm>
            <a:off x="1193075" y="4757437"/>
            <a:ext cx="1162594" cy="523220"/>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4     </a:t>
            </a:r>
            <a:r>
              <a:rPr lang="en-GB" sz="2800" dirty="0">
                <a:latin typeface="Arial" panose="020B0604020202020204" pitchFamily="34" charset="0"/>
                <a:cs typeface="Arial" panose="020B0604020202020204" pitchFamily="34" charset="0"/>
              </a:rPr>
              <a:t>3</a:t>
            </a:r>
          </a:p>
        </p:txBody>
      </p:sp>
      <p:sp>
        <p:nvSpPr>
          <p:cNvPr id="13" name="Rectangle 12"/>
          <p:cNvSpPr/>
          <p:nvPr/>
        </p:nvSpPr>
        <p:spPr>
          <a:xfrm>
            <a:off x="2873829" y="3264608"/>
            <a:ext cx="5003074" cy="2477601"/>
          </a:xfrm>
          <a:prstGeom prst="rect">
            <a:avLst/>
          </a:prstGeom>
        </p:spPr>
        <p:txBody>
          <a:bodyPr wrap="square">
            <a:spAutoFit/>
          </a:bodyPr>
          <a:lstStyle/>
          <a:p>
            <a:pPr lvl="0"/>
            <a:r>
              <a:rPr lang="en-GB" sz="2800" baseline="30000" dirty="0" smtClean="0">
                <a:solidFill>
                  <a:srgbClr val="E21951"/>
                </a:solidFill>
                <a:latin typeface="Arial" panose="020B0604020202020204" pitchFamily="34" charset="0"/>
                <a:cs typeface="Arial" panose="020B0604020202020204" pitchFamily="34" charset="0"/>
              </a:rPr>
              <a:t>8</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7</a:t>
            </a:r>
            <a:r>
              <a:rPr lang="en-GB" sz="2800" dirty="0" smtClean="0">
                <a:solidFill>
                  <a:srgbClr val="E21951"/>
                </a:solidFill>
                <a:latin typeface="Arial" panose="020B0604020202020204" pitchFamily="34" charset="0"/>
                <a:cs typeface="Arial" panose="020B0604020202020204" pitchFamily="34" charset="0"/>
              </a:rPr>
              <a:t>		= 8</a:t>
            </a:r>
            <a:endParaRPr lang="en-GB" sz="2800" dirty="0">
              <a:solidFill>
                <a:srgbClr val="E21951"/>
              </a:solidFill>
              <a:latin typeface="Arial" panose="020B0604020202020204" pitchFamily="34" charset="0"/>
              <a:cs typeface="Arial" panose="020B0604020202020204" pitchFamily="34" charset="0"/>
            </a:endParaRPr>
          </a:p>
          <a:p>
            <a:pPr>
              <a:spcBef>
                <a:spcPts val="600"/>
              </a:spcBef>
            </a:pPr>
            <a:r>
              <a:rPr lang="en-GB" sz="2800" baseline="30000" dirty="0" smtClean="0">
                <a:solidFill>
                  <a:srgbClr val="E21951"/>
                </a:solidFill>
                <a:latin typeface="Arial" panose="020B0604020202020204" pitchFamily="34" charset="0"/>
                <a:cs typeface="Arial" panose="020B0604020202020204" pitchFamily="34" charset="0"/>
              </a:rPr>
              <a:t>8</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a:solidFill>
                  <a:srgbClr val="E21951"/>
                </a:solidFill>
                <a:latin typeface="Arial" panose="020B0604020202020204" pitchFamily="34" charset="0"/>
                <a:cs typeface="Arial" panose="020B0604020202020204" pitchFamily="34" charset="0"/>
              </a:rPr>
              <a:t>6</a:t>
            </a:r>
            <a:r>
              <a:rPr lang="en-GB" sz="2800" dirty="0" smtClean="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sym typeface="Symbol"/>
              </a:rPr>
              <a:t></a:t>
            </a:r>
            <a:r>
              <a:rPr lang="en-GB" sz="2800" dirty="0" smtClean="0">
                <a:solidFill>
                  <a:srgbClr val="E21951"/>
                </a:solidFill>
                <a:latin typeface="Arial" panose="020B0604020202020204" pitchFamily="34" charset="0"/>
                <a:cs typeface="Arial" panose="020B0604020202020204" pitchFamily="34" charset="0"/>
              </a:rPr>
              <a:t> </a:t>
            </a:r>
            <a:r>
              <a:rPr lang="en-GB" sz="2800" baseline="30000" dirty="0" smtClean="0">
                <a:solidFill>
                  <a:srgbClr val="E21951"/>
                </a:solidFill>
                <a:latin typeface="Arial" panose="020B0604020202020204" pitchFamily="34" charset="0"/>
                <a:cs typeface="Arial" panose="020B0604020202020204" pitchFamily="34" charset="0"/>
              </a:rPr>
              <a:t>9</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1	</a:t>
            </a:r>
            <a:r>
              <a:rPr lang="en-GB" sz="2800" dirty="0" smtClean="0">
                <a:solidFill>
                  <a:srgbClr val="E21951"/>
                </a:solidFill>
                <a:latin typeface="Arial" panose="020B0604020202020204" pitchFamily="34" charset="0"/>
                <a:cs typeface="Arial" panose="020B0604020202020204" pitchFamily="34" charset="0"/>
              </a:rPr>
              <a:t>= 252</a:t>
            </a:r>
          </a:p>
          <a:p>
            <a:pPr lvl="0">
              <a:spcBef>
                <a:spcPts val="600"/>
              </a:spcBef>
            </a:pPr>
            <a:r>
              <a:rPr lang="en-GB" sz="2800" baseline="30000" dirty="0" smtClean="0">
                <a:solidFill>
                  <a:srgbClr val="E21951"/>
                </a:solidFill>
                <a:latin typeface="Arial" panose="020B0604020202020204" pitchFamily="34" charset="0"/>
                <a:cs typeface="Arial" panose="020B0604020202020204" pitchFamily="34" charset="0"/>
              </a:rPr>
              <a:t>8</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5</a:t>
            </a:r>
            <a:r>
              <a:rPr lang="en-GB" sz="2800" dirty="0" smtClean="0">
                <a:solidFill>
                  <a:srgbClr val="E21951"/>
                </a:solidFill>
                <a:latin typeface="Arial" panose="020B0604020202020204" pitchFamily="34" charset="0"/>
                <a:cs typeface="Arial" panose="020B0604020202020204" pitchFamily="34" charset="0"/>
              </a:rPr>
              <a:t> </a:t>
            </a:r>
            <a:r>
              <a:rPr lang="en-GB" sz="2800" dirty="0">
                <a:solidFill>
                  <a:srgbClr val="E21951"/>
                </a:solidFill>
                <a:latin typeface="Arial" panose="020B0604020202020204" pitchFamily="34" charset="0"/>
                <a:cs typeface="Arial" panose="020B0604020202020204" pitchFamily="34" charset="0"/>
                <a:sym typeface="Symbol"/>
              </a:rPr>
              <a:t></a:t>
            </a:r>
            <a:r>
              <a:rPr lang="en-GB" sz="2800" dirty="0">
                <a:solidFill>
                  <a:srgbClr val="E21951"/>
                </a:solidFill>
                <a:latin typeface="Arial" panose="020B0604020202020204" pitchFamily="34" charset="0"/>
                <a:cs typeface="Arial" panose="020B0604020202020204" pitchFamily="34" charset="0"/>
              </a:rPr>
              <a:t> </a:t>
            </a:r>
            <a:r>
              <a:rPr lang="en-GB" sz="2800" baseline="30000" dirty="0" smtClean="0">
                <a:solidFill>
                  <a:srgbClr val="E21951"/>
                </a:solidFill>
                <a:latin typeface="Arial" panose="020B0604020202020204" pitchFamily="34" charset="0"/>
                <a:cs typeface="Arial" panose="020B0604020202020204" pitchFamily="34" charset="0"/>
              </a:rPr>
              <a:t>9</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2	</a:t>
            </a:r>
            <a:r>
              <a:rPr lang="en-GB" sz="2800" dirty="0" smtClean="0">
                <a:solidFill>
                  <a:srgbClr val="E21951"/>
                </a:solidFill>
                <a:latin typeface="Arial" panose="020B0604020202020204" pitchFamily="34" charset="0"/>
                <a:cs typeface="Arial" panose="020B0604020202020204" pitchFamily="34" charset="0"/>
              </a:rPr>
              <a:t>= 2016</a:t>
            </a:r>
            <a:endParaRPr lang="en-GB" sz="2800" dirty="0">
              <a:solidFill>
                <a:srgbClr val="E21951"/>
              </a:solidFill>
              <a:latin typeface="Arial" panose="020B0604020202020204" pitchFamily="34" charset="0"/>
              <a:cs typeface="Arial" panose="020B0604020202020204" pitchFamily="34" charset="0"/>
            </a:endParaRPr>
          </a:p>
          <a:p>
            <a:pPr lvl="0">
              <a:spcBef>
                <a:spcPts val="600"/>
              </a:spcBef>
            </a:pPr>
            <a:r>
              <a:rPr lang="en-GB" sz="2800" baseline="30000" dirty="0" smtClean="0">
                <a:solidFill>
                  <a:srgbClr val="E21951"/>
                </a:solidFill>
                <a:latin typeface="Arial" panose="020B0604020202020204" pitchFamily="34" charset="0"/>
                <a:cs typeface="Arial" panose="020B0604020202020204" pitchFamily="34" charset="0"/>
              </a:rPr>
              <a:t>8</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4</a:t>
            </a:r>
            <a:r>
              <a:rPr lang="en-GB" sz="2800" dirty="0" smtClean="0">
                <a:solidFill>
                  <a:srgbClr val="E21951"/>
                </a:solidFill>
                <a:latin typeface="Arial" panose="020B0604020202020204" pitchFamily="34" charset="0"/>
                <a:cs typeface="Arial" panose="020B0604020202020204" pitchFamily="34" charset="0"/>
              </a:rPr>
              <a:t> </a:t>
            </a:r>
            <a:r>
              <a:rPr lang="en-GB" sz="2800" dirty="0">
                <a:solidFill>
                  <a:srgbClr val="E21951"/>
                </a:solidFill>
                <a:latin typeface="Arial" panose="020B0604020202020204" pitchFamily="34" charset="0"/>
                <a:cs typeface="Arial" panose="020B0604020202020204" pitchFamily="34" charset="0"/>
                <a:sym typeface="Symbol"/>
              </a:rPr>
              <a:t></a:t>
            </a:r>
            <a:r>
              <a:rPr lang="en-GB" sz="2800" dirty="0">
                <a:solidFill>
                  <a:srgbClr val="E21951"/>
                </a:solidFill>
                <a:latin typeface="Arial" panose="020B0604020202020204" pitchFamily="34" charset="0"/>
                <a:cs typeface="Arial" panose="020B0604020202020204" pitchFamily="34" charset="0"/>
              </a:rPr>
              <a:t> </a:t>
            </a:r>
            <a:r>
              <a:rPr lang="en-GB" sz="2800" baseline="30000" dirty="0" smtClean="0">
                <a:solidFill>
                  <a:srgbClr val="E21951"/>
                </a:solidFill>
                <a:latin typeface="Arial" panose="020B0604020202020204" pitchFamily="34" charset="0"/>
                <a:cs typeface="Arial" panose="020B0604020202020204" pitchFamily="34" charset="0"/>
              </a:rPr>
              <a:t>9</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3	</a:t>
            </a:r>
            <a:r>
              <a:rPr lang="en-GB" sz="2800" dirty="0" smtClean="0">
                <a:solidFill>
                  <a:srgbClr val="E21951"/>
                </a:solidFill>
                <a:latin typeface="Arial" panose="020B0604020202020204" pitchFamily="34" charset="0"/>
                <a:cs typeface="Arial" panose="020B0604020202020204" pitchFamily="34" charset="0"/>
              </a:rPr>
              <a:t>= 5880 (from (a))</a:t>
            </a:r>
            <a:endParaRPr lang="en-GB" sz="2800" dirty="0">
              <a:solidFill>
                <a:srgbClr val="E21951"/>
              </a:solidFill>
              <a:latin typeface="Arial" panose="020B0604020202020204" pitchFamily="34" charset="0"/>
              <a:cs typeface="Arial" panose="020B0604020202020204" pitchFamily="34" charset="0"/>
            </a:endParaRPr>
          </a:p>
          <a:p>
            <a:endParaRPr lang="en-GB" sz="2800" dirty="0">
              <a:solidFill>
                <a:srgbClr val="E21951"/>
              </a:solidFill>
              <a:latin typeface="Arial" panose="020B0604020202020204" pitchFamily="34" charset="0"/>
              <a:cs typeface="Arial" panose="020B0604020202020204" pitchFamily="34" charset="0"/>
            </a:endParaRPr>
          </a:p>
        </p:txBody>
      </p:sp>
      <p:sp>
        <p:nvSpPr>
          <p:cNvPr id="14" name="TextBox 13"/>
          <p:cNvSpPr txBox="1"/>
          <p:nvPr/>
        </p:nvSpPr>
        <p:spPr>
          <a:xfrm>
            <a:off x="3777348" y="5582301"/>
            <a:ext cx="5603965" cy="954107"/>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Total 	= 8 + 252 + 2016 + 5880</a:t>
            </a:r>
          </a:p>
          <a:p>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8156 teams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2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500"/>
                                        <p:tgtEl>
                                          <p:spTgt spid="1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fade">
                                      <p:cBhvr>
                                        <p:cTn id="45" dur="500"/>
                                        <p:tgtEl>
                                          <p:spTgt spid="1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500"/>
                                        <p:tgtEl>
                                          <p:spTgt spid="1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animEffect transition="in" filter="fade">
                                      <p:cBhvr>
                                        <p:cTn id="55" dur="500"/>
                                        <p:tgtEl>
                                          <p:spTgt spid="1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Effect transition="in" filter="fade">
                                      <p:cBhvr>
                                        <p:cTn id="6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white"/>
                </a:solidFill>
              </a:rPr>
              <a:t>Permutations and </a:t>
            </a:r>
            <a:r>
              <a:rPr lang="en-GB" dirty="0" smtClean="0">
                <a:solidFill>
                  <a:prstClr val="white"/>
                </a:solidFill>
              </a:rPr>
              <a:t>combinations</a:t>
            </a:r>
            <a:r>
              <a:rPr lang="en-GB" dirty="0">
                <a:solidFill>
                  <a:prstClr val="white"/>
                </a:solidFill>
              </a:rPr>
              <a:t>: Example </a:t>
            </a:r>
            <a:r>
              <a:rPr lang="en-GB" dirty="0" smtClean="0">
                <a:solidFill>
                  <a:prstClr val="white"/>
                </a:solidFill>
              </a:rPr>
              <a:t>3c</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A team of 7 people is to be chosen from 8 men and 9 women.</a:t>
            </a:r>
          </a:p>
          <a:p>
            <a:pPr marL="0" indent="0">
              <a:buNone/>
            </a:pPr>
            <a:r>
              <a:rPr lang="en-GB" dirty="0" smtClean="0"/>
              <a:t>In how many ways can this be done if there must be 4 men and 3 women and one of the women, Anya, refuses to be on the team if one particular man, Bertie, is on the team.</a:t>
            </a:r>
          </a:p>
          <a:p>
            <a:pPr marL="0" indent="0">
              <a:buNone/>
            </a:pPr>
            <a:endParaRPr lang="en-GB" dirty="0"/>
          </a:p>
          <a:p>
            <a:pPr marL="0" indent="0">
              <a:buNone/>
            </a:pPr>
            <a:r>
              <a:rPr lang="en-GB" dirty="0" smtClean="0">
                <a:solidFill>
                  <a:srgbClr val="E21951"/>
                </a:solidFill>
              </a:rPr>
              <a:t>Number of teams with 4 men and 3 women = 5880 (from (a))</a:t>
            </a:r>
          </a:p>
          <a:p>
            <a:pPr marL="0" indent="0">
              <a:buNone/>
            </a:pPr>
            <a:r>
              <a:rPr lang="en-GB" dirty="0" smtClean="0">
                <a:solidFill>
                  <a:srgbClr val="E21951"/>
                </a:solidFill>
              </a:rPr>
              <a:t>Number of teams that have </a:t>
            </a:r>
            <a:r>
              <a:rPr lang="en-GB" b="1" dirty="0" smtClean="0">
                <a:solidFill>
                  <a:srgbClr val="E21951"/>
                </a:solidFill>
              </a:rPr>
              <a:t>both</a:t>
            </a:r>
            <a:r>
              <a:rPr lang="en-GB" dirty="0" smtClean="0">
                <a:solidFill>
                  <a:srgbClr val="E21951"/>
                </a:solidFill>
              </a:rPr>
              <a:t> Anya and Bertie on them:</a:t>
            </a:r>
          </a:p>
          <a:p>
            <a:pPr marL="0" indent="0">
              <a:buNone/>
            </a:pPr>
            <a:r>
              <a:rPr lang="en-GB" dirty="0" smtClean="0">
                <a:solidFill>
                  <a:srgbClr val="E21951"/>
                </a:solidFill>
              </a:rPr>
              <a:t>		3 more men from 7 are needed</a:t>
            </a:r>
          </a:p>
          <a:p>
            <a:pPr marL="0" indent="0">
              <a:buNone/>
            </a:pPr>
            <a:r>
              <a:rPr lang="en-GB" dirty="0">
                <a:solidFill>
                  <a:srgbClr val="E21951"/>
                </a:solidFill>
              </a:rPr>
              <a:t>	</a:t>
            </a:r>
            <a:r>
              <a:rPr lang="en-GB" dirty="0" smtClean="0">
                <a:solidFill>
                  <a:srgbClr val="E21951"/>
                </a:solidFill>
              </a:rPr>
              <a:t>	2 more women from 8 are needed</a:t>
            </a:r>
            <a:endParaRPr lang="en-GB" dirty="0">
              <a:solidFill>
                <a:srgbClr val="E21951"/>
              </a:solidFill>
            </a:endParaRPr>
          </a:p>
        </p:txBody>
      </p:sp>
      <p:sp>
        <p:nvSpPr>
          <p:cNvPr id="4" name="Rectangle 3"/>
          <p:cNvSpPr/>
          <p:nvPr/>
        </p:nvSpPr>
        <p:spPr>
          <a:xfrm>
            <a:off x="7771158" y="4571916"/>
            <a:ext cx="909223" cy="1031051"/>
          </a:xfrm>
          <a:prstGeom prst="rect">
            <a:avLst/>
          </a:prstGeom>
        </p:spPr>
        <p:txBody>
          <a:bodyPr wrap="none">
            <a:spAutoFit/>
          </a:bodyPr>
          <a:lstStyle/>
          <a:p>
            <a:pPr lvl="0"/>
            <a:r>
              <a:rPr lang="en-GB" sz="2800" baseline="30000" dirty="0" smtClean="0">
                <a:solidFill>
                  <a:srgbClr val="E21951"/>
                </a:solidFill>
                <a:latin typeface="Arial" panose="020B0604020202020204" pitchFamily="34" charset="0"/>
                <a:cs typeface="Arial" panose="020B0604020202020204" pitchFamily="34" charset="0"/>
              </a:rPr>
              <a:t>7</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3</a:t>
            </a:r>
            <a:r>
              <a:rPr lang="en-GB" sz="2800" dirty="0" smtClean="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sym typeface="Symbol"/>
              </a:rPr>
              <a:t> </a:t>
            </a:r>
          </a:p>
          <a:p>
            <a:pPr lvl="0">
              <a:spcBef>
                <a:spcPts val="600"/>
              </a:spcBef>
            </a:pPr>
            <a:r>
              <a:rPr lang="en-GB" sz="2800" baseline="30000" dirty="0" smtClean="0">
                <a:solidFill>
                  <a:srgbClr val="E21951"/>
                </a:solidFill>
                <a:latin typeface="Arial" panose="020B0604020202020204" pitchFamily="34" charset="0"/>
                <a:cs typeface="Arial" panose="020B0604020202020204" pitchFamily="34" charset="0"/>
              </a:rPr>
              <a:t>8</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2</a:t>
            </a:r>
            <a:endParaRPr lang="en-GB" sz="2800" dirty="0">
              <a:solidFill>
                <a:srgbClr val="E21951"/>
              </a:solidFill>
              <a:latin typeface="Arial" panose="020B0604020202020204" pitchFamily="34" charset="0"/>
              <a:cs typeface="Arial" panose="020B0604020202020204" pitchFamily="34" charset="0"/>
            </a:endParaRPr>
          </a:p>
        </p:txBody>
      </p:sp>
      <p:sp>
        <p:nvSpPr>
          <p:cNvPr id="5" name="Rectangle 4"/>
          <p:cNvSpPr/>
          <p:nvPr/>
        </p:nvSpPr>
        <p:spPr>
          <a:xfrm>
            <a:off x="8680381" y="4825831"/>
            <a:ext cx="2722671" cy="523220"/>
          </a:xfrm>
          <a:prstGeom prst="rect">
            <a:avLst/>
          </a:prstGeom>
        </p:spPr>
        <p:txBody>
          <a:bodyPr wrap="square">
            <a:spAutoFit/>
          </a:bodyPr>
          <a:lstStyle/>
          <a:p>
            <a:pPr lvl="0"/>
            <a:r>
              <a:rPr lang="en-GB" sz="2800" baseline="30000" dirty="0" smtClean="0">
                <a:solidFill>
                  <a:srgbClr val="E21951"/>
                </a:solidFill>
                <a:latin typeface="Arial" panose="020B0604020202020204" pitchFamily="34" charset="0"/>
                <a:cs typeface="Arial" panose="020B0604020202020204" pitchFamily="34" charset="0"/>
              </a:rPr>
              <a:t>7</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3 </a:t>
            </a:r>
            <a:r>
              <a:rPr lang="en-GB" sz="2800" dirty="0" smtClean="0">
                <a:solidFill>
                  <a:srgbClr val="E21951"/>
                </a:solidFill>
                <a:latin typeface="Arial" panose="020B0604020202020204" pitchFamily="34" charset="0"/>
                <a:cs typeface="Arial" panose="020B0604020202020204" pitchFamily="34" charset="0"/>
                <a:sym typeface="Symbol"/>
              </a:rPr>
              <a:t> </a:t>
            </a:r>
            <a:r>
              <a:rPr lang="en-GB" sz="2800" baseline="30000" dirty="0" smtClean="0">
                <a:solidFill>
                  <a:srgbClr val="E21951"/>
                </a:solidFill>
                <a:latin typeface="Arial" panose="020B0604020202020204" pitchFamily="34" charset="0"/>
                <a:cs typeface="Arial" panose="020B0604020202020204" pitchFamily="34" charset="0"/>
              </a:rPr>
              <a:t>8</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2</a:t>
            </a:r>
            <a:r>
              <a:rPr lang="en-GB" sz="2800" dirty="0" smtClean="0">
                <a:solidFill>
                  <a:srgbClr val="E21951"/>
                </a:solidFill>
                <a:latin typeface="Arial" panose="020B0604020202020204" pitchFamily="34" charset="0"/>
                <a:cs typeface="Arial" panose="020B0604020202020204" pitchFamily="34" charset="0"/>
              </a:rPr>
              <a:t> = 980</a:t>
            </a:r>
            <a:endParaRPr lang="en-GB" sz="2800" dirty="0">
              <a:solidFill>
                <a:srgbClr val="E21951"/>
              </a:solidFill>
              <a:latin typeface="Arial" panose="020B0604020202020204" pitchFamily="34" charset="0"/>
              <a:cs typeface="Arial" panose="020B0604020202020204" pitchFamily="34" charset="0"/>
            </a:endParaRPr>
          </a:p>
        </p:txBody>
      </p:sp>
      <p:sp>
        <p:nvSpPr>
          <p:cNvPr id="6" name="TextBox 5"/>
          <p:cNvSpPr txBox="1"/>
          <p:nvPr/>
        </p:nvSpPr>
        <p:spPr>
          <a:xfrm>
            <a:off x="1687268" y="5582301"/>
            <a:ext cx="5603965" cy="954107"/>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     Answer 	= 5880 – 980 </a:t>
            </a:r>
          </a:p>
          <a:p>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 4900 teams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2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Permutations and combinations: Example 4a </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4 of the 8 letters of the word   APIARIAN   are selected. How many possible selections contain exactly one I and one A?</a:t>
            </a:r>
          </a:p>
          <a:p>
            <a:pPr marL="0" indent="0" algn="ctr">
              <a:buNone/>
            </a:pPr>
            <a:endParaRPr lang="en-GB" dirty="0" smtClean="0"/>
          </a:p>
          <a:p>
            <a:pPr marL="0" indent="0">
              <a:buNone/>
            </a:pPr>
            <a:r>
              <a:rPr lang="en-GB" dirty="0">
                <a:solidFill>
                  <a:srgbClr val="E21951"/>
                </a:solidFill>
              </a:rPr>
              <a:t>	</a:t>
            </a:r>
            <a:r>
              <a:rPr lang="en-GB" dirty="0" smtClean="0">
                <a:solidFill>
                  <a:srgbClr val="E21951"/>
                </a:solidFill>
              </a:rPr>
              <a:t>	___,  ___,  ___,  ___</a:t>
            </a:r>
          </a:p>
        </p:txBody>
      </p:sp>
      <p:sp>
        <p:nvSpPr>
          <p:cNvPr id="4" name="Rounded Rectangle 3"/>
          <p:cNvSpPr/>
          <p:nvPr/>
        </p:nvSpPr>
        <p:spPr>
          <a:xfrm>
            <a:off x="1750423" y="1672630"/>
            <a:ext cx="1724297" cy="431075"/>
          </a:xfrm>
          <a:prstGeom prst="roundRect">
            <a:avLst/>
          </a:prstGeom>
          <a:noFill/>
          <a:ln w="38100">
            <a:solidFill>
              <a:srgbClr val="E21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351293" y="2651760"/>
            <a:ext cx="1298176" cy="523220"/>
          </a:xfrm>
          <a:prstGeom prst="rect">
            <a:avLst/>
          </a:prstGeom>
          <a:noFill/>
        </p:spPr>
        <p:txBody>
          <a:bodyPr wrap="none" rtlCol="0">
            <a:spAutoFit/>
          </a:bodyPr>
          <a:lstStyle/>
          <a:p>
            <a:r>
              <a:rPr lang="en-GB" sz="2800" dirty="0" smtClean="0">
                <a:solidFill>
                  <a:srgbClr val="E21951"/>
                </a:solidFill>
                <a:latin typeface="Arial" panose="020B0604020202020204" pitchFamily="34" charset="0"/>
                <a:cs typeface="Arial" panose="020B0604020202020204" pitchFamily="34" charset="0"/>
              </a:rPr>
              <a:t>I        A</a:t>
            </a:r>
            <a:endParaRPr lang="en-GB" sz="2800" dirty="0">
              <a:solidFill>
                <a:srgbClr val="E21951"/>
              </a:solidFill>
              <a:latin typeface="Arial" panose="020B0604020202020204" pitchFamily="34" charset="0"/>
              <a:cs typeface="Arial" panose="020B0604020202020204" pitchFamily="34" charset="0"/>
            </a:endParaRPr>
          </a:p>
        </p:txBody>
      </p:sp>
      <p:sp>
        <p:nvSpPr>
          <p:cNvPr id="6" name="Rounded Rectangle 5"/>
          <p:cNvSpPr/>
          <p:nvPr/>
        </p:nvSpPr>
        <p:spPr>
          <a:xfrm>
            <a:off x="3849164" y="2534194"/>
            <a:ext cx="1754777" cy="86868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447716" y="3605348"/>
            <a:ext cx="6197530" cy="523220"/>
          </a:xfrm>
          <a:prstGeom prst="rect">
            <a:avLst/>
          </a:prstGeom>
          <a:noFill/>
        </p:spPr>
        <p:txBody>
          <a:bodyPr wrap="none" rtlCol="0">
            <a:spAutoFit/>
          </a:bodyPr>
          <a:lstStyle/>
          <a:p>
            <a:r>
              <a:rPr lang="en-GB" sz="2800" baseline="30000" dirty="0" smtClean="0">
                <a:latin typeface="Arial" panose="020B0604020202020204" pitchFamily="34" charset="0"/>
                <a:cs typeface="Arial" panose="020B0604020202020204" pitchFamily="34" charset="0"/>
              </a:rPr>
              <a:t>3</a:t>
            </a:r>
            <a:r>
              <a:rPr lang="en-GB" sz="2800" dirty="0" smtClean="0">
                <a:latin typeface="Arial" panose="020B0604020202020204" pitchFamily="34" charset="0"/>
                <a:cs typeface="Arial" panose="020B0604020202020204" pitchFamily="34" charset="0"/>
              </a:rPr>
              <a:t>C</a:t>
            </a:r>
            <a:r>
              <a:rPr lang="en-GB" sz="2800" baseline="-25000" dirty="0" smtClean="0">
                <a:latin typeface="Arial" panose="020B0604020202020204" pitchFamily="34" charset="0"/>
                <a:cs typeface="Arial" panose="020B0604020202020204" pitchFamily="34" charset="0"/>
              </a:rPr>
              <a:t>2</a:t>
            </a:r>
            <a:r>
              <a:rPr lang="en-GB" sz="2800" dirty="0" smtClean="0">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rPr>
              <a:t>ways to select the other 2 letters </a:t>
            </a:r>
            <a:endParaRPr lang="en-GB" sz="2800" baseline="-25000" dirty="0">
              <a:solidFill>
                <a:srgbClr val="E21951"/>
              </a:solidFill>
              <a:latin typeface="Arial" panose="020B0604020202020204" pitchFamily="34" charset="0"/>
              <a:cs typeface="Arial" panose="020B0604020202020204" pitchFamily="34" charset="0"/>
            </a:endParaRPr>
          </a:p>
        </p:txBody>
      </p:sp>
      <p:sp>
        <p:nvSpPr>
          <p:cNvPr id="8" name="Rectangle 7"/>
          <p:cNvSpPr/>
          <p:nvPr/>
        </p:nvSpPr>
        <p:spPr>
          <a:xfrm>
            <a:off x="10234343" y="3605348"/>
            <a:ext cx="694421" cy="523220"/>
          </a:xfrm>
          <a:prstGeom prst="rect">
            <a:avLst/>
          </a:prstGeom>
        </p:spPr>
        <p:txBody>
          <a:bodyPr wrap="none">
            <a:spAutoFit/>
          </a:bodyPr>
          <a:lstStyle/>
          <a:p>
            <a:pPr lvl="0"/>
            <a:r>
              <a:rPr lang="en-GB" sz="2800" dirty="0">
                <a:solidFill>
                  <a:srgbClr val="E21951"/>
                </a:solidFill>
                <a:latin typeface="Arial" panose="020B0604020202020204" pitchFamily="34" charset="0"/>
                <a:cs typeface="Arial" panose="020B0604020202020204" pitchFamily="34" charset="0"/>
              </a:rPr>
              <a:t>= 6</a:t>
            </a:r>
            <a:endParaRPr lang="en-GB" sz="2800" baseline="-25000" dirty="0">
              <a:solidFill>
                <a:srgbClr val="E219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6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Permutations and combinations: Example 4b </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4 of the 8 letters of the word   APIARIAN   are selected. How many possible selections contain exactly one I?</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___,  ___,  ___,  ___ </a:t>
            </a:r>
          </a:p>
          <a:p>
            <a:pPr marL="0" indent="0">
              <a:buNone/>
            </a:pPr>
            <a:endParaRPr lang="en-GB" dirty="0"/>
          </a:p>
          <a:p>
            <a:pPr marL="0" indent="0">
              <a:buNone/>
            </a:pPr>
            <a:r>
              <a:rPr lang="en-GB" dirty="0" smtClean="0"/>
              <a:t>		___,  ___,  ___,  ___</a:t>
            </a:r>
          </a:p>
          <a:p>
            <a:pPr marL="0" indent="0">
              <a:buNone/>
            </a:pPr>
            <a:endParaRPr lang="en-GB" dirty="0"/>
          </a:p>
          <a:p>
            <a:pPr marL="0" indent="0">
              <a:buNone/>
            </a:pPr>
            <a:r>
              <a:rPr lang="en-GB" dirty="0" smtClean="0"/>
              <a:t>		___,  ___,  ___,  ___</a:t>
            </a:r>
            <a:endParaRPr lang="en-GB" dirty="0"/>
          </a:p>
        </p:txBody>
      </p:sp>
      <p:sp>
        <p:nvSpPr>
          <p:cNvPr id="4" name="TextBox 3"/>
          <p:cNvSpPr txBox="1"/>
          <p:nvPr/>
        </p:nvSpPr>
        <p:spPr>
          <a:xfrm>
            <a:off x="2377419" y="2664823"/>
            <a:ext cx="1079142" cy="523220"/>
          </a:xfrm>
          <a:prstGeom prst="rect">
            <a:avLst/>
          </a:prstGeom>
          <a:noFill/>
        </p:spPr>
        <p:txBody>
          <a:bodyPr wrap="none" rtlCol="0">
            <a:spAutoFit/>
          </a:bodyPr>
          <a:lstStyle/>
          <a:p>
            <a:r>
              <a:rPr lang="en-GB" sz="2800" dirty="0" smtClean="0">
                <a:solidFill>
                  <a:srgbClr val="E21951"/>
                </a:solidFill>
                <a:latin typeface="Arial" panose="020B0604020202020204" pitchFamily="34" charset="0"/>
                <a:cs typeface="Arial" panose="020B0604020202020204" pitchFamily="34" charset="0"/>
              </a:rPr>
              <a:t>I        </a:t>
            </a:r>
            <a:endParaRPr lang="en-GB" sz="2800" dirty="0">
              <a:solidFill>
                <a:srgbClr val="E21951"/>
              </a:solidFill>
              <a:latin typeface="Arial" panose="020B0604020202020204" pitchFamily="34" charset="0"/>
              <a:cs typeface="Arial" panose="020B0604020202020204" pitchFamily="34" charset="0"/>
            </a:endParaRPr>
          </a:p>
        </p:txBody>
      </p:sp>
      <p:sp>
        <p:nvSpPr>
          <p:cNvPr id="5" name="Rectangle 4"/>
          <p:cNvSpPr/>
          <p:nvPr/>
        </p:nvSpPr>
        <p:spPr>
          <a:xfrm>
            <a:off x="2159618" y="2693247"/>
            <a:ext cx="3483646" cy="480131"/>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___,  </a:t>
            </a:r>
            <a:r>
              <a:rPr lang="en-GB" sz="2800" dirty="0" smtClean="0">
                <a:solidFill>
                  <a:srgbClr val="E21951"/>
                </a:solidFill>
                <a:latin typeface="Arial" panose="020B0604020202020204" pitchFamily="34" charset="0"/>
                <a:cs typeface="Arial" panose="020B0604020202020204" pitchFamily="34" charset="0"/>
              </a:rPr>
              <a:t>___,  </a:t>
            </a:r>
            <a:r>
              <a:rPr lang="en-GB" sz="2800" dirty="0">
                <a:solidFill>
                  <a:srgbClr val="E21951"/>
                </a:solidFill>
                <a:latin typeface="Arial" panose="020B0604020202020204" pitchFamily="34" charset="0"/>
                <a:cs typeface="Arial" panose="020B0604020202020204" pitchFamily="34" charset="0"/>
              </a:rPr>
              <a:t>___,  ___</a:t>
            </a:r>
          </a:p>
        </p:txBody>
      </p:sp>
      <p:sp>
        <p:nvSpPr>
          <p:cNvPr id="6" name="TextBox 5"/>
          <p:cNvSpPr txBox="1"/>
          <p:nvPr/>
        </p:nvSpPr>
        <p:spPr>
          <a:xfrm>
            <a:off x="10071479" y="2246999"/>
            <a:ext cx="1737360" cy="954107"/>
          </a:xfrm>
          <a:prstGeom prst="rect">
            <a:avLst/>
          </a:prstGeom>
          <a:noFill/>
        </p:spPr>
        <p:txBody>
          <a:bodyPr wrap="square" rtlCol="0">
            <a:spAutoFit/>
          </a:bodyPr>
          <a:lstStyle/>
          <a:p>
            <a:r>
              <a:rPr lang="en-GB" sz="2800" dirty="0" smtClean="0">
                <a:solidFill>
                  <a:srgbClr val="E21951"/>
                </a:solidFill>
                <a:latin typeface="Arial" panose="020B0604020202020204" pitchFamily="34" charset="0"/>
                <a:cs typeface="Arial" panose="020B0604020202020204" pitchFamily="34" charset="0"/>
              </a:rPr>
              <a:t>A, P, A, R, A, N</a:t>
            </a:r>
            <a:endParaRPr lang="en-GB" sz="2800" dirty="0">
              <a:solidFill>
                <a:srgbClr val="E21951"/>
              </a:solidFill>
              <a:latin typeface="Arial" panose="020B0604020202020204" pitchFamily="34" charset="0"/>
              <a:cs typeface="Arial" panose="020B0604020202020204" pitchFamily="34" charset="0"/>
            </a:endParaRPr>
          </a:p>
        </p:txBody>
      </p:sp>
      <p:cxnSp>
        <p:nvCxnSpPr>
          <p:cNvPr id="8" name="Straight Connector 7"/>
          <p:cNvCxnSpPr/>
          <p:nvPr/>
        </p:nvCxnSpPr>
        <p:spPr>
          <a:xfrm flipV="1">
            <a:off x="10117198" y="2293166"/>
            <a:ext cx="300446" cy="417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0914033" y="2282820"/>
            <a:ext cx="300446" cy="417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543918" y="2743647"/>
            <a:ext cx="300446" cy="417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1" y="2684863"/>
            <a:ext cx="2526589" cy="523220"/>
          </a:xfrm>
          <a:prstGeom prst="rect">
            <a:avLst/>
          </a:prstGeom>
          <a:noFill/>
        </p:spPr>
        <p:txBody>
          <a:bodyPr wrap="none" rtlCol="0">
            <a:spAutoFit/>
          </a:bodyPr>
          <a:lstStyle/>
          <a:p>
            <a:r>
              <a:rPr lang="en-GB" sz="2800" dirty="0" smtClean="0">
                <a:solidFill>
                  <a:srgbClr val="E21951"/>
                </a:solidFill>
                <a:latin typeface="Arial" panose="020B0604020202020204" pitchFamily="34" charset="0"/>
                <a:cs typeface="Arial" panose="020B0604020202020204" pitchFamily="34" charset="0"/>
              </a:rPr>
              <a:t>R       P       N  </a:t>
            </a:r>
            <a:endParaRPr lang="en-GB" sz="2800" dirty="0">
              <a:solidFill>
                <a:srgbClr val="E21951"/>
              </a:solidFill>
              <a:latin typeface="Arial" panose="020B0604020202020204" pitchFamily="34" charset="0"/>
              <a:cs typeface="Arial" panose="020B0604020202020204" pitchFamily="34" charset="0"/>
            </a:endParaRPr>
          </a:p>
        </p:txBody>
      </p:sp>
      <p:sp>
        <p:nvSpPr>
          <p:cNvPr id="13" name="TextBox 12"/>
          <p:cNvSpPr txBox="1"/>
          <p:nvPr/>
        </p:nvSpPr>
        <p:spPr>
          <a:xfrm>
            <a:off x="6096000" y="2680184"/>
            <a:ext cx="1904689" cy="523220"/>
          </a:xfrm>
          <a:prstGeom prst="rect">
            <a:avLst/>
          </a:prstGeom>
          <a:noFill/>
        </p:spPr>
        <p:txBody>
          <a:bodyPr wrap="none" rtlCol="0">
            <a:spAutoFit/>
          </a:bodyPr>
          <a:lstStyle/>
          <a:p>
            <a:r>
              <a:rPr lang="en-GB" sz="2800" dirty="0" smtClean="0">
                <a:solidFill>
                  <a:srgbClr val="E21951"/>
                </a:solidFill>
                <a:latin typeface="Arial" panose="020B0604020202020204" pitchFamily="34" charset="0"/>
                <a:cs typeface="Arial" panose="020B0604020202020204" pitchFamily="34" charset="0"/>
              </a:rPr>
              <a:t>1 selection</a:t>
            </a:r>
            <a:endParaRPr lang="en-GB" sz="2800" dirty="0">
              <a:solidFill>
                <a:srgbClr val="E21951"/>
              </a:solidFill>
              <a:latin typeface="Arial" panose="020B0604020202020204" pitchFamily="34" charset="0"/>
              <a:cs typeface="Arial" panose="020B0604020202020204" pitchFamily="34" charset="0"/>
            </a:endParaRPr>
          </a:p>
        </p:txBody>
      </p:sp>
      <p:sp>
        <p:nvSpPr>
          <p:cNvPr id="15" name="TextBox 14"/>
          <p:cNvSpPr txBox="1"/>
          <p:nvPr/>
        </p:nvSpPr>
        <p:spPr>
          <a:xfrm>
            <a:off x="2376148" y="3647160"/>
            <a:ext cx="2073453" cy="523220"/>
          </a:xfrm>
          <a:prstGeom prst="rect">
            <a:avLst/>
          </a:prstGeom>
          <a:noFill/>
        </p:spPr>
        <p:txBody>
          <a:bodyPr wrap="none" rtlCol="0">
            <a:spAutoFit/>
          </a:bodyPr>
          <a:lstStyle/>
          <a:p>
            <a:r>
              <a:rPr lang="en-GB" sz="2800" dirty="0">
                <a:solidFill>
                  <a:srgbClr val="E21951"/>
                </a:solidFill>
                <a:latin typeface="Arial" panose="020B0604020202020204" pitchFamily="34" charset="0"/>
                <a:cs typeface="Arial" panose="020B0604020202020204" pitchFamily="34" charset="0"/>
              </a:rPr>
              <a:t>I</a:t>
            </a:r>
            <a:r>
              <a:rPr lang="en-GB" sz="2800" dirty="0" smtClean="0">
                <a:solidFill>
                  <a:srgbClr val="E21951"/>
                </a:solidFill>
                <a:latin typeface="Arial" panose="020B0604020202020204" pitchFamily="34" charset="0"/>
                <a:cs typeface="Arial" panose="020B0604020202020204" pitchFamily="34" charset="0"/>
              </a:rPr>
              <a:t>       A         </a:t>
            </a:r>
            <a:endParaRPr lang="en-GB" sz="2800" dirty="0">
              <a:solidFill>
                <a:srgbClr val="E21951"/>
              </a:solidFill>
              <a:latin typeface="Arial" panose="020B0604020202020204" pitchFamily="34" charset="0"/>
              <a:cs typeface="Arial" panose="020B0604020202020204" pitchFamily="34" charset="0"/>
            </a:endParaRPr>
          </a:p>
        </p:txBody>
      </p:sp>
      <p:sp>
        <p:nvSpPr>
          <p:cNvPr id="16" name="TextBox 15"/>
          <p:cNvSpPr txBox="1"/>
          <p:nvPr/>
        </p:nvSpPr>
        <p:spPr>
          <a:xfrm>
            <a:off x="6104707" y="3720868"/>
            <a:ext cx="3443571" cy="523220"/>
          </a:xfrm>
          <a:prstGeom prst="rect">
            <a:avLst/>
          </a:prstGeom>
          <a:noFill/>
        </p:spPr>
        <p:txBody>
          <a:bodyPr wrap="none" rtlCol="0">
            <a:spAutoFit/>
          </a:bodyPr>
          <a:lstStyle/>
          <a:p>
            <a:r>
              <a:rPr lang="en-GB" sz="2800" dirty="0" smtClean="0">
                <a:solidFill>
                  <a:srgbClr val="E21951"/>
                </a:solidFill>
                <a:latin typeface="Arial" panose="020B0604020202020204" pitchFamily="34" charset="0"/>
                <a:cs typeface="Arial" panose="020B0604020202020204" pitchFamily="34" charset="0"/>
              </a:rPr>
              <a:t>3 selections (from a)</a:t>
            </a:r>
            <a:endParaRPr lang="en-GB" sz="2800" dirty="0">
              <a:solidFill>
                <a:srgbClr val="E21951"/>
              </a:solidFill>
              <a:latin typeface="Arial" panose="020B0604020202020204" pitchFamily="34" charset="0"/>
              <a:cs typeface="Arial" panose="020B0604020202020204" pitchFamily="34" charset="0"/>
            </a:endParaRPr>
          </a:p>
        </p:txBody>
      </p:sp>
      <p:sp>
        <p:nvSpPr>
          <p:cNvPr id="17" name="TextBox 16"/>
          <p:cNvSpPr txBox="1"/>
          <p:nvPr/>
        </p:nvSpPr>
        <p:spPr>
          <a:xfrm>
            <a:off x="666192" y="2658291"/>
            <a:ext cx="1142685"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No As</a:t>
            </a:r>
            <a:endParaRPr lang="en-GB" sz="2800" dirty="0">
              <a:latin typeface="Arial" panose="020B0604020202020204" pitchFamily="34" charset="0"/>
              <a:cs typeface="Arial" panose="020B0604020202020204" pitchFamily="34" charset="0"/>
            </a:endParaRPr>
          </a:p>
        </p:txBody>
      </p:sp>
      <p:sp>
        <p:nvSpPr>
          <p:cNvPr id="18" name="TextBox 17"/>
          <p:cNvSpPr txBox="1"/>
          <p:nvPr/>
        </p:nvSpPr>
        <p:spPr>
          <a:xfrm>
            <a:off x="687962" y="3646723"/>
            <a:ext cx="1182760"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One A</a:t>
            </a:r>
            <a:endParaRPr lang="en-GB" sz="2800" dirty="0">
              <a:latin typeface="Arial" panose="020B0604020202020204" pitchFamily="34" charset="0"/>
              <a:cs typeface="Arial" panose="020B0604020202020204" pitchFamily="34" charset="0"/>
            </a:endParaRPr>
          </a:p>
        </p:txBody>
      </p:sp>
      <p:sp>
        <p:nvSpPr>
          <p:cNvPr id="19" name="TextBox 18"/>
          <p:cNvSpPr txBox="1"/>
          <p:nvPr/>
        </p:nvSpPr>
        <p:spPr>
          <a:xfrm>
            <a:off x="696669" y="4739659"/>
            <a:ext cx="882999"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2</a:t>
            </a:r>
            <a:r>
              <a:rPr lang="en-GB" sz="2800" dirty="0" smtClean="0">
                <a:latin typeface="Arial" panose="020B0604020202020204" pitchFamily="34" charset="0"/>
                <a:cs typeface="Arial" panose="020B0604020202020204" pitchFamily="34" charset="0"/>
              </a:rPr>
              <a:t> As</a:t>
            </a:r>
            <a:endParaRPr lang="en-GB" sz="2800" dirty="0">
              <a:latin typeface="Arial" panose="020B0604020202020204" pitchFamily="34" charset="0"/>
              <a:cs typeface="Arial" panose="020B0604020202020204" pitchFamily="34" charset="0"/>
            </a:endParaRPr>
          </a:p>
        </p:txBody>
      </p:sp>
      <p:sp>
        <p:nvSpPr>
          <p:cNvPr id="20" name="TextBox 19"/>
          <p:cNvSpPr txBox="1"/>
          <p:nvPr/>
        </p:nvSpPr>
        <p:spPr>
          <a:xfrm>
            <a:off x="2371792" y="4700907"/>
            <a:ext cx="3067763" cy="523220"/>
          </a:xfrm>
          <a:prstGeom prst="rect">
            <a:avLst/>
          </a:prstGeom>
          <a:noFill/>
        </p:spPr>
        <p:txBody>
          <a:bodyPr wrap="none" rtlCol="0">
            <a:spAutoFit/>
          </a:bodyPr>
          <a:lstStyle/>
          <a:p>
            <a:r>
              <a:rPr lang="en-GB" sz="2800" dirty="0">
                <a:solidFill>
                  <a:srgbClr val="E21951"/>
                </a:solidFill>
                <a:latin typeface="Arial" panose="020B0604020202020204" pitchFamily="34" charset="0"/>
                <a:cs typeface="Arial" panose="020B0604020202020204" pitchFamily="34" charset="0"/>
              </a:rPr>
              <a:t>I</a:t>
            </a:r>
            <a:r>
              <a:rPr lang="en-GB" sz="2800" dirty="0" smtClean="0">
                <a:solidFill>
                  <a:srgbClr val="E21951"/>
                </a:solidFill>
                <a:latin typeface="Arial" panose="020B0604020202020204" pitchFamily="34" charset="0"/>
                <a:cs typeface="Arial" panose="020B0604020202020204" pitchFamily="34" charset="0"/>
              </a:rPr>
              <a:t>        A       </a:t>
            </a:r>
            <a:r>
              <a:rPr lang="en-GB" sz="2800" dirty="0" err="1" smtClean="0">
                <a:solidFill>
                  <a:srgbClr val="E21951"/>
                </a:solidFill>
                <a:latin typeface="Arial" panose="020B0604020202020204" pitchFamily="34" charset="0"/>
                <a:cs typeface="Arial" panose="020B0604020202020204" pitchFamily="34" charset="0"/>
              </a:rPr>
              <a:t>A</a:t>
            </a:r>
            <a:r>
              <a:rPr lang="en-GB" sz="2800" dirty="0" smtClean="0">
                <a:solidFill>
                  <a:srgbClr val="E21951"/>
                </a:solidFill>
                <a:latin typeface="Arial" panose="020B0604020202020204" pitchFamily="34" charset="0"/>
                <a:cs typeface="Arial" panose="020B0604020202020204" pitchFamily="34" charset="0"/>
              </a:rPr>
              <a:t>        </a:t>
            </a:r>
            <a:endParaRPr lang="en-GB" sz="2800" dirty="0">
              <a:solidFill>
                <a:srgbClr val="E21951"/>
              </a:solidFill>
              <a:latin typeface="Arial" panose="020B0604020202020204" pitchFamily="34" charset="0"/>
              <a:cs typeface="Arial" panose="020B0604020202020204" pitchFamily="34" charset="0"/>
            </a:endParaRPr>
          </a:p>
        </p:txBody>
      </p:sp>
      <p:sp>
        <p:nvSpPr>
          <p:cNvPr id="25" name="TextBox 24"/>
          <p:cNvSpPr txBox="1"/>
          <p:nvPr/>
        </p:nvSpPr>
        <p:spPr>
          <a:xfrm>
            <a:off x="6100350" y="4718726"/>
            <a:ext cx="3018775" cy="523220"/>
          </a:xfrm>
          <a:prstGeom prst="rect">
            <a:avLst/>
          </a:prstGeom>
          <a:noFill/>
        </p:spPr>
        <p:txBody>
          <a:bodyPr wrap="none" rtlCol="0">
            <a:spAutoFit/>
          </a:bodyPr>
          <a:lstStyle/>
          <a:p>
            <a:r>
              <a:rPr lang="en-GB" sz="2800" baseline="30000" dirty="0" smtClean="0">
                <a:solidFill>
                  <a:srgbClr val="E21951"/>
                </a:solidFill>
                <a:latin typeface="Arial" panose="020B0604020202020204" pitchFamily="34" charset="0"/>
                <a:cs typeface="Arial" panose="020B0604020202020204" pitchFamily="34" charset="0"/>
              </a:rPr>
              <a:t>3</a:t>
            </a:r>
            <a:r>
              <a:rPr lang="en-GB" sz="2800" dirty="0" smtClean="0">
                <a:solidFill>
                  <a:srgbClr val="E21951"/>
                </a:solidFill>
                <a:latin typeface="Arial" panose="020B0604020202020204" pitchFamily="34" charset="0"/>
                <a:cs typeface="Arial" panose="020B0604020202020204" pitchFamily="34" charset="0"/>
              </a:rPr>
              <a:t>C</a:t>
            </a:r>
            <a:r>
              <a:rPr lang="en-GB" sz="2800" baseline="-25000" dirty="0" smtClean="0">
                <a:solidFill>
                  <a:srgbClr val="E21951"/>
                </a:solidFill>
                <a:latin typeface="Arial" panose="020B0604020202020204" pitchFamily="34" charset="0"/>
                <a:cs typeface="Arial" panose="020B0604020202020204" pitchFamily="34" charset="0"/>
              </a:rPr>
              <a:t>1</a:t>
            </a:r>
            <a:r>
              <a:rPr lang="en-GB" sz="2800" dirty="0" smtClean="0">
                <a:solidFill>
                  <a:srgbClr val="E21951"/>
                </a:solidFill>
                <a:latin typeface="Arial" panose="020B0604020202020204" pitchFamily="34" charset="0"/>
                <a:cs typeface="Arial" panose="020B0604020202020204" pitchFamily="34" charset="0"/>
              </a:rPr>
              <a:t> = 3 selections</a:t>
            </a:r>
            <a:endParaRPr lang="en-GB" sz="2800" dirty="0">
              <a:solidFill>
                <a:srgbClr val="E21951"/>
              </a:solidFill>
              <a:latin typeface="Arial" panose="020B0604020202020204" pitchFamily="34" charset="0"/>
              <a:cs typeface="Arial" panose="020B0604020202020204" pitchFamily="34" charset="0"/>
            </a:endParaRPr>
          </a:p>
        </p:txBody>
      </p:sp>
      <p:sp>
        <p:nvSpPr>
          <p:cNvPr id="26" name="TextBox 25"/>
          <p:cNvSpPr txBox="1"/>
          <p:nvPr/>
        </p:nvSpPr>
        <p:spPr>
          <a:xfrm>
            <a:off x="666192" y="5741145"/>
            <a:ext cx="882999"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3</a:t>
            </a:r>
            <a:r>
              <a:rPr lang="en-GB" sz="2800" dirty="0" smtClean="0">
                <a:latin typeface="Arial" panose="020B0604020202020204" pitchFamily="34" charset="0"/>
                <a:cs typeface="Arial" panose="020B0604020202020204" pitchFamily="34" charset="0"/>
              </a:rPr>
              <a:t> As</a:t>
            </a:r>
            <a:endParaRPr lang="en-GB" sz="2800" dirty="0">
              <a:latin typeface="Arial" panose="020B0604020202020204" pitchFamily="34" charset="0"/>
              <a:cs typeface="Arial" panose="020B0604020202020204" pitchFamily="34" charset="0"/>
            </a:endParaRPr>
          </a:p>
        </p:txBody>
      </p:sp>
      <p:sp>
        <p:nvSpPr>
          <p:cNvPr id="27" name="TextBox 26"/>
          <p:cNvSpPr txBox="1"/>
          <p:nvPr/>
        </p:nvSpPr>
        <p:spPr>
          <a:xfrm>
            <a:off x="2367559" y="5741145"/>
            <a:ext cx="3366371" cy="523220"/>
          </a:xfrm>
          <a:prstGeom prst="rect">
            <a:avLst/>
          </a:prstGeom>
          <a:noFill/>
        </p:spPr>
        <p:txBody>
          <a:bodyPr wrap="none" rtlCol="0">
            <a:spAutoFit/>
          </a:bodyPr>
          <a:lstStyle/>
          <a:p>
            <a:r>
              <a:rPr lang="en-GB" sz="2800" dirty="0">
                <a:solidFill>
                  <a:srgbClr val="E21951"/>
                </a:solidFill>
                <a:latin typeface="Arial" panose="020B0604020202020204" pitchFamily="34" charset="0"/>
                <a:cs typeface="Arial" panose="020B0604020202020204" pitchFamily="34" charset="0"/>
              </a:rPr>
              <a:t>I</a:t>
            </a:r>
            <a:r>
              <a:rPr lang="en-GB" sz="2800" dirty="0" smtClean="0">
                <a:solidFill>
                  <a:srgbClr val="E21951"/>
                </a:solidFill>
                <a:latin typeface="Arial" panose="020B0604020202020204" pitchFamily="34" charset="0"/>
                <a:cs typeface="Arial" panose="020B0604020202020204" pitchFamily="34" charset="0"/>
              </a:rPr>
              <a:t>        A       </a:t>
            </a:r>
            <a:r>
              <a:rPr lang="en-GB" sz="2800" dirty="0" err="1" smtClean="0">
                <a:solidFill>
                  <a:srgbClr val="E21951"/>
                </a:solidFill>
                <a:latin typeface="Arial" panose="020B0604020202020204" pitchFamily="34" charset="0"/>
                <a:cs typeface="Arial" panose="020B0604020202020204" pitchFamily="34" charset="0"/>
              </a:rPr>
              <a:t>A</a:t>
            </a:r>
            <a:r>
              <a:rPr lang="en-GB" sz="2800" dirty="0" smtClean="0">
                <a:solidFill>
                  <a:srgbClr val="E21951"/>
                </a:solidFill>
                <a:latin typeface="Arial" panose="020B0604020202020204" pitchFamily="34" charset="0"/>
                <a:cs typeface="Arial" panose="020B0604020202020204" pitchFamily="34" charset="0"/>
              </a:rPr>
              <a:t>       </a:t>
            </a:r>
            <a:r>
              <a:rPr lang="en-GB" sz="2800" dirty="0" err="1" smtClean="0">
                <a:solidFill>
                  <a:srgbClr val="E21951"/>
                </a:solidFill>
                <a:latin typeface="Arial" panose="020B0604020202020204" pitchFamily="34" charset="0"/>
                <a:cs typeface="Arial" panose="020B0604020202020204" pitchFamily="34" charset="0"/>
              </a:rPr>
              <a:t>A</a:t>
            </a:r>
            <a:r>
              <a:rPr lang="en-GB" sz="2800" dirty="0" smtClean="0">
                <a:solidFill>
                  <a:srgbClr val="E21951"/>
                </a:solidFill>
                <a:latin typeface="Arial" panose="020B0604020202020204" pitchFamily="34" charset="0"/>
                <a:cs typeface="Arial" panose="020B0604020202020204" pitchFamily="34" charset="0"/>
              </a:rPr>
              <a:t>  </a:t>
            </a:r>
            <a:endParaRPr lang="en-GB" sz="2800" dirty="0">
              <a:solidFill>
                <a:srgbClr val="E21951"/>
              </a:solidFill>
              <a:latin typeface="Arial" panose="020B0604020202020204" pitchFamily="34" charset="0"/>
              <a:cs typeface="Arial" panose="020B0604020202020204" pitchFamily="34" charset="0"/>
            </a:endParaRPr>
          </a:p>
        </p:txBody>
      </p:sp>
      <p:sp>
        <p:nvSpPr>
          <p:cNvPr id="28" name="TextBox 27"/>
          <p:cNvSpPr txBox="1"/>
          <p:nvPr/>
        </p:nvSpPr>
        <p:spPr>
          <a:xfrm>
            <a:off x="6104707" y="5745633"/>
            <a:ext cx="1904689" cy="523220"/>
          </a:xfrm>
          <a:prstGeom prst="rect">
            <a:avLst/>
          </a:prstGeom>
          <a:noFill/>
        </p:spPr>
        <p:txBody>
          <a:bodyPr wrap="none" rtlCol="0">
            <a:spAutoFit/>
          </a:bodyPr>
          <a:lstStyle/>
          <a:p>
            <a:r>
              <a:rPr lang="en-GB" sz="2800" dirty="0" smtClean="0">
                <a:solidFill>
                  <a:srgbClr val="E21951"/>
                </a:solidFill>
                <a:latin typeface="Arial" panose="020B0604020202020204" pitchFamily="34" charset="0"/>
                <a:cs typeface="Arial" panose="020B0604020202020204" pitchFamily="34" charset="0"/>
              </a:rPr>
              <a:t>1 selection</a:t>
            </a:r>
            <a:endParaRPr lang="en-GB" sz="2800" dirty="0">
              <a:solidFill>
                <a:srgbClr val="E21951"/>
              </a:solidFill>
              <a:latin typeface="Arial" panose="020B0604020202020204" pitchFamily="34" charset="0"/>
              <a:cs typeface="Arial" panose="020B0604020202020204" pitchFamily="34" charset="0"/>
            </a:endParaRPr>
          </a:p>
        </p:txBody>
      </p:sp>
      <p:sp>
        <p:nvSpPr>
          <p:cNvPr id="29" name="TextBox 28"/>
          <p:cNvSpPr txBox="1"/>
          <p:nvPr/>
        </p:nvSpPr>
        <p:spPr>
          <a:xfrm>
            <a:off x="8396241" y="5741145"/>
            <a:ext cx="3381310" cy="954107"/>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Total = 1 + 3 + 3 + 1</a:t>
            </a:r>
          </a:p>
          <a:p>
            <a:r>
              <a:rPr lang="en-GB" sz="2800" dirty="0" smtClean="0">
                <a:latin typeface="Arial" panose="020B0604020202020204" pitchFamily="34" charset="0"/>
                <a:cs typeface="Arial" panose="020B0604020202020204" pitchFamily="34" charset="0"/>
              </a:rPr>
              <a:t>	   selections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9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22" presetClass="entr" presetSubtype="8"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wipe(left)">
                                      <p:cBhvr>
                                        <p:cTn id="46" dur="5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22" presetClass="entr" presetSubtype="8" fill="hold" nodeType="with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wipe(left)">
                                      <p:cBhvr>
                                        <p:cTn id="64" dur="5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22" presetClass="entr" presetSubtype="8" fill="hold" nodeType="with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Effect transition="in" filter="wipe(left)">
                                      <p:cBhvr>
                                        <p:cTn id="82" dur="500"/>
                                        <p:tgtEl>
                                          <p:spTgt spid="3">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5" grpId="0"/>
      <p:bldP spid="16" grpId="0"/>
      <p:bldP spid="17" grpId="0"/>
      <p:bldP spid="18" grpId="0"/>
      <p:bldP spid="19" grpId="0"/>
      <p:bldP spid="20"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prstClr val="white"/>
                </a:solidFill>
              </a:rPr>
              <a:t>Arrangements: 4 objects from 6 different objects</a:t>
            </a:r>
            <a:endParaRPr lang="en-GB" dirty="0"/>
          </a:p>
        </p:txBody>
      </p:sp>
      <p:sp>
        <p:nvSpPr>
          <p:cNvPr id="3" name="Text Placeholder 2"/>
          <p:cNvSpPr>
            <a:spLocks noGrp="1"/>
          </p:cNvSpPr>
          <p:nvPr>
            <p:ph type="body" sz="quarter" idx="10"/>
          </p:nvPr>
        </p:nvSpPr>
        <p:spPr/>
        <p:txBody>
          <a:bodyPr/>
          <a:lstStyle/>
          <a:p>
            <a:pPr marL="0" indent="0">
              <a:spcAft>
                <a:spcPts val="0"/>
              </a:spcAft>
              <a:buNone/>
            </a:pPr>
            <a:r>
              <a:rPr lang="en-GB" dirty="0">
                <a:latin typeface="Arial"/>
                <a:ea typeface="Calibri"/>
              </a:rPr>
              <a:t>How many different 4-digit numbers can be formed using 4 of the 6 digits</a:t>
            </a:r>
            <a:endParaRPr lang="en-GB" sz="2000" dirty="0">
              <a:latin typeface="Times New Roman"/>
              <a:ea typeface="Calibri"/>
            </a:endParaRPr>
          </a:p>
          <a:p>
            <a:pPr marL="0" indent="0">
              <a:spcAft>
                <a:spcPts val="0"/>
              </a:spcAft>
              <a:buNone/>
            </a:pPr>
            <a:r>
              <a:rPr lang="en-GB" dirty="0">
                <a:latin typeface="Arial"/>
                <a:ea typeface="Calibri"/>
              </a:rPr>
              <a:t>	3, 4, 5, 6, 7, 9 </a:t>
            </a:r>
            <a:endParaRPr lang="en-GB" sz="2000" dirty="0">
              <a:latin typeface="Times New Roman"/>
              <a:ea typeface="Calibri"/>
            </a:endParaRPr>
          </a:p>
          <a:p>
            <a:pPr marL="0" indent="0">
              <a:spcAft>
                <a:spcPts val="0"/>
              </a:spcAft>
              <a:buNone/>
            </a:pPr>
            <a:r>
              <a:rPr lang="en-GB" dirty="0">
                <a:latin typeface="Arial"/>
                <a:ea typeface="Calibri"/>
              </a:rPr>
              <a:t>if no digit is used more than once?</a:t>
            </a:r>
            <a:endParaRPr lang="en-GB" sz="2000" dirty="0">
              <a:latin typeface="Times New Roman"/>
              <a:ea typeface="Calibri"/>
            </a:endParaRPr>
          </a:p>
          <a:p>
            <a:pPr marL="0" indent="0">
              <a:buNone/>
            </a:pPr>
            <a:endParaRPr lang="en-GB" dirty="0" smtClean="0"/>
          </a:p>
          <a:p>
            <a:pPr marL="0" indent="0">
              <a:buNone/>
            </a:pPr>
            <a:r>
              <a:rPr lang="en-GB" dirty="0" smtClean="0"/>
              <a:t>Answer:  __   __   __   __	</a:t>
            </a:r>
          </a:p>
          <a:p>
            <a:pPr marL="0" indent="0">
              <a:buNone/>
            </a:pPr>
            <a:endParaRPr lang="en-GB" dirty="0"/>
          </a:p>
          <a:p>
            <a:pPr marL="0" indent="0">
              <a:buNone/>
            </a:pPr>
            <a:r>
              <a:rPr lang="en-GB" dirty="0" smtClean="0"/>
              <a:t>		6! = 6 </a:t>
            </a:r>
            <a:r>
              <a:rPr lang="en-GB" dirty="0" smtClean="0">
                <a:sym typeface="Symbol"/>
              </a:rPr>
              <a:t> </a:t>
            </a:r>
            <a:r>
              <a:rPr lang="en-GB" dirty="0" smtClean="0"/>
              <a:t>5 </a:t>
            </a:r>
            <a:r>
              <a:rPr lang="en-GB" dirty="0" smtClean="0">
                <a:sym typeface="Symbol"/>
              </a:rPr>
              <a:t> </a:t>
            </a:r>
            <a:r>
              <a:rPr lang="en-GB" dirty="0" smtClean="0"/>
              <a:t>4 </a:t>
            </a:r>
            <a:r>
              <a:rPr lang="en-GB" dirty="0" smtClean="0">
                <a:sym typeface="Symbol"/>
              </a:rPr>
              <a:t> </a:t>
            </a:r>
            <a:r>
              <a:rPr lang="en-GB" dirty="0" smtClean="0"/>
              <a:t>3 </a:t>
            </a:r>
            <a:r>
              <a:rPr lang="en-GB" dirty="0">
                <a:sym typeface="Symbol"/>
              </a:rPr>
              <a:t> </a:t>
            </a:r>
            <a:r>
              <a:rPr lang="en-GB" dirty="0" smtClean="0"/>
              <a:t>2 </a:t>
            </a:r>
            <a:r>
              <a:rPr lang="en-GB" dirty="0">
                <a:sym typeface="Symbol"/>
              </a:rPr>
              <a:t> </a:t>
            </a:r>
            <a:r>
              <a:rPr lang="en-GB" dirty="0" smtClean="0"/>
              <a:t>1</a:t>
            </a:r>
          </a:p>
          <a:p>
            <a:pPr marL="0" indent="0">
              <a:buNone/>
            </a:pPr>
            <a:r>
              <a:rPr lang="en-GB" dirty="0" smtClean="0"/>
              <a:t>		2! </a:t>
            </a:r>
            <a:r>
              <a:rPr lang="en-GB" dirty="0"/>
              <a:t>= </a:t>
            </a:r>
            <a:r>
              <a:rPr lang="en-GB" dirty="0" smtClean="0"/>
              <a:t>		2 </a:t>
            </a:r>
            <a:r>
              <a:rPr lang="en-GB" dirty="0">
                <a:sym typeface="Symbol"/>
              </a:rPr>
              <a:t> </a:t>
            </a:r>
            <a:r>
              <a:rPr lang="en-GB" dirty="0"/>
              <a:t>1</a:t>
            </a:r>
          </a:p>
          <a:p>
            <a:pPr marL="0" indent="0">
              <a:buNone/>
            </a:pPr>
            <a:endParaRPr lang="en-GB" dirty="0"/>
          </a:p>
        </p:txBody>
      </p:sp>
      <p:sp>
        <p:nvSpPr>
          <p:cNvPr id="4" name="Rectangle 3"/>
          <p:cNvSpPr/>
          <p:nvPr/>
        </p:nvSpPr>
        <p:spPr>
          <a:xfrm>
            <a:off x="1906361" y="3704525"/>
            <a:ext cx="4472668" cy="480131"/>
          </a:xfrm>
          <a:prstGeom prst="rect">
            <a:avLst/>
          </a:prstGeom>
        </p:spPr>
        <p:txBody>
          <a:bodyPr wrap="square">
            <a:spAutoFit/>
          </a:bodyPr>
          <a:lstStyle/>
          <a:p>
            <a:pPr lvl="0">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rPr>
              <a:t>6 </a:t>
            </a:r>
            <a:r>
              <a:rPr lang="en-GB" sz="2800" dirty="0" smtClean="0">
                <a:solidFill>
                  <a:prstClr val="black"/>
                </a:solidFill>
                <a:latin typeface="Arial" panose="020B0604020202020204" pitchFamily="34" charset="0"/>
                <a:cs typeface="Arial" panose="020B0604020202020204" pitchFamily="34" charset="0"/>
              </a:rPr>
              <a:t> </a:t>
            </a:r>
            <a:r>
              <a:rPr lang="en-GB" sz="2800" dirty="0" smtClean="0">
                <a:solidFill>
                  <a:prstClr val="black"/>
                </a:solidFill>
                <a:latin typeface="Arial" panose="020B0604020202020204" pitchFamily="34" charset="0"/>
                <a:cs typeface="Arial" panose="020B0604020202020204" pitchFamily="34" charset="0"/>
                <a:sym typeface="Symbol"/>
              </a:rPr>
              <a:t> </a:t>
            </a:r>
            <a:r>
              <a:rPr lang="en-GB" sz="2800" dirty="0">
                <a:solidFill>
                  <a:prstClr val="black"/>
                </a:solidFill>
                <a:latin typeface="Arial" panose="020B0604020202020204" pitchFamily="34" charset="0"/>
                <a:cs typeface="Arial" panose="020B0604020202020204" pitchFamily="34" charset="0"/>
                <a:sym typeface="Symbol"/>
              </a:rPr>
              <a:t>5 </a:t>
            </a:r>
            <a:r>
              <a:rPr lang="en-GB" sz="2800" dirty="0" smtClean="0">
                <a:solidFill>
                  <a:prstClr val="black"/>
                </a:solidFill>
                <a:latin typeface="Arial" panose="020B0604020202020204" pitchFamily="34" charset="0"/>
                <a:cs typeface="Arial" panose="020B0604020202020204" pitchFamily="34" charset="0"/>
                <a:sym typeface="Symbol"/>
              </a:rPr>
              <a:t>  </a:t>
            </a:r>
            <a:r>
              <a:rPr lang="en-GB" sz="2800" dirty="0">
                <a:solidFill>
                  <a:prstClr val="black"/>
                </a:solidFill>
                <a:latin typeface="Arial" panose="020B0604020202020204" pitchFamily="34" charset="0"/>
                <a:cs typeface="Arial" panose="020B0604020202020204" pitchFamily="34" charset="0"/>
                <a:sym typeface="Symbol"/>
              </a:rPr>
              <a:t>4 </a:t>
            </a:r>
            <a:r>
              <a:rPr lang="en-GB" sz="2800" dirty="0" smtClean="0">
                <a:solidFill>
                  <a:prstClr val="black"/>
                </a:solidFill>
                <a:latin typeface="Arial" panose="020B0604020202020204" pitchFamily="34" charset="0"/>
                <a:cs typeface="Arial" panose="020B0604020202020204" pitchFamily="34" charset="0"/>
                <a:sym typeface="Symbol"/>
              </a:rPr>
              <a:t>  </a:t>
            </a:r>
            <a:r>
              <a:rPr lang="en-GB" sz="2800" dirty="0">
                <a:solidFill>
                  <a:prstClr val="black"/>
                </a:solidFill>
                <a:latin typeface="Arial" panose="020B0604020202020204" pitchFamily="34" charset="0"/>
                <a:cs typeface="Arial" panose="020B0604020202020204" pitchFamily="34" charset="0"/>
                <a:sym typeface="Symbol"/>
              </a:rPr>
              <a:t>3 = 360</a:t>
            </a:r>
            <a:endParaRPr lang="en-GB" sz="2800" dirty="0">
              <a:solidFill>
                <a:prstClr val="black"/>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2079173" y="5203371"/>
            <a:ext cx="54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982707" y="5203367"/>
            <a:ext cx="313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995058" y="5268685"/>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225144" y="4735285"/>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48707" y="5268685"/>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95957" y="4735285"/>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4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prstClr val="white"/>
                </a:solidFill>
              </a:rPr>
              <a:t>Arrangements: 5 objects from 8 different objects</a:t>
            </a:r>
            <a:endParaRPr lang="en-GB" dirty="0"/>
          </a:p>
        </p:txBody>
      </p:sp>
      <p:sp>
        <p:nvSpPr>
          <p:cNvPr id="3" name="Text Placeholder 2"/>
          <p:cNvSpPr>
            <a:spLocks noGrp="1"/>
          </p:cNvSpPr>
          <p:nvPr>
            <p:ph type="body" sz="quarter" idx="10"/>
          </p:nvPr>
        </p:nvSpPr>
        <p:spPr/>
        <p:txBody>
          <a:bodyPr/>
          <a:lstStyle/>
          <a:p>
            <a:pPr marL="0" indent="0">
              <a:spcAft>
                <a:spcPts val="0"/>
              </a:spcAft>
              <a:buNone/>
            </a:pPr>
            <a:r>
              <a:rPr lang="en-GB" dirty="0">
                <a:latin typeface="Arial"/>
                <a:ea typeface="Calibri"/>
              </a:rPr>
              <a:t>A woman has 8 different trees. </a:t>
            </a:r>
            <a:endParaRPr lang="en-GB" sz="2000" dirty="0">
              <a:latin typeface="Times New Roman"/>
              <a:ea typeface="Calibri"/>
            </a:endParaRPr>
          </a:p>
          <a:p>
            <a:pPr marL="0" indent="0">
              <a:spcAft>
                <a:spcPts val="0"/>
              </a:spcAft>
              <a:buNone/>
            </a:pPr>
            <a:r>
              <a:rPr lang="en-GB" dirty="0">
                <a:latin typeface="Arial"/>
                <a:ea typeface="Calibri"/>
              </a:rPr>
              <a:t>5 of these trees are to be planted in a line.</a:t>
            </a:r>
            <a:endParaRPr lang="en-GB" sz="2000" dirty="0">
              <a:latin typeface="Times New Roman"/>
              <a:ea typeface="Calibri"/>
            </a:endParaRPr>
          </a:p>
          <a:p>
            <a:pPr marL="0" indent="0">
              <a:spcAft>
                <a:spcPts val="0"/>
              </a:spcAft>
              <a:buNone/>
            </a:pPr>
            <a:r>
              <a:rPr lang="en-GB" dirty="0">
                <a:latin typeface="Arial"/>
                <a:ea typeface="Calibri"/>
              </a:rPr>
              <a:t>How many possible arrangements are there?</a:t>
            </a:r>
            <a:endParaRPr lang="en-GB" sz="2000" dirty="0">
              <a:latin typeface="Times New Roman"/>
              <a:ea typeface="Calibri"/>
            </a:endParaRPr>
          </a:p>
          <a:p>
            <a:pPr marL="0" indent="0">
              <a:buNone/>
            </a:pPr>
            <a:endParaRPr lang="en-GB" dirty="0" smtClean="0"/>
          </a:p>
          <a:p>
            <a:pPr marL="0" indent="0">
              <a:buNone/>
            </a:pPr>
            <a:r>
              <a:rPr lang="en-GB" dirty="0" smtClean="0"/>
              <a:t>Answer:  __   __   __   __  __	</a:t>
            </a:r>
          </a:p>
          <a:p>
            <a:pPr marL="0" indent="0">
              <a:buNone/>
            </a:pPr>
            <a:endParaRPr lang="en-GB" dirty="0"/>
          </a:p>
          <a:p>
            <a:pPr marL="0" indent="0">
              <a:buNone/>
            </a:pPr>
            <a:r>
              <a:rPr lang="en-GB" dirty="0" smtClean="0"/>
              <a:t>		8! = 8 </a:t>
            </a:r>
            <a:r>
              <a:rPr lang="en-GB" dirty="0">
                <a:sym typeface="Symbol"/>
              </a:rPr>
              <a:t> </a:t>
            </a:r>
            <a:r>
              <a:rPr lang="en-GB" dirty="0" smtClean="0">
                <a:sym typeface="Symbol"/>
              </a:rPr>
              <a:t>7</a:t>
            </a:r>
            <a:r>
              <a:rPr lang="en-GB" dirty="0" smtClean="0"/>
              <a:t> </a:t>
            </a:r>
            <a:r>
              <a:rPr lang="en-GB" dirty="0">
                <a:sym typeface="Symbol"/>
              </a:rPr>
              <a:t> </a:t>
            </a:r>
            <a:r>
              <a:rPr lang="en-GB" dirty="0" smtClean="0"/>
              <a:t>6 </a:t>
            </a:r>
            <a:r>
              <a:rPr lang="en-GB" dirty="0" smtClean="0">
                <a:sym typeface="Symbol"/>
              </a:rPr>
              <a:t> </a:t>
            </a:r>
            <a:r>
              <a:rPr lang="en-GB" dirty="0" smtClean="0"/>
              <a:t>5 </a:t>
            </a:r>
            <a:r>
              <a:rPr lang="en-GB" dirty="0" smtClean="0">
                <a:sym typeface="Symbol"/>
              </a:rPr>
              <a:t> </a:t>
            </a:r>
            <a:r>
              <a:rPr lang="en-GB" dirty="0" smtClean="0"/>
              <a:t>4 </a:t>
            </a:r>
            <a:r>
              <a:rPr lang="en-GB" dirty="0" smtClean="0">
                <a:sym typeface="Symbol"/>
              </a:rPr>
              <a:t> </a:t>
            </a:r>
            <a:r>
              <a:rPr lang="en-GB" dirty="0" smtClean="0"/>
              <a:t>3 </a:t>
            </a:r>
            <a:r>
              <a:rPr lang="en-GB" dirty="0">
                <a:sym typeface="Symbol"/>
              </a:rPr>
              <a:t> </a:t>
            </a:r>
            <a:r>
              <a:rPr lang="en-GB" dirty="0" smtClean="0"/>
              <a:t>2 </a:t>
            </a:r>
            <a:r>
              <a:rPr lang="en-GB" dirty="0">
                <a:sym typeface="Symbol"/>
              </a:rPr>
              <a:t> </a:t>
            </a:r>
            <a:r>
              <a:rPr lang="en-GB" dirty="0" smtClean="0"/>
              <a:t>1</a:t>
            </a:r>
          </a:p>
          <a:p>
            <a:pPr marL="0" indent="0">
              <a:buNone/>
            </a:pPr>
            <a:r>
              <a:rPr lang="en-GB" dirty="0" smtClean="0"/>
              <a:t>		3! </a:t>
            </a:r>
            <a:r>
              <a:rPr lang="en-GB" dirty="0"/>
              <a:t>= </a:t>
            </a:r>
            <a:r>
              <a:rPr lang="en-GB" dirty="0" smtClean="0"/>
              <a:t>		</a:t>
            </a:r>
            <a:r>
              <a:rPr lang="en-GB" dirty="0"/>
              <a:t> </a:t>
            </a:r>
            <a:r>
              <a:rPr lang="en-GB" dirty="0" smtClean="0"/>
              <a:t>3 </a:t>
            </a:r>
            <a:r>
              <a:rPr lang="en-GB" dirty="0">
                <a:sym typeface="Symbol"/>
              </a:rPr>
              <a:t> </a:t>
            </a:r>
            <a:r>
              <a:rPr lang="en-GB" dirty="0" smtClean="0"/>
              <a:t>2 </a:t>
            </a:r>
            <a:r>
              <a:rPr lang="en-GB" dirty="0">
                <a:sym typeface="Symbol"/>
              </a:rPr>
              <a:t> </a:t>
            </a:r>
            <a:r>
              <a:rPr lang="en-GB" dirty="0"/>
              <a:t>1</a:t>
            </a:r>
          </a:p>
          <a:p>
            <a:pPr marL="0" indent="0">
              <a:buNone/>
            </a:pPr>
            <a:endParaRPr lang="en-GB" dirty="0"/>
          </a:p>
        </p:txBody>
      </p:sp>
      <p:sp>
        <p:nvSpPr>
          <p:cNvPr id="4" name="Rectangle 3"/>
          <p:cNvSpPr/>
          <p:nvPr/>
        </p:nvSpPr>
        <p:spPr>
          <a:xfrm>
            <a:off x="1906361" y="3334401"/>
            <a:ext cx="4472668" cy="480131"/>
          </a:xfrm>
          <a:prstGeom prst="rect">
            <a:avLst/>
          </a:prstGeom>
        </p:spPr>
        <p:txBody>
          <a:bodyPr wrap="square">
            <a:spAutoFit/>
          </a:bodyPr>
          <a:lstStyle/>
          <a:p>
            <a:pPr>
              <a:lnSpc>
                <a:spcPct val="90000"/>
              </a:lnSpc>
              <a:spcBef>
                <a:spcPts val="1000"/>
              </a:spcBef>
            </a:pPr>
            <a:r>
              <a:rPr lang="en-GB" sz="2800" dirty="0" smtClean="0">
                <a:solidFill>
                  <a:prstClr val="black"/>
                </a:solidFill>
                <a:latin typeface="Arial" panose="020B0604020202020204" pitchFamily="34" charset="0"/>
                <a:cs typeface="Arial" panose="020B0604020202020204" pitchFamily="34" charset="0"/>
              </a:rPr>
              <a:t>8  </a:t>
            </a:r>
            <a:r>
              <a:rPr lang="en-GB" sz="2800" dirty="0" smtClean="0">
                <a:solidFill>
                  <a:prstClr val="black"/>
                </a:solidFill>
                <a:latin typeface="Arial" panose="020B0604020202020204" pitchFamily="34" charset="0"/>
                <a:cs typeface="Arial" panose="020B0604020202020204" pitchFamily="34" charset="0"/>
                <a:sym typeface="Symbol"/>
              </a:rPr>
              <a:t> 7   6   5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4 = 6720</a:t>
            </a:r>
            <a:endParaRPr lang="en-GB" sz="2800" dirty="0">
              <a:solidFill>
                <a:prstClr val="black"/>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2079173" y="4800589"/>
            <a:ext cx="54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982707" y="4800585"/>
            <a:ext cx="439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20924" y="4887663"/>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56532" y="4332503"/>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721357" y="4865903"/>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427345" y="4332503"/>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10707" y="4865903"/>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87595" y="4354263"/>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59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Permutations: General rule</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When </a:t>
            </a:r>
            <a:r>
              <a:rPr lang="en-GB" i="1" dirty="0" smtClean="0">
                <a:latin typeface="Times New Roman" panose="02020603050405020304" pitchFamily="18" charset="0"/>
                <a:cs typeface="Times New Roman" panose="02020603050405020304" pitchFamily="18" charset="0"/>
              </a:rPr>
              <a:t>r </a:t>
            </a:r>
            <a:r>
              <a:rPr lang="en-GB" dirty="0" smtClean="0"/>
              <a:t>objects are chosen from a group of </a:t>
            </a:r>
            <a:r>
              <a:rPr lang="en-GB" i="1" dirty="0" smtClean="0">
                <a:latin typeface="Times New Roman" panose="02020603050405020304" pitchFamily="18" charset="0"/>
                <a:cs typeface="Times New Roman" panose="02020603050405020304" pitchFamily="18" charset="0"/>
              </a:rPr>
              <a:t>n</a:t>
            </a:r>
            <a:r>
              <a:rPr lang="en-GB" dirty="0" smtClean="0"/>
              <a:t> different objects the number of possible (ordered) arrangements is</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This type of arrangement is special and is called a PERMUTATION.</a:t>
            </a:r>
          </a:p>
          <a:p>
            <a:pPr marL="0" indent="0">
              <a:buNone/>
            </a:pPr>
            <a:endParaRPr lang="en-GB" dirty="0"/>
          </a:p>
          <a:p>
            <a:pPr marL="0" indent="0">
              <a:buNone/>
            </a:pPr>
            <a:r>
              <a:rPr lang="en-GB" dirty="0" smtClean="0"/>
              <a:t>Your calculator has a special key for working this out.</a:t>
            </a:r>
          </a:p>
          <a:p>
            <a:pPr marL="0" indent="0">
              <a:buNone/>
            </a:pPr>
            <a:r>
              <a:rPr lang="en-GB" dirty="0" smtClean="0"/>
              <a:t>For example:</a:t>
            </a:r>
          </a:p>
          <a:p>
            <a:pPr marL="0" indent="0">
              <a:buNone/>
            </a:pPr>
            <a:r>
              <a:rPr lang="en-GB" dirty="0" smtClean="0"/>
              <a:t>Try </a:t>
            </a:r>
            <a:r>
              <a:rPr lang="en-GB" baseline="30000" dirty="0" smtClean="0"/>
              <a:t>8</a:t>
            </a:r>
            <a:r>
              <a:rPr lang="en-GB" dirty="0" smtClean="0"/>
              <a:t>P</a:t>
            </a:r>
            <a:r>
              <a:rPr lang="en-GB" baseline="-25000" dirty="0" smtClean="0"/>
              <a:t>5</a:t>
            </a:r>
            <a:r>
              <a:rPr lang="en-GB" dirty="0" smtClean="0"/>
              <a:t> and check that you get 6720.</a:t>
            </a:r>
            <a:endParaRPr lang="en-GB" dirty="0"/>
          </a:p>
          <a:p>
            <a:pPr marL="0" indent="0">
              <a:buNone/>
            </a:pPr>
            <a:r>
              <a:rPr lang="en-GB" dirty="0" smtClean="0"/>
              <a:t>					</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886951035"/>
              </p:ext>
            </p:extLst>
          </p:nvPr>
        </p:nvGraphicFramePr>
        <p:xfrm>
          <a:off x="5556250" y="2252209"/>
          <a:ext cx="1079500" cy="901700"/>
        </p:xfrm>
        <a:graphic>
          <a:graphicData uri="http://schemas.openxmlformats.org/presentationml/2006/ole">
            <mc:AlternateContent xmlns:mc="http://schemas.openxmlformats.org/markup-compatibility/2006">
              <mc:Choice xmlns:v="urn:schemas-microsoft-com:vml" Requires="v">
                <p:oleObj spid="_x0000_s2130" name="Equation" r:id="rId4" imgW="1079280" imgH="901440" progId="Equation.DSMT4">
                  <p:embed/>
                </p:oleObj>
              </mc:Choice>
              <mc:Fallback>
                <p:oleObj name="Equation" r:id="rId4" imgW="1079280" imgH="901440" progId="Equation.DSMT4">
                  <p:embed/>
                  <p:pic>
                    <p:nvPicPr>
                      <p:cNvPr id="0" name=""/>
                      <p:cNvPicPr/>
                      <p:nvPr/>
                    </p:nvPicPr>
                    <p:blipFill>
                      <a:blip r:embed="rId5"/>
                      <a:stretch>
                        <a:fillRect/>
                      </a:stretch>
                    </p:blipFill>
                    <p:spPr>
                      <a:xfrm>
                        <a:off x="5556250" y="2252209"/>
                        <a:ext cx="1079500" cy="901700"/>
                      </a:xfrm>
                      <a:prstGeom prst="rect">
                        <a:avLst/>
                      </a:prstGeom>
                    </p:spPr>
                  </p:pic>
                </p:oleObj>
              </mc:Fallback>
            </mc:AlternateContent>
          </a:graphicData>
        </a:graphic>
      </p:graphicFrame>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6825" y="4382180"/>
            <a:ext cx="33051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0842171" y="4800600"/>
            <a:ext cx="674915" cy="72934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633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500" fill="hold"/>
                                        <p:tgtEl>
                                          <p:spTgt spid="2051"/>
                                        </p:tgtEl>
                                        <p:attrNameLst>
                                          <p:attrName>ppt_w</p:attrName>
                                        </p:attrNameLst>
                                      </p:cBhvr>
                                      <p:tavLst>
                                        <p:tav tm="0">
                                          <p:val>
                                            <p:fltVal val="0"/>
                                          </p:val>
                                        </p:tav>
                                        <p:tav tm="100000">
                                          <p:val>
                                            <p:strVal val="#ppt_w"/>
                                          </p:val>
                                        </p:tav>
                                      </p:tavLst>
                                    </p:anim>
                                    <p:anim calcmode="lin" valueType="num">
                                      <p:cBhvr>
                                        <p:cTn id="29" dur="500" fill="hold"/>
                                        <p:tgtEl>
                                          <p:spTgt spid="2051"/>
                                        </p:tgtEl>
                                        <p:attrNameLst>
                                          <p:attrName>ppt_h</p:attrName>
                                        </p:attrNameLst>
                                      </p:cBhvr>
                                      <p:tavLst>
                                        <p:tav tm="0">
                                          <p:val>
                                            <p:fltVal val="0"/>
                                          </p:val>
                                        </p:tav>
                                        <p:tav tm="100000">
                                          <p:val>
                                            <p:strVal val="#ppt_h"/>
                                          </p:val>
                                        </p:tav>
                                      </p:tavLst>
                                    </p:anim>
                                    <p:animEffect transition="in" filter="fade">
                                      <p:cBhvr>
                                        <p:cTn id="30" dur="500"/>
                                        <p:tgtEl>
                                          <p:spTgt spid="2051"/>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prstClr val="white"/>
                </a:solidFill>
              </a:rPr>
              <a:t>Selections: 5 objects from 8 different objects</a:t>
            </a:r>
            <a:endParaRPr lang="en-GB" dirty="0"/>
          </a:p>
        </p:txBody>
      </p:sp>
      <p:sp>
        <p:nvSpPr>
          <p:cNvPr id="3" name="Text Placeholder 2"/>
          <p:cNvSpPr>
            <a:spLocks noGrp="1"/>
          </p:cNvSpPr>
          <p:nvPr>
            <p:ph type="body" sz="quarter" idx="10"/>
          </p:nvPr>
        </p:nvSpPr>
        <p:spPr/>
        <p:txBody>
          <a:bodyPr/>
          <a:lstStyle/>
          <a:p>
            <a:pPr marL="0" indent="0">
              <a:spcAft>
                <a:spcPts val="0"/>
              </a:spcAft>
              <a:buNone/>
            </a:pPr>
            <a:r>
              <a:rPr lang="en-GB" dirty="0">
                <a:latin typeface="Arial"/>
                <a:ea typeface="Calibri"/>
              </a:rPr>
              <a:t>A woman has 8 different trees. </a:t>
            </a:r>
            <a:endParaRPr lang="en-GB" sz="2000" dirty="0">
              <a:latin typeface="Times New Roman"/>
              <a:ea typeface="Calibri"/>
            </a:endParaRPr>
          </a:p>
          <a:p>
            <a:pPr marL="0" indent="0">
              <a:spcAft>
                <a:spcPts val="0"/>
              </a:spcAft>
              <a:buNone/>
            </a:pPr>
            <a:r>
              <a:rPr lang="en-GB" dirty="0">
                <a:latin typeface="Arial"/>
                <a:ea typeface="Calibri"/>
              </a:rPr>
              <a:t>5 of these trees are to be planted in a line.</a:t>
            </a:r>
            <a:endParaRPr lang="en-GB" sz="2000" dirty="0">
              <a:latin typeface="Times New Roman"/>
              <a:ea typeface="Calibri"/>
            </a:endParaRPr>
          </a:p>
          <a:p>
            <a:pPr marL="0" indent="0">
              <a:spcAft>
                <a:spcPts val="0"/>
              </a:spcAft>
              <a:buNone/>
            </a:pPr>
            <a:r>
              <a:rPr lang="en-GB" dirty="0">
                <a:latin typeface="Arial"/>
                <a:ea typeface="Calibri"/>
              </a:rPr>
              <a:t>How many possible </a:t>
            </a:r>
            <a:r>
              <a:rPr lang="en-GB" dirty="0" smtClean="0">
                <a:latin typeface="Arial"/>
                <a:ea typeface="Calibri"/>
              </a:rPr>
              <a:t>			</a:t>
            </a:r>
            <a:endParaRPr lang="en-GB" dirty="0" smtClean="0"/>
          </a:p>
          <a:p>
            <a:pPr marL="0" indent="0">
              <a:buNone/>
            </a:pPr>
            <a:endParaRPr lang="en-GB" dirty="0" smtClean="0"/>
          </a:p>
          <a:p>
            <a:pPr marL="0" indent="0">
              <a:buNone/>
            </a:pPr>
            <a:r>
              <a:rPr lang="en-GB" dirty="0" smtClean="0"/>
              <a:t>	      __   __   __   __  __	</a:t>
            </a:r>
            <a:r>
              <a:rPr lang="en-GB" dirty="0"/>
              <a:t> </a:t>
            </a:r>
            <a:r>
              <a:rPr lang="en-GB" dirty="0" smtClean="0"/>
              <a:t>  arrangements</a:t>
            </a:r>
          </a:p>
          <a:p>
            <a:pPr marL="0" indent="0">
              <a:buNone/>
            </a:pPr>
            <a:r>
              <a:rPr lang="en-GB" dirty="0"/>
              <a:t>	</a:t>
            </a:r>
          </a:p>
          <a:p>
            <a:pPr marL="0" indent="0">
              <a:buNone/>
            </a:pPr>
            <a:r>
              <a:rPr lang="en-GB" dirty="0" smtClean="0"/>
              <a:t>Answer:   5! </a:t>
            </a:r>
            <a:r>
              <a:rPr lang="en-GB" dirty="0"/>
              <a:t>r</a:t>
            </a:r>
            <a:r>
              <a:rPr lang="en-GB" dirty="0" smtClean="0"/>
              <a:t>epeats so             = 56 possible selections</a:t>
            </a:r>
          </a:p>
          <a:p>
            <a:pPr marL="0" indent="0">
              <a:buNone/>
            </a:pPr>
            <a:endParaRPr lang="en-GB" dirty="0"/>
          </a:p>
          <a:p>
            <a:pPr marL="0" indent="0">
              <a:buNone/>
            </a:pPr>
            <a:r>
              <a:rPr lang="en-GB" dirty="0" smtClean="0"/>
              <a:t>		    8! 		=  8 </a:t>
            </a:r>
            <a:r>
              <a:rPr lang="en-GB" dirty="0">
                <a:sym typeface="Symbol"/>
              </a:rPr>
              <a:t> </a:t>
            </a:r>
            <a:r>
              <a:rPr lang="en-GB" dirty="0" smtClean="0">
                <a:sym typeface="Symbol"/>
              </a:rPr>
              <a:t>7</a:t>
            </a:r>
            <a:r>
              <a:rPr lang="en-GB" dirty="0" smtClean="0"/>
              <a:t> </a:t>
            </a:r>
            <a:r>
              <a:rPr lang="en-GB" dirty="0">
                <a:sym typeface="Symbol"/>
              </a:rPr>
              <a:t> </a:t>
            </a:r>
            <a:r>
              <a:rPr lang="en-GB" dirty="0" smtClean="0"/>
              <a:t>6 </a:t>
            </a:r>
            <a:r>
              <a:rPr lang="en-GB" dirty="0" smtClean="0">
                <a:sym typeface="Symbol"/>
              </a:rPr>
              <a:t> </a:t>
            </a:r>
            <a:r>
              <a:rPr lang="en-GB" dirty="0" smtClean="0"/>
              <a:t>5 </a:t>
            </a:r>
            <a:r>
              <a:rPr lang="en-GB" dirty="0" smtClean="0">
                <a:sym typeface="Symbol"/>
              </a:rPr>
              <a:t> </a:t>
            </a:r>
            <a:r>
              <a:rPr lang="en-GB" dirty="0" smtClean="0"/>
              <a:t>4 </a:t>
            </a:r>
            <a:r>
              <a:rPr lang="en-GB" dirty="0" smtClean="0">
                <a:sym typeface="Symbol"/>
              </a:rPr>
              <a:t> </a:t>
            </a:r>
            <a:r>
              <a:rPr lang="en-GB" dirty="0" smtClean="0"/>
              <a:t>3 </a:t>
            </a:r>
            <a:r>
              <a:rPr lang="en-GB" dirty="0">
                <a:sym typeface="Symbol"/>
              </a:rPr>
              <a:t> </a:t>
            </a:r>
            <a:r>
              <a:rPr lang="en-GB" dirty="0" smtClean="0"/>
              <a:t>2 </a:t>
            </a:r>
            <a:r>
              <a:rPr lang="en-GB" dirty="0">
                <a:sym typeface="Symbol"/>
              </a:rPr>
              <a:t> </a:t>
            </a:r>
            <a:r>
              <a:rPr lang="en-GB" dirty="0" smtClean="0"/>
              <a:t>1</a:t>
            </a:r>
          </a:p>
          <a:p>
            <a:pPr marL="0" indent="0">
              <a:buNone/>
            </a:pPr>
            <a:r>
              <a:rPr lang="en-GB" dirty="0" smtClean="0"/>
              <a:t>		5! </a:t>
            </a:r>
            <a:r>
              <a:rPr lang="en-GB" dirty="0" smtClean="0">
                <a:sym typeface="Symbol"/>
              </a:rPr>
              <a:t> </a:t>
            </a:r>
            <a:r>
              <a:rPr lang="en-GB" dirty="0" smtClean="0"/>
              <a:t>3! 	= </a:t>
            </a:r>
            <a:r>
              <a:rPr lang="en-GB" dirty="0"/>
              <a:t> </a:t>
            </a:r>
            <a:r>
              <a:rPr lang="en-GB" dirty="0" smtClean="0"/>
              <a:t> 5 </a:t>
            </a:r>
            <a:r>
              <a:rPr lang="en-GB" dirty="0" smtClean="0">
                <a:sym typeface="Symbol"/>
              </a:rPr>
              <a:t> </a:t>
            </a:r>
            <a:r>
              <a:rPr lang="en-GB" dirty="0" smtClean="0"/>
              <a:t>4 </a:t>
            </a:r>
            <a:r>
              <a:rPr lang="en-GB" dirty="0" smtClean="0">
                <a:sym typeface="Symbol"/>
              </a:rPr>
              <a:t></a:t>
            </a:r>
            <a:r>
              <a:rPr lang="en-GB" dirty="0" smtClean="0"/>
              <a:t> 3 </a:t>
            </a:r>
            <a:r>
              <a:rPr lang="en-GB" dirty="0">
                <a:sym typeface="Symbol"/>
              </a:rPr>
              <a:t> </a:t>
            </a:r>
            <a:r>
              <a:rPr lang="en-GB" dirty="0"/>
              <a:t>2 </a:t>
            </a:r>
            <a:r>
              <a:rPr lang="en-GB" dirty="0">
                <a:sym typeface="Symbol"/>
              </a:rPr>
              <a:t> </a:t>
            </a:r>
            <a:r>
              <a:rPr lang="en-GB" dirty="0" smtClean="0"/>
              <a:t>1</a:t>
            </a:r>
            <a:r>
              <a:rPr lang="en-GB" dirty="0" smtClean="0">
                <a:sym typeface="Symbol"/>
              </a:rPr>
              <a:t> </a:t>
            </a:r>
            <a:r>
              <a:rPr lang="en-GB" dirty="0" smtClean="0"/>
              <a:t>3 </a:t>
            </a:r>
            <a:r>
              <a:rPr lang="en-GB" dirty="0">
                <a:sym typeface="Symbol"/>
              </a:rPr>
              <a:t> </a:t>
            </a:r>
            <a:r>
              <a:rPr lang="en-GB" dirty="0"/>
              <a:t>2 </a:t>
            </a:r>
            <a:r>
              <a:rPr lang="en-GB" dirty="0">
                <a:sym typeface="Symbol"/>
              </a:rPr>
              <a:t> </a:t>
            </a:r>
            <a:r>
              <a:rPr lang="en-GB" dirty="0" smtClean="0"/>
              <a:t>1</a:t>
            </a:r>
            <a:endParaRPr lang="en-GB" dirty="0"/>
          </a:p>
          <a:p>
            <a:pPr marL="0" indent="0">
              <a:buNone/>
            </a:pPr>
            <a:endParaRPr lang="en-GB" dirty="0"/>
          </a:p>
        </p:txBody>
      </p:sp>
      <p:sp>
        <p:nvSpPr>
          <p:cNvPr id="4" name="Rectangle 3"/>
          <p:cNvSpPr/>
          <p:nvPr/>
        </p:nvSpPr>
        <p:spPr>
          <a:xfrm>
            <a:off x="1906361" y="3301743"/>
            <a:ext cx="4472668" cy="480131"/>
          </a:xfrm>
          <a:prstGeom prst="rect">
            <a:avLst/>
          </a:prstGeom>
        </p:spPr>
        <p:txBody>
          <a:bodyPr wrap="square">
            <a:spAutoFit/>
          </a:bodyPr>
          <a:lstStyle/>
          <a:p>
            <a:pPr>
              <a:lnSpc>
                <a:spcPct val="90000"/>
              </a:lnSpc>
              <a:spcBef>
                <a:spcPts val="1000"/>
              </a:spcBef>
            </a:pPr>
            <a:r>
              <a:rPr lang="en-GB" sz="2800" dirty="0" smtClean="0">
                <a:solidFill>
                  <a:prstClr val="black"/>
                </a:solidFill>
                <a:latin typeface="Arial" panose="020B0604020202020204" pitchFamily="34" charset="0"/>
                <a:cs typeface="Arial" panose="020B0604020202020204" pitchFamily="34" charset="0"/>
              </a:rPr>
              <a:t>8  </a:t>
            </a:r>
            <a:r>
              <a:rPr lang="en-GB" sz="2800" dirty="0" smtClean="0">
                <a:solidFill>
                  <a:prstClr val="black"/>
                </a:solidFill>
                <a:latin typeface="Arial" panose="020B0604020202020204" pitchFamily="34" charset="0"/>
                <a:cs typeface="Arial" panose="020B0604020202020204" pitchFamily="34" charset="0"/>
                <a:sym typeface="Symbol"/>
              </a:rPr>
              <a:t> 7   6   5 </a:t>
            </a:r>
            <a:r>
              <a:rPr lang="en-GB" sz="2800" dirty="0">
                <a:solidFill>
                  <a:prstClr val="black"/>
                </a:solidFill>
                <a:latin typeface="Arial" panose="020B0604020202020204" pitchFamily="34" charset="0"/>
                <a:cs typeface="Arial" panose="020B0604020202020204" pitchFamily="34" charset="0"/>
                <a:sym typeface="Symbol"/>
              </a:rPr>
              <a:t> </a:t>
            </a:r>
            <a:r>
              <a:rPr lang="en-GB" sz="2800" dirty="0" smtClean="0">
                <a:solidFill>
                  <a:prstClr val="black"/>
                </a:solidFill>
                <a:latin typeface="Arial" panose="020B0604020202020204" pitchFamily="34" charset="0"/>
                <a:cs typeface="Arial" panose="020B0604020202020204" pitchFamily="34" charset="0"/>
                <a:sym typeface="Symbol"/>
              </a:rPr>
              <a:t>4 = 6720</a:t>
            </a:r>
            <a:endParaRPr lang="en-GB" sz="2800" dirty="0">
              <a:solidFill>
                <a:prstClr val="black"/>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2122717" y="5791215"/>
            <a:ext cx="1224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63203" y="5791211"/>
            <a:ext cx="439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536300" y="6095989"/>
            <a:ext cx="26363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26646" y="5595248"/>
            <a:ext cx="26285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355867" y="5910932"/>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88131" y="5410191"/>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12392" y="5910932"/>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485089" y="5910932"/>
            <a:ext cx="370114" cy="3701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57929" y="2263522"/>
            <a:ext cx="4147289" cy="800219"/>
          </a:xfrm>
          <a:prstGeom prst="rect">
            <a:avLst/>
          </a:prstGeom>
        </p:spPr>
        <p:txBody>
          <a:bodyPr wrap="none">
            <a:spAutoFit/>
          </a:bodyPr>
          <a:lstStyle/>
          <a:p>
            <a:r>
              <a:rPr lang="en-GB" sz="2800" dirty="0" smtClean="0">
                <a:solidFill>
                  <a:prstClr val="black"/>
                </a:solidFill>
                <a:latin typeface="Arial"/>
                <a:ea typeface="Calibri"/>
                <a:cs typeface="Arial" panose="020B0604020202020204" pitchFamily="34" charset="0"/>
              </a:rPr>
              <a:t>arrangements </a:t>
            </a:r>
            <a:r>
              <a:rPr lang="en-GB" sz="2800" dirty="0" smtClean="0">
                <a:latin typeface="Arial"/>
                <a:ea typeface="Calibri"/>
              </a:rPr>
              <a:t>are </a:t>
            </a:r>
            <a:r>
              <a:rPr lang="en-GB" sz="2800" dirty="0">
                <a:latin typeface="Arial"/>
                <a:ea typeface="Calibri"/>
              </a:rPr>
              <a:t>there?</a:t>
            </a:r>
            <a:endParaRPr lang="en-GB" sz="2800" dirty="0">
              <a:latin typeface="Times New Roman"/>
              <a:ea typeface="Calibri"/>
            </a:endParaRPr>
          </a:p>
          <a:p>
            <a:endParaRPr lang="en-GB" dirty="0"/>
          </a:p>
        </p:txBody>
      </p:sp>
      <p:sp>
        <p:nvSpPr>
          <p:cNvPr id="16" name="Rectangle 15"/>
          <p:cNvSpPr/>
          <p:nvPr/>
        </p:nvSpPr>
        <p:spPr>
          <a:xfrm>
            <a:off x="3546089" y="2274381"/>
            <a:ext cx="5123518" cy="523220"/>
          </a:xfrm>
          <a:prstGeom prst="rect">
            <a:avLst/>
          </a:prstGeom>
        </p:spPr>
        <p:txBody>
          <a:bodyPr wrap="none">
            <a:spAutoFit/>
          </a:bodyPr>
          <a:lstStyle/>
          <a:p>
            <a:r>
              <a:rPr lang="en-GB" sz="2800" dirty="0" smtClean="0">
                <a:solidFill>
                  <a:srgbClr val="E21951"/>
                </a:solidFill>
                <a:latin typeface="Arial"/>
                <a:ea typeface="Calibri"/>
                <a:cs typeface="Arial" panose="020B0604020202020204" pitchFamily="34" charset="0"/>
              </a:rPr>
              <a:t>selections of 5 trees are there?</a:t>
            </a:r>
            <a:endParaRPr lang="en-GB" dirty="0">
              <a:solidFill>
                <a:srgbClr val="E2195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70638703"/>
              </p:ext>
            </p:extLst>
          </p:nvPr>
        </p:nvGraphicFramePr>
        <p:xfrm>
          <a:off x="4277142" y="4212760"/>
          <a:ext cx="889000" cy="838200"/>
        </p:xfrm>
        <a:graphic>
          <a:graphicData uri="http://schemas.openxmlformats.org/presentationml/2006/ole">
            <mc:AlternateContent xmlns:mc="http://schemas.openxmlformats.org/markup-compatibility/2006">
              <mc:Choice xmlns:v="urn:schemas-microsoft-com:vml" Requires="v">
                <p:oleObj spid="_x0000_s3147" name="Equation" r:id="rId4" imgW="888840" imgH="838080" progId="Equation.DSMT4">
                  <p:embed/>
                </p:oleObj>
              </mc:Choice>
              <mc:Fallback>
                <p:oleObj name="Equation" r:id="rId4" imgW="888840" imgH="838080" progId="Equation.DSMT4">
                  <p:embed/>
                  <p:pic>
                    <p:nvPicPr>
                      <p:cNvPr id="0" name=""/>
                      <p:cNvPicPr/>
                      <p:nvPr/>
                    </p:nvPicPr>
                    <p:blipFill>
                      <a:blip r:embed="rId5"/>
                      <a:stretch>
                        <a:fillRect/>
                      </a:stretch>
                    </p:blipFill>
                    <p:spPr>
                      <a:xfrm>
                        <a:off x="4277142" y="4212760"/>
                        <a:ext cx="889000" cy="838200"/>
                      </a:xfrm>
                      <a:prstGeom prst="rect">
                        <a:avLst/>
                      </a:prstGeom>
                    </p:spPr>
                  </p:pic>
                </p:oleObj>
              </mc:Fallback>
            </mc:AlternateContent>
          </a:graphicData>
        </a:graphic>
      </p:graphicFrame>
    </p:spTree>
    <p:extLst>
      <p:ext uri="{BB962C8B-B14F-4D97-AF65-F5344CB8AC3E}">
        <p14:creationId xmlns:p14="http://schemas.microsoft.com/office/powerpoint/2010/main" val="29209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1000"/>
                            </p:stCondLst>
                            <p:childTnLst>
                              <p:par>
                                <p:cTn id="49" presetID="22" presetClass="entr" presetSubtype="4"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1500"/>
                            </p:stCondLst>
                            <p:childTnLst>
                              <p:par>
                                <p:cTn id="53" presetID="2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par>
                          <p:cTn id="56" fill="hold">
                            <p:stCondLst>
                              <p:cond delay="2000"/>
                            </p:stCondLst>
                            <p:childTnLst>
                              <p:par>
                                <p:cTn id="57" presetID="22" presetClass="entr" presetSubtype="4"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2500"/>
                            </p:stCondLst>
                            <p:childTnLst>
                              <p:par>
                                <p:cTn id="61" presetID="22" presetClass="entr" presetSubtype="4"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par>
                          <p:cTn id="64" fill="hold">
                            <p:stCondLst>
                              <p:cond delay="3000"/>
                            </p:stCondLst>
                            <p:childTnLst>
                              <p:par>
                                <p:cTn id="65" presetID="22" presetClass="entr" presetSubtype="4"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par>
                          <p:cTn id="68" fill="hold">
                            <p:stCondLst>
                              <p:cond delay="3500"/>
                            </p:stCondLst>
                            <p:childTnLst>
                              <p:par>
                                <p:cTn id="69" presetID="22" presetClass="entr" presetSubtype="4"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Combinations: General rule</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When </a:t>
            </a:r>
            <a:r>
              <a:rPr lang="en-GB" i="1" dirty="0" smtClean="0">
                <a:latin typeface="Times New Roman" panose="02020603050405020304" pitchFamily="18" charset="0"/>
                <a:cs typeface="Times New Roman" panose="02020603050405020304" pitchFamily="18" charset="0"/>
              </a:rPr>
              <a:t>r </a:t>
            </a:r>
            <a:r>
              <a:rPr lang="en-GB" dirty="0" smtClean="0"/>
              <a:t>objects are chosen from a group of </a:t>
            </a:r>
            <a:r>
              <a:rPr lang="en-GB" i="1" dirty="0" smtClean="0">
                <a:latin typeface="Times New Roman" panose="02020603050405020304" pitchFamily="18" charset="0"/>
                <a:cs typeface="Times New Roman" panose="02020603050405020304" pitchFamily="18" charset="0"/>
              </a:rPr>
              <a:t>n</a:t>
            </a:r>
            <a:r>
              <a:rPr lang="en-GB" dirty="0" smtClean="0"/>
              <a:t> different objects the number of possible (unordered) selections is</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This type of selection is also special and is called a COMBINATION.</a:t>
            </a:r>
          </a:p>
          <a:p>
            <a:pPr marL="0" indent="0">
              <a:buNone/>
            </a:pPr>
            <a:endParaRPr lang="en-GB" dirty="0"/>
          </a:p>
          <a:p>
            <a:pPr marL="0" indent="0">
              <a:buNone/>
            </a:pPr>
            <a:r>
              <a:rPr lang="en-GB" dirty="0" smtClean="0"/>
              <a:t>Your calculator has a special key for working this out.</a:t>
            </a:r>
          </a:p>
          <a:p>
            <a:pPr marL="0" indent="0">
              <a:buNone/>
            </a:pPr>
            <a:r>
              <a:rPr lang="en-GB" dirty="0" smtClean="0"/>
              <a:t>For example:</a:t>
            </a:r>
          </a:p>
          <a:p>
            <a:pPr marL="0" indent="0">
              <a:buNone/>
            </a:pPr>
            <a:r>
              <a:rPr lang="en-GB" dirty="0" smtClean="0"/>
              <a:t>Try </a:t>
            </a:r>
            <a:r>
              <a:rPr lang="en-GB" baseline="30000" dirty="0" smtClean="0"/>
              <a:t>8</a:t>
            </a:r>
            <a:r>
              <a:rPr lang="en-GB" dirty="0"/>
              <a:t>C</a:t>
            </a:r>
            <a:r>
              <a:rPr lang="en-GB" baseline="-25000" dirty="0" smtClean="0"/>
              <a:t>5</a:t>
            </a:r>
            <a:r>
              <a:rPr lang="en-GB" dirty="0" smtClean="0"/>
              <a:t> and check that you get 56.</a:t>
            </a:r>
            <a:endParaRPr lang="en-GB" dirty="0"/>
          </a:p>
          <a:p>
            <a:pPr marL="0" indent="0">
              <a:buNone/>
            </a:pPr>
            <a:r>
              <a:rPr lang="en-GB" dirty="0" smtClean="0"/>
              <a:t>					</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4042336347"/>
              </p:ext>
            </p:extLst>
          </p:nvPr>
        </p:nvGraphicFramePr>
        <p:xfrm>
          <a:off x="5416550" y="2252663"/>
          <a:ext cx="1358900" cy="901700"/>
        </p:xfrm>
        <a:graphic>
          <a:graphicData uri="http://schemas.openxmlformats.org/presentationml/2006/ole">
            <mc:AlternateContent xmlns:mc="http://schemas.openxmlformats.org/markup-compatibility/2006">
              <mc:Choice xmlns:v="urn:schemas-microsoft-com:vml" Requires="v">
                <p:oleObj spid="_x0000_s4170" name="Equation" r:id="rId4" imgW="1358640" imgH="901440" progId="Equation.DSMT4">
                  <p:embed/>
                </p:oleObj>
              </mc:Choice>
              <mc:Fallback>
                <p:oleObj name="Equation" r:id="rId4" imgW="1358640" imgH="901440" progId="Equation.DSMT4">
                  <p:embed/>
                  <p:pic>
                    <p:nvPicPr>
                      <p:cNvPr id="0" name=""/>
                      <p:cNvPicPr/>
                      <p:nvPr/>
                    </p:nvPicPr>
                    <p:blipFill>
                      <a:blip r:embed="rId5"/>
                      <a:stretch>
                        <a:fillRect/>
                      </a:stretch>
                    </p:blipFill>
                    <p:spPr>
                      <a:xfrm>
                        <a:off x="5416550" y="2252663"/>
                        <a:ext cx="1358900" cy="901700"/>
                      </a:xfrm>
                      <a:prstGeom prst="rect">
                        <a:avLst/>
                      </a:prstGeom>
                    </p:spPr>
                  </p:pic>
                </p:oleObj>
              </mc:Fallback>
            </mc:AlternateContent>
          </a:graphicData>
        </a:graphic>
      </p:graphicFrame>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6825" y="4382180"/>
            <a:ext cx="33051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1440901" y="4800600"/>
            <a:ext cx="674915" cy="72934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0816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500" fill="hold"/>
                                        <p:tgtEl>
                                          <p:spTgt spid="2051"/>
                                        </p:tgtEl>
                                        <p:attrNameLst>
                                          <p:attrName>ppt_w</p:attrName>
                                        </p:attrNameLst>
                                      </p:cBhvr>
                                      <p:tavLst>
                                        <p:tav tm="0">
                                          <p:val>
                                            <p:fltVal val="0"/>
                                          </p:val>
                                        </p:tav>
                                        <p:tav tm="100000">
                                          <p:val>
                                            <p:strVal val="#ppt_w"/>
                                          </p:val>
                                        </p:tav>
                                      </p:tavLst>
                                    </p:anim>
                                    <p:anim calcmode="lin" valueType="num">
                                      <p:cBhvr>
                                        <p:cTn id="29" dur="500" fill="hold"/>
                                        <p:tgtEl>
                                          <p:spTgt spid="2051"/>
                                        </p:tgtEl>
                                        <p:attrNameLst>
                                          <p:attrName>ppt_h</p:attrName>
                                        </p:attrNameLst>
                                      </p:cBhvr>
                                      <p:tavLst>
                                        <p:tav tm="0">
                                          <p:val>
                                            <p:fltVal val="0"/>
                                          </p:val>
                                        </p:tav>
                                        <p:tav tm="100000">
                                          <p:val>
                                            <p:strVal val="#ppt_h"/>
                                          </p:val>
                                        </p:tav>
                                      </p:tavLst>
                                    </p:anim>
                                    <p:animEffect transition="in" filter="fade">
                                      <p:cBhvr>
                                        <p:cTn id="30" dur="500"/>
                                        <p:tgtEl>
                                          <p:spTgt spid="2051"/>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Arrangement or Selection</a:t>
            </a:r>
            <a:endParaRPr lang="en-GB" dirty="0"/>
          </a:p>
        </p:txBody>
      </p:sp>
      <p:sp>
        <p:nvSpPr>
          <p:cNvPr id="3" name="Text Placeholder 2"/>
          <p:cNvSpPr>
            <a:spLocks noGrp="1"/>
          </p:cNvSpPr>
          <p:nvPr>
            <p:ph type="body" sz="quarter" idx="10"/>
          </p:nvPr>
        </p:nvSpPr>
        <p:spPr>
          <a:xfrm>
            <a:off x="135840" y="1270000"/>
            <a:ext cx="6439126" cy="3182257"/>
          </a:xfrm>
        </p:spPr>
        <p:txBody>
          <a:bodyPr/>
          <a:lstStyle/>
          <a:p>
            <a:pPr marL="0" indent="0" algn="ctr">
              <a:buNone/>
            </a:pPr>
            <a:r>
              <a:rPr lang="en-GB" b="1" dirty="0" smtClean="0"/>
              <a:t>Arrangement:</a:t>
            </a:r>
          </a:p>
          <a:p>
            <a:pPr marL="0" indent="0">
              <a:buNone/>
            </a:pPr>
            <a:endParaRPr lang="en-GB" dirty="0"/>
          </a:p>
          <a:p>
            <a:pPr marL="0" indent="0">
              <a:buNone/>
            </a:pPr>
            <a:r>
              <a:rPr lang="en-GB" dirty="0" smtClean="0"/>
              <a:t>ABC is not the same as ACB</a:t>
            </a:r>
          </a:p>
          <a:p>
            <a:pPr marL="0" indent="0">
              <a:buNone/>
            </a:pPr>
            <a:r>
              <a:rPr lang="en-GB" dirty="0" smtClean="0"/>
              <a:t>Order is important.</a:t>
            </a:r>
          </a:p>
          <a:p>
            <a:pPr marL="0" indent="0">
              <a:buNone/>
            </a:pPr>
            <a:endParaRPr lang="en-GB" dirty="0"/>
          </a:p>
          <a:p>
            <a:pPr marL="0" indent="0">
              <a:buNone/>
            </a:pPr>
            <a:r>
              <a:rPr lang="en-GB" dirty="0" smtClean="0"/>
              <a:t>Permutation is a special arrangement.</a:t>
            </a:r>
            <a:endParaRPr lang="en-GB" dirty="0"/>
          </a:p>
        </p:txBody>
      </p:sp>
      <p:sp>
        <p:nvSpPr>
          <p:cNvPr id="4" name="Text Placeholder 2"/>
          <p:cNvSpPr txBox="1">
            <a:spLocks/>
          </p:cNvSpPr>
          <p:nvPr/>
        </p:nvSpPr>
        <p:spPr>
          <a:xfrm>
            <a:off x="6308277" y="1277254"/>
            <a:ext cx="5758769" cy="5324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t>Selection:</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A,B,C is the same as A,C,B</a:t>
            </a:r>
          </a:p>
          <a:p>
            <a:pPr marL="0" indent="0">
              <a:buFont typeface="Arial" panose="020B0604020202020204" pitchFamily="34" charset="0"/>
              <a:buNone/>
            </a:pPr>
            <a:r>
              <a:rPr lang="en-GB" dirty="0" smtClean="0"/>
              <a:t>Order is not important.</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Combination is a special selection.</a:t>
            </a:r>
            <a:endParaRPr lang="en-GB" dirty="0"/>
          </a:p>
        </p:txBody>
      </p:sp>
      <p:sp>
        <p:nvSpPr>
          <p:cNvPr id="5" name="TextBox 4"/>
          <p:cNvSpPr txBox="1"/>
          <p:nvPr/>
        </p:nvSpPr>
        <p:spPr>
          <a:xfrm>
            <a:off x="185057" y="4484906"/>
            <a:ext cx="11832772" cy="2246769"/>
          </a:xfrm>
          <a:prstGeom prst="rect">
            <a:avLst/>
          </a:prstGeom>
          <a:noFill/>
        </p:spPr>
        <p:txBody>
          <a:bodyPr wrap="square" rtlCol="0">
            <a:spAutoFit/>
          </a:bodyPr>
          <a:lstStyle/>
          <a:p>
            <a:r>
              <a:rPr lang="en-GB" sz="2800" dirty="0" smtClean="0">
                <a:solidFill>
                  <a:srgbClr val="E21951"/>
                </a:solidFill>
                <a:latin typeface="Arial" panose="020B0604020202020204" pitchFamily="34" charset="0"/>
                <a:cs typeface="Arial" panose="020B0604020202020204" pitchFamily="34" charset="0"/>
              </a:rPr>
              <a:t>Now spend 5 minutes looking at the 10 cards you have been given. </a:t>
            </a:r>
          </a:p>
          <a:p>
            <a:r>
              <a:rPr lang="en-GB" sz="2800" dirty="0" smtClean="0">
                <a:solidFill>
                  <a:srgbClr val="E21951"/>
                </a:solidFill>
                <a:latin typeface="Arial" panose="020B0604020202020204" pitchFamily="34" charset="0"/>
                <a:cs typeface="Arial" panose="020B0604020202020204" pitchFamily="34" charset="0"/>
              </a:rPr>
              <a:t>In a small group, discuss whether you think the problem given could be worked out using a permutation or a combination. </a:t>
            </a:r>
          </a:p>
          <a:p>
            <a:r>
              <a:rPr lang="en-GB" sz="2800" dirty="0" smtClean="0">
                <a:solidFill>
                  <a:srgbClr val="E21951"/>
                </a:solidFill>
                <a:latin typeface="Arial" panose="020B0604020202020204" pitchFamily="34" charset="0"/>
                <a:cs typeface="Arial" panose="020B0604020202020204" pitchFamily="34" charset="0"/>
              </a:rPr>
              <a:t>Sort the cards into two piles: permutation / combination.</a:t>
            </a:r>
          </a:p>
          <a:p>
            <a:r>
              <a:rPr lang="en-GB" sz="2800" dirty="0" smtClean="0">
                <a:solidFill>
                  <a:srgbClr val="E21951"/>
                </a:solidFill>
                <a:latin typeface="Arial" panose="020B0604020202020204" pitchFamily="34" charset="0"/>
                <a:cs typeface="Arial" panose="020B0604020202020204" pitchFamily="34" charset="0"/>
              </a:rPr>
              <a:t>Once the time is up, you will be able to share your findings with the class.</a:t>
            </a:r>
            <a:endParaRPr lang="en-GB" sz="2800" dirty="0">
              <a:solidFill>
                <a:srgbClr val="E21951"/>
              </a:solidFill>
              <a:latin typeface="Arial" panose="020B0604020202020204" pitchFamily="34" charset="0"/>
              <a:cs typeface="Arial" panose="020B0604020202020204" pitchFamily="34" charset="0"/>
            </a:endParaRPr>
          </a:p>
        </p:txBody>
      </p:sp>
      <p:cxnSp>
        <p:nvCxnSpPr>
          <p:cNvPr id="7" name="Straight Connector 6"/>
          <p:cNvCxnSpPr/>
          <p:nvPr/>
        </p:nvCxnSpPr>
        <p:spPr>
          <a:xfrm>
            <a:off x="6253847" y="1045029"/>
            <a:ext cx="0" cy="3407228"/>
          </a:xfrm>
          <a:prstGeom prst="line">
            <a:avLst/>
          </a:prstGeom>
          <a:ln w="76200">
            <a:solidFill>
              <a:srgbClr val="E2195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5057" y="4452257"/>
            <a:ext cx="11832772" cy="0"/>
          </a:xfrm>
          <a:prstGeom prst="line">
            <a:avLst/>
          </a:prstGeom>
          <a:ln w="76200">
            <a:solidFill>
              <a:srgbClr val="E219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2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995720" y="1689056"/>
            <a:ext cx="1935077" cy="2211896"/>
            <a:chOff x="9995720" y="994985"/>
            <a:chExt cx="1935077" cy="2211896"/>
          </a:xfrm>
        </p:grpSpPr>
        <p:grpSp>
          <p:nvGrpSpPr>
            <p:cNvPr id="15" name="Group 14"/>
            <p:cNvGrpSpPr/>
            <p:nvPr/>
          </p:nvGrpSpPr>
          <p:grpSpPr>
            <a:xfrm>
              <a:off x="9995720" y="1041143"/>
              <a:ext cx="1935077" cy="2165738"/>
              <a:chOff x="5421086" y="2835083"/>
              <a:chExt cx="1935077" cy="2165738"/>
            </a:xfrm>
          </p:grpSpPr>
          <p:sp>
            <p:nvSpPr>
              <p:cNvPr id="7" name="Freeform 6"/>
              <p:cNvSpPr/>
              <p:nvPr/>
            </p:nvSpPr>
            <p:spPr>
              <a:xfrm>
                <a:off x="5421086" y="2886673"/>
                <a:ext cx="1935077" cy="2114148"/>
              </a:xfrm>
              <a:custGeom>
                <a:avLst/>
                <a:gdLst>
                  <a:gd name="connsiteX0" fmla="*/ 457200 w 1709057"/>
                  <a:gd name="connsiteY0" fmla="*/ 43543 h 2079172"/>
                  <a:gd name="connsiteX1" fmla="*/ 108857 w 1709057"/>
                  <a:gd name="connsiteY1" fmla="*/ 413657 h 2079172"/>
                  <a:gd name="connsiteX2" fmla="*/ 10886 w 1709057"/>
                  <a:gd name="connsiteY2" fmla="*/ 1099457 h 2079172"/>
                  <a:gd name="connsiteX3" fmla="*/ 0 w 1709057"/>
                  <a:gd name="connsiteY3" fmla="*/ 2013857 h 2079172"/>
                  <a:gd name="connsiteX4" fmla="*/ 664029 w 1709057"/>
                  <a:gd name="connsiteY4" fmla="*/ 2079172 h 2079172"/>
                  <a:gd name="connsiteX5" fmla="*/ 1709057 w 1709057"/>
                  <a:gd name="connsiteY5" fmla="*/ 1992086 h 2079172"/>
                  <a:gd name="connsiteX6" fmla="*/ 1676400 w 1709057"/>
                  <a:gd name="connsiteY6" fmla="*/ 489857 h 2079172"/>
                  <a:gd name="connsiteX7" fmla="*/ 1306286 w 1709057"/>
                  <a:gd name="connsiteY7" fmla="*/ 0 h 2079172"/>
                  <a:gd name="connsiteX8" fmla="*/ 1208315 w 1709057"/>
                  <a:gd name="connsiteY8" fmla="*/ 97972 h 2079172"/>
                  <a:gd name="connsiteX9" fmla="*/ 914400 w 1709057"/>
                  <a:gd name="connsiteY9" fmla="*/ 130629 h 2079172"/>
                  <a:gd name="connsiteX10" fmla="*/ 674915 w 1709057"/>
                  <a:gd name="connsiteY10" fmla="*/ 97972 h 2079172"/>
                  <a:gd name="connsiteX11" fmla="*/ 457200 w 1709057"/>
                  <a:gd name="connsiteY11" fmla="*/ 43543 h 2079172"/>
                  <a:gd name="connsiteX0" fmla="*/ 457200 w 1709057"/>
                  <a:gd name="connsiteY0" fmla="*/ 43543 h 2079172"/>
                  <a:gd name="connsiteX1" fmla="*/ 108857 w 1709057"/>
                  <a:gd name="connsiteY1" fmla="*/ 413657 h 2079172"/>
                  <a:gd name="connsiteX2" fmla="*/ 10886 w 1709057"/>
                  <a:gd name="connsiteY2" fmla="*/ 1099457 h 2079172"/>
                  <a:gd name="connsiteX3" fmla="*/ 0 w 1709057"/>
                  <a:gd name="connsiteY3" fmla="*/ 2013857 h 2079172"/>
                  <a:gd name="connsiteX4" fmla="*/ 664029 w 1709057"/>
                  <a:gd name="connsiteY4" fmla="*/ 2079172 h 2079172"/>
                  <a:gd name="connsiteX5" fmla="*/ 1709057 w 1709057"/>
                  <a:gd name="connsiteY5" fmla="*/ 1992086 h 2079172"/>
                  <a:gd name="connsiteX6" fmla="*/ 1676400 w 1709057"/>
                  <a:gd name="connsiteY6" fmla="*/ 489857 h 2079172"/>
                  <a:gd name="connsiteX7" fmla="*/ 1306286 w 1709057"/>
                  <a:gd name="connsiteY7" fmla="*/ 0 h 2079172"/>
                  <a:gd name="connsiteX8" fmla="*/ 1208315 w 1709057"/>
                  <a:gd name="connsiteY8" fmla="*/ 97972 h 2079172"/>
                  <a:gd name="connsiteX9" fmla="*/ 914400 w 1709057"/>
                  <a:gd name="connsiteY9" fmla="*/ 130629 h 2079172"/>
                  <a:gd name="connsiteX10" fmla="*/ 674915 w 1709057"/>
                  <a:gd name="connsiteY10" fmla="*/ 97972 h 2079172"/>
                  <a:gd name="connsiteX11" fmla="*/ 457200 w 1709057"/>
                  <a:gd name="connsiteY11" fmla="*/ 43543 h 2079172"/>
                  <a:gd name="connsiteX0" fmla="*/ 457200 w 1790760"/>
                  <a:gd name="connsiteY0" fmla="*/ 43543 h 2079172"/>
                  <a:gd name="connsiteX1" fmla="*/ 108857 w 1790760"/>
                  <a:gd name="connsiteY1" fmla="*/ 413657 h 2079172"/>
                  <a:gd name="connsiteX2" fmla="*/ 10886 w 1790760"/>
                  <a:gd name="connsiteY2" fmla="*/ 1099457 h 2079172"/>
                  <a:gd name="connsiteX3" fmla="*/ 0 w 1790760"/>
                  <a:gd name="connsiteY3" fmla="*/ 2013857 h 2079172"/>
                  <a:gd name="connsiteX4" fmla="*/ 664029 w 1790760"/>
                  <a:gd name="connsiteY4" fmla="*/ 2079172 h 2079172"/>
                  <a:gd name="connsiteX5" fmla="*/ 1709057 w 1790760"/>
                  <a:gd name="connsiteY5" fmla="*/ 1992086 h 2079172"/>
                  <a:gd name="connsiteX6" fmla="*/ 1676400 w 1790760"/>
                  <a:gd name="connsiteY6" fmla="*/ 489857 h 2079172"/>
                  <a:gd name="connsiteX7" fmla="*/ 1306286 w 1790760"/>
                  <a:gd name="connsiteY7" fmla="*/ 0 h 2079172"/>
                  <a:gd name="connsiteX8" fmla="*/ 1208315 w 1790760"/>
                  <a:gd name="connsiteY8" fmla="*/ 97972 h 2079172"/>
                  <a:gd name="connsiteX9" fmla="*/ 914400 w 1790760"/>
                  <a:gd name="connsiteY9" fmla="*/ 130629 h 2079172"/>
                  <a:gd name="connsiteX10" fmla="*/ 674915 w 1790760"/>
                  <a:gd name="connsiteY10" fmla="*/ 97972 h 2079172"/>
                  <a:gd name="connsiteX11" fmla="*/ 457200 w 1790760"/>
                  <a:gd name="connsiteY11" fmla="*/ 43543 h 2079172"/>
                  <a:gd name="connsiteX0" fmla="*/ 457200 w 1869763"/>
                  <a:gd name="connsiteY0" fmla="*/ 43543 h 2079172"/>
                  <a:gd name="connsiteX1" fmla="*/ 108857 w 1869763"/>
                  <a:gd name="connsiteY1" fmla="*/ 413657 h 2079172"/>
                  <a:gd name="connsiteX2" fmla="*/ 10886 w 1869763"/>
                  <a:gd name="connsiteY2" fmla="*/ 1099457 h 2079172"/>
                  <a:gd name="connsiteX3" fmla="*/ 0 w 1869763"/>
                  <a:gd name="connsiteY3" fmla="*/ 2013857 h 2079172"/>
                  <a:gd name="connsiteX4" fmla="*/ 664029 w 1869763"/>
                  <a:gd name="connsiteY4" fmla="*/ 2079172 h 2079172"/>
                  <a:gd name="connsiteX5" fmla="*/ 1807029 w 1869763"/>
                  <a:gd name="connsiteY5" fmla="*/ 2024743 h 2079172"/>
                  <a:gd name="connsiteX6" fmla="*/ 1676400 w 1869763"/>
                  <a:gd name="connsiteY6" fmla="*/ 489857 h 2079172"/>
                  <a:gd name="connsiteX7" fmla="*/ 1306286 w 1869763"/>
                  <a:gd name="connsiteY7" fmla="*/ 0 h 2079172"/>
                  <a:gd name="connsiteX8" fmla="*/ 1208315 w 1869763"/>
                  <a:gd name="connsiteY8" fmla="*/ 97972 h 2079172"/>
                  <a:gd name="connsiteX9" fmla="*/ 914400 w 1869763"/>
                  <a:gd name="connsiteY9" fmla="*/ 130629 h 2079172"/>
                  <a:gd name="connsiteX10" fmla="*/ 674915 w 1869763"/>
                  <a:gd name="connsiteY10" fmla="*/ 97972 h 2079172"/>
                  <a:gd name="connsiteX11" fmla="*/ 457200 w 1869763"/>
                  <a:gd name="connsiteY11" fmla="*/ 43543 h 2079172"/>
                  <a:gd name="connsiteX0" fmla="*/ 457200 w 1869763"/>
                  <a:gd name="connsiteY0" fmla="*/ 43543 h 2107709"/>
                  <a:gd name="connsiteX1" fmla="*/ 108857 w 1869763"/>
                  <a:gd name="connsiteY1" fmla="*/ 413657 h 2107709"/>
                  <a:gd name="connsiteX2" fmla="*/ 10886 w 1869763"/>
                  <a:gd name="connsiteY2" fmla="*/ 1099457 h 2107709"/>
                  <a:gd name="connsiteX3" fmla="*/ 0 w 1869763"/>
                  <a:gd name="connsiteY3" fmla="*/ 2013857 h 2107709"/>
                  <a:gd name="connsiteX4" fmla="*/ 664029 w 1869763"/>
                  <a:gd name="connsiteY4" fmla="*/ 2079172 h 2107709"/>
                  <a:gd name="connsiteX5" fmla="*/ 1807029 w 1869763"/>
                  <a:gd name="connsiteY5" fmla="*/ 2024743 h 2107709"/>
                  <a:gd name="connsiteX6" fmla="*/ 1676400 w 1869763"/>
                  <a:gd name="connsiteY6" fmla="*/ 489857 h 2107709"/>
                  <a:gd name="connsiteX7" fmla="*/ 1306286 w 1869763"/>
                  <a:gd name="connsiteY7" fmla="*/ 0 h 2107709"/>
                  <a:gd name="connsiteX8" fmla="*/ 1208315 w 1869763"/>
                  <a:gd name="connsiteY8" fmla="*/ 97972 h 2107709"/>
                  <a:gd name="connsiteX9" fmla="*/ 914400 w 1869763"/>
                  <a:gd name="connsiteY9" fmla="*/ 130629 h 2107709"/>
                  <a:gd name="connsiteX10" fmla="*/ 674915 w 1869763"/>
                  <a:gd name="connsiteY10" fmla="*/ 97972 h 2107709"/>
                  <a:gd name="connsiteX11" fmla="*/ 457200 w 1869763"/>
                  <a:gd name="connsiteY11" fmla="*/ 43543 h 2107709"/>
                  <a:gd name="connsiteX0" fmla="*/ 522514 w 1935077"/>
                  <a:gd name="connsiteY0" fmla="*/ 43543 h 2114148"/>
                  <a:gd name="connsiteX1" fmla="*/ 174171 w 1935077"/>
                  <a:gd name="connsiteY1" fmla="*/ 413657 h 2114148"/>
                  <a:gd name="connsiteX2" fmla="*/ 76200 w 1935077"/>
                  <a:gd name="connsiteY2" fmla="*/ 1099457 h 2114148"/>
                  <a:gd name="connsiteX3" fmla="*/ 0 w 1935077"/>
                  <a:gd name="connsiteY3" fmla="*/ 2024743 h 2114148"/>
                  <a:gd name="connsiteX4" fmla="*/ 729343 w 1935077"/>
                  <a:gd name="connsiteY4" fmla="*/ 2079172 h 2114148"/>
                  <a:gd name="connsiteX5" fmla="*/ 1872343 w 1935077"/>
                  <a:gd name="connsiteY5" fmla="*/ 2024743 h 2114148"/>
                  <a:gd name="connsiteX6" fmla="*/ 1741714 w 1935077"/>
                  <a:gd name="connsiteY6" fmla="*/ 489857 h 2114148"/>
                  <a:gd name="connsiteX7" fmla="*/ 1371600 w 1935077"/>
                  <a:gd name="connsiteY7" fmla="*/ 0 h 2114148"/>
                  <a:gd name="connsiteX8" fmla="*/ 1273629 w 1935077"/>
                  <a:gd name="connsiteY8" fmla="*/ 97972 h 2114148"/>
                  <a:gd name="connsiteX9" fmla="*/ 979714 w 1935077"/>
                  <a:gd name="connsiteY9" fmla="*/ 130629 h 2114148"/>
                  <a:gd name="connsiteX10" fmla="*/ 740229 w 1935077"/>
                  <a:gd name="connsiteY10" fmla="*/ 97972 h 2114148"/>
                  <a:gd name="connsiteX11" fmla="*/ 522514 w 1935077"/>
                  <a:gd name="connsiteY11" fmla="*/ 43543 h 21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5077" h="2114148">
                    <a:moveTo>
                      <a:pt x="522514" y="43543"/>
                    </a:moveTo>
                    <a:cubicBezTo>
                      <a:pt x="428171" y="96157"/>
                      <a:pt x="248557" y="237671"/>
                      <a:pt x="174171" y="413657"/>
                    </a:cubicBezTo>
                    <a:cubicBezTo>
                      <a:pt x="99785" y="589643"/>
                      <a:pt x="94343" y="832757"/>
                      <a:pt x="76200" y="1099457"/>
                    </a:cubicBezTo>
                    <a:lnTo>
                      <a:pt x="0" y="2024743"/>
                    </a:lnTo>
                    <a:cubicBezTo>
                      <a:pt x="108857" y="2188029"/>
                      <a:pt x="428172" y="2077358"/>
                      <a:pt x="729343" y="2079172"/>
                    </a:cubicBezTo>
                    <a:lnTo>
                      <a:pt x="1872343" y="2024743"/>
                    </a:lnTo>
                    <a:cubicBezTo>
                      <a:pt x="2041072" y="1759857"/>
                      <a:pt x="1825171" y="827314"/>
                      <a:pt x="1741714" y="489857"/>
                    </a:cubicBezTo>
                    <a:cubicBezTo>
                      <a:pt x="1658257" y="152400"/>
                      <a:pt x="1449614" y="65314"/>
                      <a:pt x="1371600" y="0"/>
                    </a:cubicBezTo>
                    <a:lnTo>
                      <a:pt x="1273629" y="97972"/>
                    </a:lnTo>
                    <a:lnTo>
                      <a:pt x="979714" y="130629"/>
                    </a:lnTo>
                    <a:lnTo>
                      <a:pt x="740229" y="97972"/>
                    </a:lnTo>
                    <a:lnTo>
                      <a:pt x="522514" y="43543"/>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943600" y="2835083"/>
                <a:ext cx="1295596" cy="1086082"/>
              </a:xfrm>
              <a:custGeom>
                <a:avLst/>
                <a:gdLst>
                  <a:gd name="connsiteX0" fmla="*/ 76200 w 1948565"/>
                  <a:gd name="connsiteY0" fmla="*/ 390235 h 848048"/>
                  <a:gd name="connsiteX1" fmla="*/ 228600 w 1948565"/>
                  <a:gd name="connsiteY1" fmla="*/ 455549 h 848048"/>
                  <a:gd name="connsiteX2" fmla="*/ 642257 w 1948565"/>
                  <a:gd name="connsiteY2" fmla="*/ 488206 h 848048"/>
                  <a:gd name="connsiteX3" fmla="*/ 849086 w 1948565"/>
                  <a:gd name="connsiteY3" fmla="*/ 422892 h 848048"/>
                  <a:gd name="connsiteX4" fmla="*/ 849086 w 1948565"/>
                  <a:gd name="connsiteY4" fmla="*/ 401121 h 848048"/>
                  <a:gd name="connsiteX5" fmla="*/ 1338943 w 1948565"/>
                  <a:gd name="connsiteY5" fmla="*/ 9235 h 848048"/>
                  <a:gd name="connsiteX6" fmla="*/ 1948543 w 1948565"/>
                  <a:gd name="connsiteY6" fmla="*/ 847435 h 848048"/>
                  <a:gd name="connsiteX7" fmla="*/ 1317171 w 1948565"/>
                  <a:gd name="connsiteY7" fmla="*/ 150749 h 848048"/>
                  <a:gd name="connsiteX8" fmla="*/ 859971 w 1948565"/>
                  <a:gd name="connsiteY8" fmla="*/ 509978 h 848048"/>
                  <a:gd name="connsiteX9" fmla="*/ 326571 w 1948565"/>
                  <a:gd name="connsiteY9" fmla="*/ 618835 h 848048"/>
                  <a:gd name="connsiteX10" fmla="*/ 0 w 1948565"/>
                  <a:gd name="connsiteY10" fmla="*/ 488206 h 848048"/>
                  <a:gd name="connsiteX11" fmla="*/ 0 w 1948565"/>
                  <a:gd name="connsiteY11" fmla="*/ 488206 h 848048"/>
                  <a:gd name="connsiteX0" fmla="*/ 76200 w 1948565"/>
                  <a:gd name="connsiteY0" fmla="*/ 390235 h 848048"/>
                  <a:gd name="connsiteX1" fmla="*/ 228600 w 1948565"/>
                  <a:gd name="connsiteY1" fmla="*/ 455549 h 848048"/>
                  <a:gd name="connsiteX2" fmla="*/ 642257 w 1948565"/>
                  <a:gd name="connsiteY2" fmla="*/ 488206 h 848048"/>
                  <a:gd name="connsiteX3" fmla="*/ 849086 w 1948565"/>
                  <a:gd name="connsiteY3" fmla="*/ 422892 h 848048"/>
                  <a:gd name="connsiteX4" fmla="*/ 849086 w 1948565"/>
                  <a:gd name="connsiteY4" fmla="*/ 401121 h 848048"/>
                  <a:gd name="connsiteX5" fmla="*/ 1338943 w 1948565"/>
                  <a:gd name="connsiteY5" fmla="*/ 9235 h 848048"/>
                  <a:gd name="connsiteX6" fmla="*/ 1948543 w 1948565"/>
                  <a:gd name="connsiteY6" fmla="*/ 847435 h 848048"/>
                  <a:gd name="connsiteX7" fmla="*/ 1317171 w 1948565"/>
                  <a:gd name="connsiteY7" fmla="*/ 150749 h 848048"/>
                  <a:gd name="connsiteX8" fmla="*/ 859971 w 1948565"/>
                  <a:gd name="connsiteY8" fmla="*/ 509978 h 848048"/>
                  <a:gd name="connsiteX9" fmla="*/ 326571 w 1948565"/>
                  <a:gd name="connsiteY9" fmla="*/ 618835 h 848048"/>
                  <a:gd name="connsiteX10" fmla="*/ 0 w 1948565"/>
                  <a:gd name="connsiteY10" fmla="*/ 488206 h 848048"/>
                  <a:gd name="connsiteX11" fmla="*/ 0 w 1948565"/>
                  <a:gd name="connsiteY11" fmla="*/ 488206 h 848048"/>
                  <a:gd name="connsiteX12" fmla="*/ 76200 w 1948565"/>
                  <a:gd name="connsiteY12" fmla="*/ 390235 h 848048"/>
                  <a:gd name="connsiteX0" fmla="*/ 76200 w 1948593"/>
                  <a:gd name="connsiteY0" fmla="*/ 390235 h 868560"/>
                  <a:gd name="connsiteX1" fmla="*/ 228600 w 1948593"/>
                  <a:gd name="connsiteY1" fmla="*/ 455549 h 868560"/>
                  <a:gd name="connsiteX2" fmla="*/ 642257 w 1948593"/>
                  <a:gd name="connsiteY2" fmla="*/ 488206 h 868560"/>
                  <a:gd name="connsiteX3" fmla="*/ 849086 w 1948593"/>
                  <a:gd name="connsiteY3" fmla="*/ 422892 h 868560"/>
                  <a:gd name="connsiteX4" fmla="*/ 849086 w 1948593"/>
                  <a:gd name="connsiteY4" fmla="*/ 401121 h 868560"/>
                  <a:gd name="connsiteX5" fmla="*/ 1338943 w 1948593"/>
                  <a:gd name="connsiteY5" fmla="*/ 9235 h 868560"/>
                  <a:gd name="connsiteX6" fmla="*/ 1948543 w 1948593"/>
                  <a:gd name="connsiteY6" fmla="*/ 847435 h 868560"/>
                  <a:gd name="connsiteX7" fmla="*/ 1306285 w 1948593"/>
                  <a:gd name="connsiteY7" fmla="*/ 607949 h 868560"/>
                  <a:gd name="connsiteX8" fmla="*/ 859971 w 1948593"/>
                  <a:gd name="connsiteY8" fmla="*/ 509978 h 868560"/>
                  <a:gd name="connsiteX9" fmla="*/ 326571 w 1948593"/>
                  <a:gd name="connsiteY9" fmla="*/ 618835 h 868560"/>
                  <a:gd name="connsiteX10" fmla="*/ 0 w 1948593"/>
                  <a:gd name="connsiteY10" fmla="*/ 488206 h 868560"/>
                  <a:gd name="connsiteX11" fmla="*/ 0 w 1948593"/>
                  <a:gd name="connsiteY11" fmla="*/ 488206 h 868560"/>
                  <a:gd name="connsiteX12" fmla="*/ 76200 w 1948593"/>
                  <a:gd name="connsiteY12" fmla="*/ 390235 h 868560"/>
                  <a:gd name="connsiteX0" fmla="*/ 76200 w 1948590"/>
                  <a:gd name="connsiteY0" fmla="*/ 0 h 459065"/>
                  <a:gd name="connsiteX1" fmla="*/ 228600 w 1948590"/>
                  <a:gd name="connsiteY1" fmla="*/ 65314 h 459065"/>
                  <a:gd name="connsiteX2" fmla="*/ 642257 w 1948590"/>
                  <a:gd name="connsiteY2" fmla="*/ 97971 h 459065"/>
                  <a:gd name="connsiteX3" fmla="*/ 849086 w 1948590"/>
                  <a:gd name="connsiteY3" fmla="*/ 32657 h 459065"/>
                  <a:gd name="connsiteX4" fmla="*/ 849086 w 1948590"/>
                  <a:gd name="connsiteY4" fmla="*/ 10886 h 459065"/>
                  <a:gd name="connsiteX5" fmla="*/ 1273629 w 1948590"/>
                  <a:gd name="connsiteY5" fmla="*/ 76200 h 459065"/>
                  <a:gd name="connsiteX6" fmla="*/ 1948543 w 1948590"/>
                  <a:gd name="connsiteY6" fmla="*/ 457200 h 459065"/>
                  <a:gd name="connsiteX7" fmla="*/ 1306285 w 1948590"/>
                  <a:gd name="connsiteY7" fmla="*/ 217714 h 459065"/>
                  <a:gd name="connsiteX8" fmla="*/ 859971 w 1948590"/>
                  <a:gd name="connsiteY8" fmla="*/ 119743 h 459065"/>
                  <a:gd name="connsiteX9" fmla="*/ 326571 w 1948590"/>
                  <a:gd name="connsiteY9" fmla="*/ 228600 h 459065"/>
                  <a:gd name="connsiteX10" fmla="*/ 0 w 1948590"/>
                  <a:gd name="connsiteY10" fmla="*/ 97971 h 459065"/>
                  <a:gd name="connsiteX11" fmla="*/ 0 w 1948590"/>
                  <a:gd name="connsiteY11" fmla="*/ 97971 h 459065"/>
                  <a:gd name="connsiteX12" fmla="*/ 76200 w 1948590"/>
                  <a:gd name="connsiteY12" fmla="*/ 0 h 459065"/>
                  <a:gd name="connsiteX0" fmla="*/ 76200 w 1567688"/>
                  <a:gd name="connsiteY0" fmla="*/ 0 h 752005"/>
                  <a:gd name="connsiteX1" fmla="*/ 228600 w 1567688"/>
                  <a:gd name="connsiteY1" fmla="*/ 65314 h 752005"/>
                  <a:gd name="connsiteX2" fmla="*/ 642257 w 1567688"/>
                  <a:gd name="connsiteY2" fmla="*/ 97971 h 752005"/>
                  <a:gd name="connsiteX3" fmla="*/ 849086 w 1567688"/>
                  <a:gd name="connsiteY3" fmla="*/ 32657 h 752005"/>
                  <a:gd name="connsiteX4" fmla="*/ 849086 w 1567688"/>
                  <a:gd name="connsiteY4" fmla="*/ 10886 h 752005"/>
                  <a:gd name="connsiteX5" fmla="*/ 1273629 w 1567688"/>
                  <a:gd name="connsiteY5" fmla="*/ 76200 h 752005"/>
                  <a:gd name="connsiteX6" fmla="*/ 1567543 w 1567688"/>
                  <a:gd name="connsiteY6" fmla="*/ 751115 h 752005"/>
                  <a:gd name="connsiteX7" fmla="*/ 1306285 w 1567688"/>
                  <a:gd name="connsiteY7" fmla="*/ 217714 h 752005"/>
                  <a:gd name="connsiteX8" fmla="*/ 859971 w 1567688"/>
                  <a:gd name="connsiteY8" fmla="*/ 119743 h 752005"/>
                  <a:gd name="connsiteX9" fmla="*/ 326571 w 1567688"/>
                  <a:gd name="connsiteY9" fmla="*/ 228600 h 752005"/>
                  <a:gd name="connsiteX10" fmla="*/ 0 w 1567688"/>
                  <a:gd name="connsiteY10" fmla="*/ 97971 h 752005"/>
                  <a:gd name="connsiteX11" fmla="*/ 0 w 1567688"/>
                  <a:gd name="connsiteY11" fmla="*/ 97971 h 752005"/>
                  <a:gd name="connsiteX12" fmla="*/ 76200 w 1567688"/>
                  <a:gd name="connsiteY12" fmla="*/ 0 h 752005"/>
                  <a:gd name="connsiteX0" fmla="*/ 76200 w 1590473"/>
                  <a:gd name="connsiteY0" fmla="*/ 0 h 826954"/>
                  <a:gd name="connsiteX1" fmla="*/ 228600 w 1590473"/>
                  <a:gd name="connsiteY1" fmla="*/ 65314 h 826954"/>
                  <a:gd name="connsiteX2" fmla="*/ 642257 w 1590473"/>
                  <a:gd name="connsiteY2" fmla="*/ 97971 h 826954"/>
                  <a:gd name="connsiteX3" fmla="*/ 849086 w 1590473"/>
                  <a:gd name="connsiteY3" fmla="*/ 32657 h 826954"/>
                  <a:gd name="connsiteX4" fmla="*/ 849086 w 1590473"/>
                  <a:gd name="connsiteY4" fmla="*/ 10886 h 826954"/>
                  <a:gd name="connsiteX5" fmla="*/ 1273629 w 1590473"/>
                  <a:gd name="connsiteY5" fmla="*/ 76200 h 826954"/>
                  <a:gd name="connsiteX6" fmla="*/ 1567543 w 1590473"/>
                  <a:gd name="connsiteY6" fmla="*/ 751115 h 826954"/>
                  <a:gd name="connsiteX7" fmla="*/ 1491342 w 1590473"/>
                  <a:gd name="connsiteY7" fmla="*/ 740228 h 826954"/>
                  <a:gd name="connsiteX8" fmla="*/ 859971 w 1590473"/>
                  <a:gd name="connsiteY8" fmla="*/ 119743 h 826954"/>
                  <a:gd name="connsiteX9" fmla="*/ 326571 w 1590473"/>
                  <a:gd name="connsiteY9" fmla="*/ 228600 h 826954"/>
                  <a:gd name="connsiteX10" fmla="*/ 0 w 1590473"/>
                  <a:gd name="connsiteY10" fmla="*/ 97971 h 826954"/>
                  <a:gd name="connsiteX11" fmla="*/ 0 w 1590473"/>
                  <a:gd name="connsiteY11" fmla="*/ 97971 h 826954"/>
                  <a:gd name="connsiteX12" fmla="*/ 76200 w 1590473"/>
                  <a:gd name="connsiteY12" fmla="*/ 0 h 826954"/>
                  <a:gd name="connsiteX0" fmla="*/ 76200 w 1579041"/>
                  <a:gd name="connsiteY0" fmla="*/ 0 h 808274"/>
                  <a:gd name="connsiteX1" fmla="*/ 228600 w 1579041"/>
                  <a:gd name="connsiteY1" fmla="*/ 65314 h 808274"/>
                  <a:gd name="connsiteX2" fmla="*/ 642257 w 1579041"/>
                  <a:gd name="connsiteY2" fmla="*/ 97971 h 808274"/>
                  <a:gd name="connsiteX3" fmla="*/ 849086 w 1579041"/>
                  <a:gd name="connsiteY3" fmla="*/ 32657 h 808274"/>
                  <a:gd name="connsiteX4" fmla="*/ 849086 w 1579041"/>
                  <a:gd name="connsiteY4" fmla="*/ 10886 h 808274"/>
                  <a:gd name="connsiteX5" fmla="*/ 1273629 w 1579041"/>
                  <a:gd name="connsiteY5" fmla="*/ 76200 h 808274"/>
                  <a:gd name="connsiteX6" fmla="*/ 1567543 w 1579041"/>
                  <a:gd name="connsiteY6" fmla="*/ 751115 h 808274"/>
                  <a:gd name="connsiteX7" fmla="*/ 1491342 w 1579041"/>
                  <a:gd name="connsiteY7" fmla="*/ 740228 h 808274"/>
                  <a:gd name="connsiteX8" fmla="*/ 1230086 w 1579041"/>
                  <a:gd name="connsiteY8" fmla="*/ 478957 h 808274"/>
                  <a:gd name="connsiteX9" fmla="*/ 859971 w 1579041"/>
                  <a:gd name="connsiteY9" fmla="*/ 119743 h 808274"/>
                  <a:gd name="connsiteX10" fmla="*/ 326571 w 1579041"/>
                  <a:gd name="connsiteY10" fmla="*/ 228600 h 808274"/>
                  <a:gd name="connsiteX11" fmla="*/ 0 w 1579041"/>
                  <a:gd name="connsiteY11" fmla="*/ 97971 h 808274"/>
                  <a:gd name="connsiteX12" fmla="*/ 0 w 1579041"/>
                  <a:gd name="connsiteY12" fmla="*/ 97971 h 808274"/>
                  <a:gd name="connsiteX13" fmla="*/ 76200 w 1579041"/>
                  <a:gd name="connsiteY13" fmla="*/ 0 h 808274"/>
                  <a:gd name="connsiteX0" fmla="*/ 76200 w 1579041"/>
                  <a:gd name="connsiteY0" fmla="*/ 0 h 823824"/>
                  <a:gd name="connsiteX1" fmla="*/ 228600 w 1579041"/>
                  <a:gd name="connsiteY1" fmla="*/ 65314 h 823824"/>
                  <a:gd name="connsiteX2" fmla="*/ 642257 w 1579041"/>
                  <a:gd name="connsiteY2" fmla="*/ 97971 h 823824"/>
                  <a:gd name="connsiteX3" fmla="*/ 849086 w 1579041"/>
                  <a:gd name="connsiteY3" fmla="*/ 32657 h 823824"/>
                  <a:gd name="connsiteX4" fmla="*/ 849086 w 1579041"/>
                  <a:gd name="connsiteY4" fmla="*/ 10886 h 823824"/>
                  <a:gd name="connsiteX5" fmla="*/ 1273629 w 1579041"/>
                  <a:gd name="connsiteY5" fmla="*/ 76200 h 823824"/>
                  <a:gd name="connsiteX6" fmla="*/ 1567543 w 1579041"/>
                  <a:gd name="connsiteY6" fmla="*/ 751115 h 823824"/>
                  <a:gd name="connsiteX7" fmla="*/ 1491342 w 1579041"/>
                  <a:gd name="connsiteY7" fmla="*/ 740228 h 823824"/>
                  <a:gd name="connsiteX8" fmla="*/ 1230086 w 1579041"/>
                  <a:gd name="connsiteY8" fmla="*/ 174157 h 823824"/>
                  <a:gd name="connsiteX9" fmla="*/ 859971 w 1579041"/>
                  <a:gd name="connsiteY9" fmla="*/ 119743 h 823824"/>
                  <a:gd name="connsiteX10" fmla="*/ 326571 w 1579041"/>
                  <a:gd name="connsiteY10" fmla="*/ 228600 h 823824"/>
                  <a:gd name="connsiteX11" fmla="*/ 0 w 1579041"/>
                  <a:gd name="connsiteY11" fmla="*/ 97971 h 823824"/>
                  <a:gd name="connsiteX12" fmla="*/ 0 w 1579041"/>
                  <a:gd name="connsiteY12" fmla="*/ 97971 h 823824"/>
                  <a:gd name="connsiteX13" fmla="*/ 76200 w 1579041"/>
                  <a:gd name="connsiteY13" fmla="*/ 0 h 823824"/>
                  <a:gd name="connsiteX0" fmla="*/ 76200 w 1569058"/>
                  <a:gd name="connsiteY0" fmla="*/ 0 h 989952"/>
                  <a:gd name="connsiteX1" fmla="*/ 228600 w 1569058"/>
                  <a:gd name="connsiteY1" fmla="*/ 65314 h 989952"/>
                  <a:gd name="connsiteX2" fmla="*/ 642257 w 1569058"/>
                  <a:gd name="connsiteY2" fmla="*/ 97971 h 989952"/>
                  <a:gd name="connsiteX3" fmla="*/ 849086 w 1569058"/>
                  <a:gd name="connsiteY3" fmla="*/ 32657 h 989952"/>
                  <a:gd name="connsiteX4" fmla="*/ 849086 w 1569058"/>
                  <a:gd name="connsiteY4" fmla="*/ 10886 h 989952"/>
                  <a:gd name="connsiteX5" fmla="*/ 1273629 w 1569058"/>
                  <a:gd name="connsiteY5" fmla="*/ 76200 h 989952"/>
                  <a:gd name="connsiteX6" fmla="*/ 1567543 w 1569058"/>
                  <a:gd name="connsiteY6" fmla="*/ 751115 h 989952"/>
                  <a:gd name="connsiteX7" fmla="*/ 1149819 w 1569058"/>
                  <a:gd name="connsiteY7" fmla="*/ 960566 h 989952"/>
                  <a:gd name="connsiteX8" fmla="*/ 1230086 w 1569058"/>
                  <a:gd name="connsiteY8" fmla="*/ 174157 h 989952"/>
                  <a:gd name="connsiteX9" fmla="*/ 859971 w 1569058"/>
                  <a:gd name="connsiteY9" fmla="*/ 119743 h 989952"/>
                  <a:gd name="connsiteX10" fmla="*/ 326571 w 1569058"/>
                  <a:gd name="connsiteY10" fmla="*/ 228600 h 989952"/>
                  <a:gd name="connsiteX11" fmla="*/ 0 w 1569058"/>
                  <a:gd name="connsiteY11" fmla="*/ 97971 h 989952"/>
                  <a:gd name="connsiteX12" fmla="*/ 0 w 1569058"/>
                  <a:gd name="connsiteY12" fmla="*/ 97971 h 989952"/>
                  <a:gd name="connsiteX13" fmla="*/ 76200 w 1569058"/>
                  <a:gd name="connsiteY13" fmla="*/ 0 h 989952"/>
                  <a:gd name="connsiteX0" fmla="*/ 76200 w 1295596"/>
                  <a:gd name="connsiteY0" fmla="*/ 14531 h 1086082"/>
                  <a:gd name="connsiteX1" fmla="*/ 228600 w 1295596"/>
                  <a:gd name="connsiteY1" fmla="*/ 79845 h 1086082"/>
                  <a:gd name="connsiteX2" fmla="*/ 642257 w 1295596"/>
                  <a:gd name="connsiteY2" fmla="*/ 112502 h 1086082"/>
                  <a:gd name="connsiteX3" fmla="*/ 849086 w 1295596"/>
                  <a:gd name="connsiteY3" fmla="*/ 47188 h 1086082"/>
                  <a:gd name="connsiteX4" fmla="*/ 849086 w 1295596"/>
                  <a:gd name="connsiteY4" fmla="*/ 25417 h 1086082"/>
                  <a:gd name="connsiteX5" fmla="*/ 1273629 w 1295596"/>
                  <a:gd name="connsiteY5" fmla="*/ 90731 h 1086082"/>
                  <a:gd name="connsiteX6" fmla="*/ 1226020 w 1295596"/>
                  <a:gd name="connsiteY6" fmla="*/ 985984 h 1086082"/>
                  <a:gd name="connsiteX7" fmla="*/ 1149819 w 1295596"/>
                  <a:gd name="connsiteY7" fmla="*/ 975097 h 1086082"/>
                  <a:gd name="connsiteX8" fmla="*/ 1230086 w 1295596"/>
                  <a:gd name="connsiteY8" fmla="*/ 188688 h 1086082"/>
                  <a:gd name="connsiteX9" fmla="*/ 859971 w 1295596"/>
                  <a:gd name="connsiteY9" fmla="*/ 134274 h 1086082"/>
                  <a:gd name="connsiteX10" fmla="*/ 326571 w 1295596"/>
                  <a:gd name="connsiteY10" fmla="*/ 243131 h 1086082"/>
                  <a:gd name="connsiteX11" fmla="*/ 0 w 1295596"/>
                  <a:gd name="connsiteY11" fmla="*/ 112502 h 1086082"/>
                  <a:gd name="connsiteX12" fmla="*/ 0 w 1295596"/>
                  <a:gd name="connsiteY12" fmla="*/ 112502 h 1086082"/>
                  <a:gd name="connsiteX13" fmla="*/ 76200 w 1295596"/>
                  <a:gd name="connsiteY13" fmla="*/ 14531 h 108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596" h="1086082">
                    <a:moveTo>
                      <a:pt x="76200" y="14531"/>
                    </a:moveTo>
                    <a:cubicBezTo>
                      <a:pt x="105228" y="39024"/>
                      <a:pt x="134257" y="63517"/>
                      <a:pt x="228600" y="79845"/>
                    </a:cubicBezTo>
                    <a:cubicBezTo>
                      <a:pt x="322943" y="96173"/>
                      <a:pt x="538843" y="117945"/>
                      <a:pt x="642257" y="112502"/>
                    </a:cubicBezTo>
                    <a:cubicBezTo>
                      <a:pt x="745671" y="107059"/>
                      <a:pt x="814614" y="61702"/>
                      <a:pt x="849086" y="47188"/>
                    </a:cubicBezTo>
                    <a:cubicBezTo>
                      <a:pt x="883558" y="32674"/>
                      <a:pt x="778329" y="18160"/>
                      <a:pt x="849086" y="25417"/>
                    </a:cubicBezTo>
                    <a:cubicBezTo>
                      <a:pt x="919843" y="32674"/>
                      <a:pt x="1210807" y="-69363"/>
                      <a:pt x="1273629" y="90731"/>
                    </a:cubicBezTo>
                    <a:cubicBezTo>
                      <a:pt x="1336451" y="250825"/>
                      <a:pt x="1246655" y="838590"/>
                      <a:pt x="1226020" y="985984"/>
                    </a:cubicBezTo>
                    <a:cubicBezTo>
                      <a:pt x="1205385" y="1133378"/>
                      <a:pt x="1149141" y="1107980"/>
                      <a:pt x="1149819" y="975097"/>
                    </a:cubicBezTo>
                    <a:cubicBezTo>
                      <a:pt x="1150497" y="842214"/>
                      <a:pt x="1335314" y="292102"/>
                      <a:pt x="1230086" y="188688"/>
                    </a:cubicBezTo>
                    <a:cubicBezTo>
                      <a:pt x="1124858" y="85274"/>
                      <a:pt x="1010557" y="125200"/>
                      <a:pt x="859971" y="134274"/>
                    </a:cubicBezTo>
                    <a:cubicBezTo>
                      <a:pt x="709385" y="143348"/>
                      <a:pt x="469899" y="246760"/>
                      <a:pt x="326571" y="243131"/>
                    </a:cubicBezTo>
                    <a:cubicBezTo>
                      <a:pt x="183243" y="239502"/>
                      <a:pt x="0" y="112502"/>
                      <a:pt x="0" y="112502"/>
                    </a:cubicBezTo>
                    <a:lnTo>
                      <a:pt x="0" y="112502"/>
                    </a:lnTo>
                    <a:lnTo>
                      <a:pt x="76200" y="14531"/>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Oval 15"/>
            <p:cNvSpPr/>
            <p:nvPr/>
          </p:nvSpPr>
          <p:spPr>
            <a:xfrm>
              <a:off x="10598994" y="994985"/>
              <a:ext cx="774120" cy="171945"/>
            </a:xfrm>
            <a:prstGeom prst="ellipse">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189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dirty="0" smtClean="0"/>
              <a:t>Permutations and combinations: Example 1a</a:t>
            </a:r>
            <a:endParaRPr lang="en-GB" dirty="0"/>
          </a:p>
        </p:txBody>
      </p:sp>
      <p:sp>
        <p:nvSpPr>
          <p:cNvPr id="3" name="Text Placeholder 2"/>
          <p:cNvSpPr>
            <a:spLocks noGrp="1"/>
          </p:cNvSpPr>
          <p:nvPr>
            <p:ph type="body" sz="quarter" idx="10"/>
          </p:nvPr>
        </p:nvSpPr>
        <p:spPr/>
        <p:txBody>
          <a:bodyPr/>
          <a:lstStyle/>
          <a:p>
            <a:pPr marL="0" indent="0">
              <a:buNone/>
            </a:pPr>
            <a:r>
              <a:rPr lang="en-GB" dirty="0" smtClean="0"/>
              <a:t>There are 9 balls in a bag, numbered from 1 to 9. </a:t>
            </a:r>
          </a:p>
          <a:p>
            <a:pPr marL="0" indent="0">
              <a:buNone/>
            </a:pPr>
            <a:r>
              <a:rPr lang="en-GB" dirty="0" smtClean="0"/>
              <a:t>Tien takes 3 balls from the bag at random.</a:t>
            </a:r>
          </a:p>
          <a:p>
            <a:pPr marL="0" indent="0">
              <a:buNone/>
            </a:pPr>
            <a:endParaRPr lang="en-GB" dirty="0" smtClean="0"/>
          </a:p>
          <a:p>
            <a:pPr marL="0" indent="0">
              <a:buNone/>
            </a:pPr>
            <a:r>
              <a:rPr lang="en-GB" dirty="0" smtClean="0"/>
              <a:t>How many different selections of 3 balls can</a:t>
            </a:r>
          </a:p>
          <a:p>
            <a:pPr marL="0" indent="0">
              <a:buNone/>
            </a:pPr>
            <a:r>
              <a:rPr lang="en-GB" dirty="0" smtClean="0"/>
              <a:t>Tien make if there are no restrictions?</a:t>
            </a:r>
          </a:p>
          <a:p>
            <a:pPr marL="0" indent="0">
              <a:buNone/>
            </a:pPr>
            <a:endParaRPr lang="en-GB" dirty="0"/>
          </a:p>
          <a:p>
            <a:pPr marL="0" indent="0">
              <a:buNone/>
            </a:pPr>
            <a:r>
              <a:rPr lang="en-GB" dirty="0" smtClean="0"/>
              <a:t>	</a:t>
            </a:r>
            <a:r>
              <a:rPr lang="en-GB" dirty="0" smtClean="0">
                <a:solidFill>
                  <a:srgbClr val="E21951"/>
                </a:solidFill>
              </a:rPr>
              <a:t>Number of selections, 3 balls from 9 different balls</a:t>
            </a:r>
          </a:p>
          <a:p>
            <a:pPr marL="0" indent="0">
              <a:buNone/>
            </a:pPr>
            <a:r>
              <a:rPr lang="en-GB" sz="1400" dirty="0">
                <a:solidFill>
                  <a:srgbClr val="E21951"/>
                </a:solidFill>
              </a:rPr>
              <a:t>	</a:t>
            </a:r>
            <a:endParaRPr lang="en-GB" sz="1400" dirty="0" smtClean="0">
              <a:solidFill>
                <a:srgbClr val="E21951"/>
              </a:solidFill>
            </a:endParaRPr>
          </a:p>
          <a:p>
            <a:pPr marL="0" indent="0">
              <a:buNone/>
            </a:pPr>
            <a:r>
              <a:rPr lang="en-GB" baseline="30000" dirty="0">
                <a:solidFill>
                  <a:srgbClr val="E21951"/>
                </a:solidFill>
              </a:rPr>
              <a:t>	</a:t>
            </a:r>
            <a:r>
              <a:rPr lang="en-GB" baseline="30000" dirty="0" smtClean="0">
                <a:solidFill>
                  <a:srgbClr val="E21951"/>
                </a:solidFill>
              </a:rPr>
              <a:t>9</a:t>
            </a:r>
            <a:r>
              <a:rPr lang="en-GB" dirty="0" smtClean="0">
                <a:solidFill>
                  <a:srgbClr val="E21951"/>
                </a:solidFill>
              </a:rPr>
              <a:t>C</a:t>
            </a:r>
            <a:r>
              <a:rPr lang="en-GB" baseline="-25000" dirty="0" smtClean="0">
                <a:solidFill>
                  <a:srgbClr val="E21951"/>
                </a:solidFill>
              </a:rPr>
              <a:t>3</a:t>
            </a:r>
            <a:r>
              <a:rPr lang="en-GB" dirty="0" smtClean="0">
                <a:solidFill>
                  <a:srgbClr val="E21951"/>
                </a:solidFill>
              </a:rPr>
              <a:t> </a:t>
            </a:r>
            <a:endParaRPr lang="en-GB" dirty="0">
              <a:solidFill>
                <a:srgbClr val="E21951"/>
              </a:solidFill>
            </a:endParaRPr>
          </a:p>
        </p:txBody>
      </p:sp>
      <p:grpSp>
        <p:nvGrpSpPr>
          <p:cNvPr id="6" name="Group 5"/>
          <p:cNvGrpSpPr/>
          <p:nvPr/>
        </p:nvGrpSpPr>
        <p:grpSpPr>
          <a:xfrm>
            <a:off x="9966803" y="3246672"/>
            <a:ext cx="720000" cy="720000"/>
            <a:chOff x="10119974" y="2846881"/>
            <a:chExt cx="720000" cy="720000"/>
          </a:xfrm>
        </p:grpSpPr>
        <p:sp>
          <p:nvSpPr>
            <p:cNvPr id="4" name="Oval 3"/>
            <p:cNvSpPr/>
            <p:nvPr/>
          </p:nvSpPr>
          <p:spPr>
            <a:xfrm>
              <a:off x="10119974" y="2846881"/>
              <a:ext cx="720000" cy="720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0326803" y="3026881"/>
              <a:ext cx="36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E21951"/>
                  </a:solidFill>
                </a:rPr>
                <a:t>1</a:t>
              </a:r>
              <a:endParaRPr lang="en-GB" dirty="0">
                <a:solidFill>
                  <a:srgbClr val="E21951"/>
                </a:solidFill>
              </a:endParaRPr>
            </a:p>
          </p:txBody>
        </p:sp>
      </p:grpSp>
      <p:grpSp>
        <p:nvGrpSpPr>
          <p:cNvPr id="11" name="Group 10"/>
          <p:cNvGrpSpPr/>
          <p:nvPr/>
        </p:nvGrpSpPr>
        <p:grpSpPr>
          <a:xfrm>
            <a:off x="10986054" y="3214594"/>
            <a:ext cx="720000" cy="720000"/>
            <a:chOff x="10119974" y="2846881"/>
            <a:chExt cx="720000" cy="720000"/>
          </a:xfrm>
        </p:grpSpPr>
        <p:sp>
          <p:nvSpPr>
            <p:cNvPr id="12" name="Oval 11"/>
            <p:cNvSpPr/>
            <p:nvPr/>
          </p:nvSpPr>
          <p:spPr>
            <a:xfrm>
              <a:off x="10119974" y="2846881"/>
              <a:ext cx="720000" cy="720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326803" y="3026881"/>
              <a:ext cx="36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E21951"/>
                  </a:solidFill>
                </a:rPr>
                <a:t>7</a:t>
              </a:r>
              <a:endParaRPr lang="en-GB" dirty="0">
                <a:solidFill>
                  <a:srgbClr val="E21951"/>
                </a:solidFill>
              </a:endParaRPr>
            </a:p>
          </p:txBody>
        </p:sp>
      </p:grpSp>
      <p:sp>
        <p:nvSpPr>
          <p:cNvPr id="17" name="Rounded Rectangle 16"/>
          <p:cNvSpPr/>
          <p:nvPr/>
        </p:nvSpPr>
        <p:spPr>
          <a:xfrm>
            <a:off x="3525398" y="2846881"/>
            <a:ext cx="1656000" cy="399791"/>
          </a:xfrm>
          <a:prstGeom prst="roundRect">
            <a:avLst/>
          </a:prstGeom>
          <a:noFill/>
          <a:ln w="38100">
            <a:solidFill>
              <a:srgbClr val="E21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Rectangle 19"/>
              <p:cNvSpPr/>
              <p:nvPr/>
            </p:nvSpPr>
            <p:spPr>
              <a:xfrm>
                <a:off x="1968210" y="5039609"/>
                <a:ext cx="2744469" cy="807978"/>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a:t>
                </a:r>
                <a14:m>
                  <m:oMath xmlns:m="http://schemas.openxmlformats.org/officeDocument/2006/math">
                    <m:f>
                      <m:fPr>
                        <m:ctrlPr>
                          <a:rPr lang="en-GB" sz="2800" i="1">
                            <a:solidFill>
                              <a:srgbClr val="E21951"/>
                            </a:solidFill>
                            <a:latin typeface="Cambria Math" panose="02040503050406030204" pitchFamily="18" charset="0"/>
                          </a:rPr>
                        </m:ctrlPr>
                      </m:fPr>
                      <m:num>
                        <m:r>
                          <m:rPr>
                            <m:nor/>
                          </m:rPr>
                          <a:rPr lang="en-GB" sz="2800">
                            <a:solidFill>
                              <a:srgbClr val="E21951"/>
                            </a:solidFill>
                            <a:latin typeface="Arial" panose="020B0604020202020204" pitchFamily="34" charset="0"/>
                            <a:cs typeface="Arial" panose="020B0604020202020204" pitchFamily="34" charset="0"/>
                          </a:rPr>
                          <m:t>9!</m:t>
                        </m:r>
                      </m:num>
                      <m:den>
                        <m:r>
                          <m:rPr>
                            <m:nor/>
                          </m:rPr>
                          <a:rPr lang="en-GB" sz="2800">
                            <a:solidFill>
                              <a:srgbClr val="E21951"/>
                            </a:solidFill>
                            <a:latin typeface="Arial" panose="020B0604020202020204" pitchFamily="34" charset="0"/>
                            <a:cs typeface="Arial" panose="020B0604020202020204" pitchFamily="34" charset="0"/>
                          </a:rPr>
                          <m:t>3!</m:t>
                        </m:r>
                        <m:d>
                          <m:dPr>
                            <m:ctrlPr>
                              <a:rPr lang="en-GB" sz="2800" i="1">
                                <a:solidFill>
                                  <a:srgbClr val="E21951"/>
                                </a:solidFill>
                                <a:latin typeface="Cambria Math" panose="02040503050406030204" pitchFamily="18" charset="0"/>
                              </a:rPr>
                            </m:ctrlPr>
                          </m:dPr>
                          <m:e>
                            <m:r>
                              <m:rPr>
                                <m:nor/>
                              </m:rPr>
                              <a:rPr lang="en-GB" sz="2800">
                                <a:solidFill>
                                  <a:srgbClr val="E21951"/>
                                </a:solidFill>
                                <a:latin typeface="Arial" panose="020B0604020202020204" pitchFamily="34" charset="0"/>
                                <a:cs typeface="Arial" panose="020B0604020202020204" pitchFamily="34" charset="0"/>
                              </a:rPr>
                              <m:t>9 </m:t>
                            </m:r>
                            <m:r>
                              <a:rPr lang="en-GB" sz="2800" i="1">
                                <a:solidFill>
                                  <a:srgbClr val="E21951"/>
                                </a:solidFill>
                                <a:latin typeface="Cambria Math"/>
                                <a:ea typeface="Cambria Math"/>
                              </a:rPr>
                              <m:t>− </m:t>
                            </m:r>
                            <m:r>
                              <m:rPr>
                                <m:nor/>
                              </m:rPr>
                              <a:rPr lang="en-GB" sz="2800">
                                <a:solidFill>
                                  <a:srgbClr val="E21951"/>
                                </a:solidFill>
                                <a:latin typeface="Arial" panose="020B0604020202020204" pitchFamily="34" charset="0"/>
                                <a:cs typeface="Arial" panose="020B0604020202020204" pitchFamily="34" charset="0"/>
                              </a:rPr>
                              <m:t>3</m:t>
                            </m:r>
                          </m:e>
                        </m:d>
                        <m:r>
                          <m:rPr>
                            <m:nor/>
                          </m:rPr>
                          <a:rPr lang="en-GB" sz="2800">
                            <a:solidFill>
                              <a:srgbClr val="E21951"/>
                            </a:solidFill>
                            <a:latin typeface="Arial" panose="020B0604020202020204" pitchFamily="34" charset="0"/>
                            <a:cs typeface="Arial" panose="020B0604020202020204" pitchFamily="34" charset="0"/>
                          </a:rPr>
                          <m:t>!</m:t>
                        </m:r>
                      </m:den>
                    </m:f>
                    <m:r>
                      <a:rPr lang="en-GB" sz="2800">
                        <a:solidFill>
                          <a:srgbClr val="E21951"/>
                        </a:solidFill>
                        <a:latin typeface="Cambria Math"/>
                      </a:rPr>
                      <m:t>  </m:t>
                    </m:r>
                  </m:oMath>
                </a14:m>
                <a:r>
                  <a:rPr lang="en-GB" sz="2800" dirty="0">
                    <a:solidFill>
                      <a:srgbClr val="E21951"/>
                    </a:solidFill>
                    <a:latin typeface="Arial" panose="020B0604020202020204" pitchFamily="34" charset="0"/>
                    <a:cs typeface="Arial" panose="020B0604020202020204" pitchFamily="34" charset="0"/>
                  </a:rPr>
                  <a:t>= 84</a:t>
                </a:r>
              </a:p>
            </p:txBody>
          </p:sp>
        </mc:Choice>
        <mc:Fallback xmlns="">
          <p:sp>
            <p:nvSpPr>
              <p:cNvPr id="20" name="Rectangle 19"/>
              <p:cNvSpPr>
                <a:spLocks noRot="1" noChangeAspect="1" noMove="1" noResize="1" noEditPoints="1" noAdjustHandles="1" noChangeArrowheads="1" noChangeShapeType="1" noTextEdit="1"/>
              </p:cNvSpPr>
              <p:nvPr/>
            </p:nvSpPr>
            <p:spPr>
              <a:xfrm>
                <a:off x="1968210" y="5039609"/>
                <a:ext cx="2744469" cy="807978"/>
              </a:xfrm>
              <a:prstGeom prst="rect">
                <a:avLst/>
              </a:prstGeom>
              <a:blipFill rotWithShape="1">
                <a:blip r:embed="rId4"/>
                <a:stretch>
                  <a:fillRect l="-4667" r="-3333"/>
                </a:stretch>
              </a:blipFill>
            </p:spPr>
            <p:txBody>
              <a:bodyPr/>
              <a:lstStyle/>
              <a:p>
                <a:r>
                  <a:rPr lang="en-GB">
                    <a:noFill/>
                  </a:rPr>
                  <a:t> </a:t>
                </a:r>
              </a:p>
            </p:txBody>
          </p:sp>
        </mc:Fallback>
      </mc:AlternateContent>
      <p:grpSp>
        <p:nvGrpSpPr>
          <p:cNvPr id="8" name="Group 7"/>
          <p:cNvGrpSpPr/>
          <p:nvPr/>
        </p:nvGrpSpPr>
        <p:grpSpPr>
          <a:xfrm>
            <a:off x="10484667" y="3394594"/>
            <a:ext cx="720000" cy="720000"/>
            <a:chOff x="10119974" y="2846881"/>
            <a:chExt cx="720000" cy="720000"/>
          </a:xfrm>
        </p:grpSpPr>
        <p:sp>
          <p:nvSpPr>
            <p:cNvPr id="9" name="Oval 8"/>
            <p:cNvSpPr/>
            <p:nvPr/>
          </p:nvSpPr>
          <p:spPr>
            <a:xfrm>
              <a:off x="10119974" y="2846881"/>
              <a:ext cx="720000" cy="720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326803" y="3026881"/>
              <a:ext cx="36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21951"/>
                  </a:solidFill>
                </a:rPr>
                <a:t>2</a:t>
              </a:r>
            </a:p>
          </p:txBody>
        </p:sp>
      </p:grpSp>
    </p:spTree>
    <p:extLst>
      <p:ext uri="{BB962C8B-B14F-4D97-AF65-F5344CB8AC3E}">
        <p14:creationId xmlns:p14="http://schemas.microsoft.com/office/powerpoint/2010/main" val="31178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10598994" y="1689056"/>
            <a:ext cx="774120" cy="171945"/>
          </a:xfrm>
          <a:prstGeom prst="ellipse">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189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9995720" y="1735214"/>
            <a:ext cx="1935077" cy="2165738"/>
            <a:chOff x="5421086" y="2835083"/>
            <a:chExt cx="1935077" cy="2165738"/>
          </a:xfrm>
        </p:grpSpPr>
        <p:sp>
          <p:nvSpPr>
            <p:cNvPr id="7" name="Freeform 6"/>
            <p:cNvSpPr/>
            <p:nvPr/>
          </p:nvSpPr>
          <p:spPr>
            <a:xfrm>
              <a:off x="5421086" y="2886673"/>
              <a:ext cx="1935077" cy="2114148"/>
            </a:xfrm>
            <a:custGeom>
              <a:avLst/>
              <a:gdLst>
                <a:gd name="connsiteX0" fmla="*/ 457200 w 1709057"/>
                <a:gd name="connsiteY0" fmla="*/ 43543 h 2079172"/>
                <a:gd name="connsiteX1" fmla="*/ 108857 w 1709057"/>
                <a:gd name="connsiteY1" fmla="*/ 413657 h 2079172"/>
                <a:gd name="connsiteX2" fmla="*/ 10886 w 1709057"/>
                <a:gd name="connsiteY2" fmla="*/ 1099457 h 2079172"/>
                <a:gd name="connsiteX3" fmla="*/ 0 w 1709057"/>
                <a:gd name="connsiteY3" fmla="*/ 2013857 h 2079172"/>
                <a:gd name="connsiteX4" fmla="*/ 664029 w 1709057"/>
                <a:gd name="connsiteY4" fmla="*/ 2079172 h 2079172"/>
                <a:gd name="connsiteX5" fmla="*/ 1709057 w 1709057"/>
                <a:gd name="connsiteY5" fmla="*/ 1992086 h 2079172"/>
                <a:gd name="connsiteX6" fmla="*/ 1676400 w 1709057"/>
                <a:gd name="connsiteY6" fmla="*/ 489857 h 2079172"/>
                <a:gd name="connsiteX7" fmla="*/ 1306286 w 1709057"/>
                <a:gd name="connsiteY7" fmla="*/ 0 h 2079172"/>
                <a:gd name="connsiteX8" fmla="*/ 1208315 w 1709057"/>
                <a:gd name="connsiteY8" fmla="*/ 97972 h 2079172"/>
                <a:gd name="connsiteX9" fmla="*/ 914400 w 1709057"/>
                <a:gd name="connsiteY9" fmla="*/ 130629 h 2079172"/>
                <a:gd name="connsiteX10" fmla="*/ 674915 w 1709057"/>
                <a:gd name="connsiteY10" fmla="*/ 97972 h 2079172"/>
                <a:gd name="connsiteX11" fmla="*/ 457200 w 1709057"/>
                <a:gd name="connsiteY11" fmla="*/ 43543 h 2079172"/>
                <a:gd name="connsiteX0" fmla="*/ 457200 w 1709057"/>
                <a:gd name="connsiteY0" fmla="*/ 43543 h 2079172"/>
                <a:gd name="connsiteX1" fmla="*/ 108857 w 1709057"/>
                <a:gd name="connsiteY1" fmla="*/ 413657 h 2079172"/>
                <a:gd name="connsiteX2" fmla="*/ 10886 w 1709057"/>
                <a:gd name="connsiteY2" fmla="*/ 1099457 h 2079172"/>
                <a:gd name="connsiteX3" fmla="*/ 0 w 1709057"/>
                <a:gd name="connsiteY3" fmla="*/ 2013857 h 2079172"/>
                <a:gd name="connsiteX4" fmla="*/ 664029 w 1709057"/>
                <a:gd name="connsiteY4" fmla="*/ 2079172 h 2079172"/>
                <a:gd name="connsiteX5" fmla="*/ 1709057 w 1709057"/>
                <a:gd name="connsiteY5" fmla="*/ 1992086 h 2079172"/>
                <a:gd name="connsiteX6" fmla="*/ 1676400 w 1709057"/>
                <a:gd name="connsiteY6" fmla="*/ 489857 h 2079172"/>
                <a:gd name="connsiteX7" fmla="*/ 1306286 w 1709057"/>
                <a:gd name="connsiteY7" fmla="*/ 0 h 2079172"/>
                <a:gd name="connsiteX8" fmla="*/ 1208315 w 1709057"/>
                <a:gd name="connsiteY8" fmla="*/ 97972 h 2079172"/>
                <a:gd name="connsiteX9" fmla="*/ 914400 w 1709057"/>
                <a:gd name="connsiteY9" fmla="*/ 130629 h 2079172"/>
                <a:gd name="connsiteX10" fmla="*/ 674915 w 1709057"/>
                <a:gd name="connsiteY10" fmla="*/ 97972 h 2079172"/>
                <a:gd name="connsiteX11" fmla="*/ 457200 w 1709057"/>
                <a:gd name="connsiteY11" fmla="*/ 43543 h 2079172"/>
                <a:gd name="connsiteX0" fmla="*/ 457200 w 1790760"/>
                <a:gd name="connsiteY0" fmla="*/ 43543 h 2079172"/>
                <a:gd name="connsiteX1" fmla="*/ 108857 w 1790760"/>
                <a:gd name="connsiteY1" fmla="*/ 413657 h 2079172"/>
                <a:gd name="connsiteX2" fmla="*/ 10886 w 1790760"/>
                <a:gd name="connsiteY2" fmla="*/ 1099457 h 2079172"/>
                <a:gd name="connsiteX3" fmla="*/ 0 w 1790760"/>
                <a:gd name="connsiteY3" fmla="*/ 2013857 h 2079172"/>
                <a:gd name="connsiteX4" fmla="*/ 664029 w 1790760"/>
                <a:gd name="connsiteY4" fmla="*/ 2079172 h 2079172"/>
                <a:gd name="connsiteX5" fmla="*/ 1709057 w 1790760"/>
                <a:gd name="connsiteY5" fmla="*/ 1992086 h 2079172"/>
                <a:gd name="connsiteX6" fmla="*/ 1676400 w 1790760"/>
                <a:gd name="connsiteY6" fmla="*/ 489857 h 2079172"/>
                <a:gd name="connsiteX7" fmla="*/ 1306286 w 1790760"/>
                <a:gd name="connsiteY7" fmla="*/ 0 h 2079172"/>
                <a:gd name="connsiteX8" fmla="*/ 1208315 w 1790760"/>
                <a:gd name="connsiteY8" fmla="*/ 97972 h 2079172"/>
                <a:gd name="connsiteX9" fmla="*/ 914400 w 1790760"/>
                <a:gd name="connsiteY9" fmla="*/ 130629 h 2079172"/>
                <a:gd name="connsiteX10" fmla="*/ 674915 w 1790760"/>
                <a:gd name="connsiteY10" fmla="*/ 97972 h 2079172"/>
                <a:gd name="connsiteX11" fmla="*/ 457200 w 1790760"/>
                <a:gd name="connsiteY11" fmla="*/ 43543 h 2079172"/>
                <a:gd name="connsiteX0" fmla="*/ 457200 w 1869763"/>
                <a:gd name="connsiteY0" fmla="*/ 43543 h 2079172"/>
                <a:gd name="connsiteX1" fmla="*/ 108857 w 1869763"/>
                <a:gd name="connsiteY1" fmla="*/ 413657 h 2079172"/>
                <a:gd name="connsiteX2" fmla="*/ 10886 w 1869763"/>
                <a:gd name="connsiteY2" fmla="*/ 1099457 h 2079172"/>
                <a:gd name="connsiteX3" fmla="*/ 0 w 1869763"/>
                <a:gd name="connsiteY3" fmla="*/ 2013857 h 2079172"/>
                <a:gd name="connsiteX4" fmla="*/ 664029 w 1869763"/>
                <a:gd name="connsiteY4" fmla="*/ 2079172 h 2079172"/>
                <a:gd name="connsiteX5" fmla="*/ 1807029 w 1869763"/>
                <a:gd name="connsiteY5" fmla="*/ 2024743 h 2079172"/>
                <a:gd name="connsiteX6" fmla="*/ 1676400 w 1869763"/>
                <a:gd name="connsiteY6" fmla="*/ 489857 h 2079172"/>
                <a:gd name="connsiteX7" fmla="*/ 1306286 w 1869763"/>
                <a:gd name="connsiteY7" fmla="*/ 0 h 2079172"/>
                <a:gd name="connsiteX8" fmla="*/ 1208315 w 1869763"/>
                <a:gd name="connsiteY8" fmla="*/ 97972 h 2079172"/>
                <a:gd name="connsiteX9" fmla="*/ 914400 w 1869763"/>
                <a:gd name="connsiteY9" fmla="*/ 130629 h 2079172"/>
                <a:gd name="connsiteX10" fmla="*/ 674915 w 1869763"/>
                <a:gd name="connsiteY10" fmla="*/ 97972 h 2079172"/>
                <a:gd name="connsiteX11" fmla="*/ 457200 w 1869763"/>
                <a:gd name="connsiteY11" fmla="*/ 43543 h 2079172"/>
                <a:gd name="connsiteX0" fmla="*/ 457200 w 1869763"/>
                <a:gd name="connsiteY0" fmla="*/ 43543 h 2107709"/>
                <a:gd name="connsiteX1" fmla="*/ 108857 w 1869763"/>
                <a:gd name="connsiteY1" fmla="*/ 413657 h 2107709"/>
                <a:gd name="connsiteX2" fmla="*/ 10886 w 1869763"/>
                <a:gd name="connsiteY2" fmla="*/ 1099457 h 2107709"/>
                <a:gd name="connsiteX3" fmla="*/ 0 w 1869763"/>
                <a:gd name="connsiteY3" fmla="*/ 2013857 h 2107709"/>
                <a:gd name="connsiteX4" fmla="*/ 664029 w 1869763"/>
                <a:gd name="connsiteY4" fmla="*/ 2079172 h 2107709"/>
                <a:gd name="connsiteX5" fmla="*/ 1807029 w 1869763"/>
                <a:gd name="connsiteY5" fmla="*/ 2024743 h 2107709"/>
                <a:gd name="connsiteX6" fmla="*/ 1676400 w 1869763"/>
                <a:gd name="connsiteY6" fmla="*/ 489857 h 2107709"/>
                <a:gd name="connsiteX7" fmla="*/ 1306286 w 1869763"/>
                <a:gd name="connsiteY7" fmla="*/ 0 h 2107709"/>
                <a:gd name="connsiteX8" fmla="*/ 1208315 w 1869763"/>
                <a:gd name="connsiteY8" fmla="*/ 97972 h 2107709"/>
                <a:gd name="connsiteX9" fmla="*/ 914400 w 1869763"/>
                <a:gd name="connsiteY9" fmla="*/ 130629 h 2107709"/>
                <a:gd name="connsiteX10" fmla="*/ 674915 w 1869763"/>
                <a:gd name="connsiteY10" fmla="*/ 97972 h 2107709"/>
                <a:gd name="connsiteX11" fmla="*/ 457200 w 1869763"/>
                <a:gd name="connsiteY11" fmla="*/ 43543 h 2107709"/>
                <a:gd name="connsiteX0" fmla="*/ 522514 w 1935077"/>
                <a:gd name="connsiteY0" fmla="*/ 43543 h 2114148"/>
                <a:gd name="connsiteX1" fmla="*/ 174171 w 1935077"/>
                <a:gd name="connsiteY1" fmla="*/ 413657 h 2114148"/>
                <a:gd name="connsiteX2" fmla="*/ 76200 w 1935077"/>
                <a:gd name="connsiteY2" fmla="*/ 1099457 h 2114148"/>
                <a:gd name="connsiteX3" fmla="*/ 0 w 1935077"/>
                <a:gd name="connsiteY3" fmla="*/ 2024743 h 2114148"/>
                <a:gd name="connsiteX4" fmla="*/ 729343 w 1935077"/>
                <a:gd name="connsiteY4" fmla="*/ 2079172 h 2114148"/>
                <a:gd name="connsiteX5" fmla="*/ 1872343 w 1935077"/>
                <a:gd name="connsiteY5" fmla="*/ 2024743 h 2114148"/>
                <a:gd name="connsiteX6" fmla="*/ 1741714 w 1935077"/>
                <a:gd name="connsiteY6" fmla="*/ 489857 h 2114148"/>
                <a:gd name="connsiteX7" fmla="*/ 1371600 w 1935077"/>
                <a:gd name="connsiteY7" fmla="*/ 0 h 2114148"/>
                <a:gd name="connsiteX8" fmla="*/ 1273629 w 1935077"/>
                <a:gd name="connsiteY8" fmla="*/ 97972 h 2114148"/>
                <a:gd name="connsiteX9" fmla="*/ 979714 w 1935077"/>
                <a:gd name="connsiteY9" fmla="*/ 130629 h 2114148"/>
                <a:gd name="connsiteX10" fmla="*/ 740229 w 1935077"/>
                <a:gd name="connsiteY10" fmla="*/ 97972 h 2114148"/>
                <a:gd name="connsiteX11" fmla="*/ 522514 w 1935077"/>
                <a:gd name="connsiteY11" fmla="*/ 43543 h 21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5077" h="2114148">
                  <a:moveTo>
                    <a:pt x="522514" y="43543"/>
                  </a:moveTo>
                  <a:cubicBezTo>
                    <a:pt x="428171" y="96157"/>
                    <a:pt x="248557" y="237671"/>
                    <a:pt x="174171" y="413657"/>
                  </a:cubicBezTo>
                  <a:cubicBezTo>
                    <a:pt x="99785" y="589643"/>
                    <a:pt x="94343" y="832757"/>
                    <a:pt x="76200" y="1099457"/>
                  </a:cubicBezTo>
                  <a:lnTo>
                    <a:pt x="0" y="2024743"/>
                  </a:lnTo>
                  <a:cubicBezTo>
                    <a:pt x="108857" y="2188029"/>
                    <a:pt x="428172" y="2077358"/>
                    <a:pt x="729343" y="2079172"/>
                  </a:cubicBezTo>
                  <a:lnTo>
                    <a:pt x="1872343" y="2024743"/>
                  </a:lnTo>
                  <a:cubicBezTo>
                    <a:pt x="2041072" y="1759857"/>
                    <a:pt x="1825171" y="827314"/>
                    <a:pt x="1741714" y="489857"/>
                  </a:cubicBezTo>
                  <a:cubicBezTo>
                    <a:pt x="1658257" y="152400"/>
                    <a:pt x="1449614" y="65314"/>
                    <a:pt x="1371600" y="0"/>
                  </a:cubicBezTo>
                  <a:lnTo>
                    <a:pt x="1273629" y="97972"/>
                  </a:lnTo>
                  <a:lnTo>
                    <a:pt x="979714" y="130629"/>
                  </a:lnTo>
                  <a:lnTo>
                    <a:pt x="740229" y="97972"/>
                  </a:lnTo>
                  <a:lnTo>
                    <a:pt x="522514" y="43543"/>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5943600" y="2835083"/>
              <a:ext cx="1295596" cy="1086082"/>
            </a:xfrm>
            <a:custGeom>
              <a:avLst/>
              <a:gdLst>
                <a:gd name="connsiteX0" fmla="*/ 76200 w 1948565"/>
                <a:gd name="connsiteY0" fmla="*/ 390235 h 848048"/>
                <a:gd name="connsiteX1" fmla="*/ 228600 w 1948565"/>
                <a:gd name="connsiteY1" fmla="*/ 455549 h 848048"/>
                <a:gd name="connsiteX2" fmla="*/ 642257 w 1948565"/>
                <a:gd name="connsiteY2" fmla="*/ 488206 h 848048"/>
                <a:gd name="connsiteX3" fmla="*/ 849086 w 1948565"/>
                <a:gd name="connsiteY3" fmla="*/ 422892 h 848048"/>
                <a:gd name="connsiteX4" fmla="*/ 849086 w 1948565"/>
                <a:gd name="connsiteY4" fmla="*/ 401121 h 848048"/>
                <a:gd name="connsiteX5" fmla="*/ 1338943 w 1948565"/>
                <a:gd name="connsiteY5" fmla="*/ 9235 h 848048"/>
                <a:gd name="connsiteX6" fmla="*/ 1948543 w 1948565"/>
                <a:gd name="connsiteY6" fmla="*/ 847435 h 848048"/>
                <a:gd name="connsiteX7" fmla="*/ 1317171 w 1948565"/>
                <a:gd name="connsiteY7" fmla="*/ 150749 h 848048"/>
                <a:gd name="connsiteX8" fmla="*/ 859971 w 1948565"/>
                <a:gd name="connsiteY8" fmla="*/ 509978 h 848048"/>
                <a:gd name="connsiteX9" fmla="*/ 326571 w 1948565"/>
                <a:gd name="connsiteY9" fmla="*/ 618835 h 848048"/>
                <a:gd name="connsiteX10" fmla="*/ 0 w 1948565"/>
                <a:gd name="connsiteY10" fmla="*/ 488206 h 848048"/>
                <a:gd name="connsiteX11" fmla="*/ 0 w 1948565"/>
                <a:gd name="connsiteY11" fmla="*/ 488206 h 848048"/>
                <a:gd name="connsiteX0" fmla="*/ 76200 w 1948565"/>
                <a:gd name="connsiteY0" fmla="*/ 390235 h 848048"/>
                <a:gd name="connsiteX1" fmla="*/ 228600 w 1948565"/>
                <a:gd name="connsiteY1" fmla="*/ 455549 h 848048"/>
                <a:gd name="connsiteX2" fmla="*/ 642257 w 1948565"/>
                <a:gd name="connsiteY2" fmla="*/ 488206 h 848048"/>
                <a:gd name="connsiteX3" fmla="*/ 849086 w 1948565"/>
                <a:gd name="connsiteY3" fmla="*/ 422892 h 848048"/>
                <a:gd name="connsiteX4" fmla="*/ 849086 w 1948565"/>
                <a:gd name="connsiteY4" fmla="*/ 401121 h 848048"/>
                <a:gd name="connsiteX5" fmla="*/ 1338943 w 1948565"/>
                <a:gd name="connsiteY5" fmla="*/ 9235 h 848048"/>
                <a:gd name="connsiteX6" fmla="*/ 1948543 w 1948565"/>
                <a:gd name="connsiteY6" fmla="*/ 847435 h 848048"/>
                <a:gd name="connsiteX7" fmla="*/ 1317171 w 1948565"/>
                <a:gd name="connsiteY7" fmla="*/ 150749 h 848048"/>
                <a:gd name="connsiteX8" fmla="*/ 859971 w 1948565"/>
                <a:gd name="connsiteY8" fmla="*/ 509978 h 848048"/>
                <a:gd name="connsiteX9" fmla="*/ 326571 w 1948565"/>
                <a:gd name="connsiteY9" fmla="*/ 618835 h 848048"/>
                <a:gd name="connsiteX10" fmla="*/ 0 w 1948565"/>
                <a:gd name="connsiteY10" fmla="*/ 488206 h 848048"/>
                <a:gd name="connsiteX11" fmla="*/ 0 w 1948565"/>
                <a:gd name="connsiteY11" fmla="*/ 488206 h 848048"/>
                <a:gd name="connsiteX12" fmla="*/ 76200 w 1948565"/>
                <a:gd name="connsiteY12" fmla="*/ 390235 h 848048"/>
                <a:gd name="connsiteX0" fmla="*/ 76200 w 1948593"/>
                <a:gd name="connsiteY0" fmla="*/ 390235 h 868560"/>
                <a:gd name="connsiteX1" fmla="*/ 228600 w 1948593"/>
                <a:gd name="connsiteY1" fmla="*/ 455549 h 868560"/>
                <a:gd name="connsiteX2" fmla="*/ 642257 w 1948593"/>
                <a:gd name="connsiteY2" fmla="*/ 488206 h 868560"/>
                <a:gd name="connsiteX3" fmla="*/ 849086 w 1948593"/>
                <a:gd name="connsiteY3" fmla="*/ 422892 h 868560"/>
                <a:gd name="connsiteX4" fmla="*/ 849086 w 1948593"/>
                <a:gd name="connsiteY4" fmla="*/ 401121 h 868560"/>
                <a:gd name="connsiteX5" fmla="*/ 1338943 w 1948593"/>
                <a:gd name="connsiteY5" fmla="*/ 9235 h 868560"/>
                <a:gd name="connsiteX6" fmla="*/ 1948543 w 1948593"/>
                <a:gd name="connsiteY6" fmla="*/ 847435 h 868560"/>
                <a:gd name="connsiteX7" fmla="*/ 1306285 w 1948593"/>
                <a:gd name="connsiteY7" fmla="*/ 607949 h 868560"/>
                <a:gd name="connsiteX8" fmla="*/ 859971 w 1948593"/>
                <a:gd name="connsiteY8" fmla="*/ 509978 h 868560"/>
                <a:gd name="connsiteX9" fmla="*/ 326571 w 1948593"/>
                <a:gd name="connsiteY9" fmla="*/ 618835 h 868560"/>
                <a:gd name="connsiteX10" fmla="*/ 0 w 1948593"/>
                <a:gd name="connsiteY10" fmla="*/ 488206 h 868560"/>
                <a:gd name="connsiteX11" fmla="*/ 0 w 1948593"/>
                <a:gd name="connsiteY11" fmla="*/ 488206 h 868560"/>
                <a:gd name="connsiteX12" fmla="*/ 76200 w 1948593"/>
                <a:gd name="connsiteY12" fmla="*/ 390235 h 868560"/>
                <a:gd name="connsiteX0" fmla="*/ 76200 w 1948590"/>
                <a:gd name="connsiteY0" fmla="*/ 0 h 459065"/>
                <a:gd name="connsiteX1" fmla="*/ 228600 w 1948590"/>
                <a:gd name="connsiteY1" fmla="*/ 65314 h 459065"/>
                <a:gd name="connsiteX2" fmla="*/ 642257 w 1948590"/>
                <a:gd name="connsiteY2" fmla="*/ 97971 h 459065"/>
                <a:gd name="connsiteX3" fmla="*/ 849086 w 1948590"/>
                <a:gd name="connsiteY3" fmla="*/ 32657 h 459065"/>
                <a:gd name="connsiteX4" fmla="*/ 849086 w 1948590"/>
                <a:gd name="connsiteY4" fmla="*/ 10886 h 459065"/>
                <a:gd name="connsiteX5" fmla="*/ 1273629 w 1948590"/>
                <a:gd name="connsiteY5" fmla="*/ 76200 h 459065"/>
                <a:gd name="connsiteX6" fmla="*/ 1948543 w 1948590"/>
                <a:gd name="connsiteY6" fmla="*/ 457200 h 459065"/>
                <a:gd name="connsiteX7" fmla="*/ 1306285 w 1948590"/>
                <a:gd name="connsiteY7" fmla="*/ 217714 h 459065"/>
                <a:gd name="connsiteX8" fmla="*/ 859971 w 1948590"/>
                <a:gd name="connsiteY8" fmla="*/ 119743 h 459065"/>
                <a:gd name="connsiteX9" fmla="*/ 326571 w 1948590"/>
                <a:gd name="connsiteY9" fmla="*/ 228600 h 459065"/>
                <a:gd name="connsiteX10" fmla="*/ 0 w 1948590"/>
                <a:gd name="connsiteY10" fmla="*/ 97971 h 459065"/>
                <a:gd name="connsiteX11" fmla="*/ 0 w 1948590"/>
                <a:gd name="connsiteY11" fmla="*/ 97971 h 459065"/>
                <a:gd name="connsiteX12" fmla="*/ 76200 w 1948590"/>
                <a:gd name="connsiteY12" fmla="*/ 0 h 459065"/>
                <a:gd name="connsiteX0" fmla="*/ 76200 w 1567688"/>
                <a:gd name="connsiteY0" fmla="*/ 0 h 752005"/>
                <a:gd name="connsiteX1" fmla="*/ 228600 w 1567688"/>
                <a:gd name="connsiteY1" fmla="*/ 65314 h 752005"/>
                <a:gd name="connsiteX2" fmla="*/ 642257 w 1567688"/>
                <a:gd name="connsiteY2" fmla="*/ 97971 h 752005"/>
                <a:gd name="connsiteX3" fmla="*/ 849086 w 1567688"/>
                <a:gd name="connsiteY3" fmla="*/ 32657 h 752005"/>
                <a:gd name="connsiteX4" fmla="*/ 849086 w 1567688"/>
                <a:gd name="connsiteY4" fmla="*/ 10886 h 752005"/>
                <a:gd name="connsiteX5" fmla="*/ 1273629 w 1567688"/>
                <a:gd name="connsiteY5" fmla="*/ 76200 h 752005"/>
                <a:gd name="connsiteX6" fmla="*/ 1567543 w 1567688"/>
                <a:gd name="connsiteY6" fmla="*/ 751115 h 752005"/>
                <a:gd name="connsiteX7" fmla="*/ 1306285 w 1567688"/>
                <a:gd name="connsiteY7" fmla="*/ 217714 h 752005"/>
                <a:gd name="connsiteX8" fmla="*/ 859971 w 1567688"/>
                <a:gd name="connsiteY8" fmla="*/ 119743 h 752005"/>
                <a:gd name="connsiteX9" fmla="*/ 326571 w 1567688"/>
                <a:gd name="connsiteY9" fmla="*/ 228600 h 752005"/>
                <a:gd name="connsiteX10" fmla="*/ 0 w 1567688"/>
                <a:gd name="connsiteY10" fmla="*/ 97971 h 752005"/>
                <a:gd name="connsiteX11" fmla="*/ 0 w 1567688"/>
                <a:gd name="connsiteY11" fmla="*/ 97971 h 752005"/>
                <a:gd name="connsiteX12" fmla="*/ 76200 w 1567688"/>
                <a:gd name="connsiteY12" fmla="*/ 0 h 752005"/>
                <a:gd name="connsiteX0" fmla="*/ 76200 w 1590473"/>
                <a:gd name="connsiteY0" fmla="*/ 0 h 826954"/>
                <a:gd name="connsiteX1" fmla="*/ 228600 w 1590473"/>
                <a:gd name="connsiteY1" fmla="*/ 65314 h 826954"/>
                <a:gd name="connsiteX2" fmla="*/ 642257 w 1590473"/>
                <a:gd name="connsiteY2" fmla="*/ 97971 h 826954"/>
                <a:gd name="connsiteX3" fmla="*/ 849086 w 1590473"/>
                <a:gd name="connsiteY3" fmla="*/ 32657 h 826954"/>
                <a:gd name="connsiteX4" fmla="*/ 849086 w 1590473"/>
                <a:gd name="connsiteY4" fmla="*/ 10886 h 826954"/>
                <a:gd name="connsiteX5" fmla="*/ 1273629 w 1590473"/>
                <a:gd name="connsiteY5" fmla="*/ 76200 h 826954"/>
                <a:gd name="connsiteX6" fmla="*/ 1567543 w 1590473"/>
                <a:gd name="connsiteY6" fmla="*/ 751115 h 826954"/>
                <a:gd name="connsiteX7" fmla="*/ 1491342 w 1590473"/>
                <a:gd name="connsiteY7" fmla="*/ 740228 h 826954"/>
                <a:gd name="connsiteX8" fmla="*/ 859971 w 1590473"/>
                <a:gd name="connsiteY8" fmla="*/ 119743 h 826954"/>
                <a:gd name="connsiteX9" fmla="*/ 326571 w 1590473"/>
                <a:gd name="connsiteY9" fmla="*/ 228600 h 826954"/>
                <a:gd name="connsiteX10" fmla="*/ 0 w 1590473"/>
                <a:gd name="connsiteY10" fmla="*/ 97971 h 826954"/>
                <a:gd name="connsiteX11" fmla="*/ 0 w 1590473"/>
                <a:gd name="connsiteY11" fmla="*/ 97971 h 826954"/>
                <a:gd name="connsiteX12" fmla="*/ 76200 w 1590473"/>
                <a:gd name="connsiteY12" fmla="*/ 0 h 826954"/>
                <a:gd name="connsiteX0" fmla="*/ 76200 w 1579041"/>
                <a:gd name="connsiteY0" fmla="*/ 0 h 808274"/>
                <a:gd name="connsiteX1" fmla="*/ 228600 w 1579041"/>
                <a:gd name="connsiteY1" fmla="*/ 65314 h 808274"/>
                <a:gd name="connsiteX2" fmla="*/ 642257 w 1579041"/>
                <a:gd name="connsiteY2" fmla="*/ 97971 h 808274"/>
                <a:gd name="connsiteX3" fmla="*/ 849086 w 1579041"/>
                <a:gd name="connsiteY3" fmla="*/ 32657 h 808274"/>
                <a:gd name="connsiteX4" fmla="*/ 849086 w 1579041"/>
                <a:gd name="connsiteY4" fmla="*/ 10886 h 808274"/>
                <a:gd name="connsiteX5" fmla="*/ 1273629 w 1579041"/>
                <a:gd name="connsiteY5" fmla="*/ 76200 h 808274"/>
                <a:gd name="connsiteX6" fmla="*/ 1567543 w 1579041"/>
                <a:gd name="connsiteY6" fmla="*/ 751115 h 808274"/>
                <a:gd name="connsiteX7" fmla="*/ 1491342 w 1579041"/>
                <a:gd name="connsiteY7" fmla="*/ 740228 h 808274"/>
                <a:gd name="connsiteX8" fmla="*/ 1230086 w 1579041"/>
                <a:gd name="connsiteY8" fmla="*/ 478957 h 808274"/>
                <a:gd name="connsiteX9" fmla="*/ 859971 w 1579041"/>
                <a:gd name="connsiteY9" fmla="*/ 119743 h 808274"/>
                <a:gd name="connsiteX10" fmla="*/ 326571 w 1579041"/>
                <a:gd name="connsiteY10" fmla="*/ 228600 h 808274"/>
                <a:gd name="connsiteX11" fmla="*/ 0 w 1579041"/>
                <a:gd name="connsiteY11" fmla="*/ 97971 h 808274"/>
                <a:gd name="connsiteX12" fmla="*/ 0 w 1579041"/>
                <a:gd name="connsiteY12" fmla="*/ 97971 h 808274"/>
                <a:gd name="connsiteX13" fmla="*/ 76200 w 1579041"/>
                <a:gd name="connsiteY13" fmla="*/ 0 h 808274"/>
                <a:gd name="connsiteX0" fmla="*/ 76200 w 1579041"/>
                <a:gd name="connsiteY0" fmla="*/ 0 h 823824"/>
                <a:gd name="connsiteX1" fmla="*/ 228600 w 1579041"/>
                <a:gd name="connsiteY1" fmla="*/ 65314 h 823824"/>
                <a:gd name="connsiteX2" fmla="*/ 642257 w 1579041"/>
                <a:gd name="connsiteY2" fmla="*/ 97971 h 823824"/>
                <a:gd name="connsiteX3" fmla="*/ 849086 w 1579041"/>
                <a:gd name="connsiteY3" fmla="*/ 32657 h 823824"/>
                <a:gd name="connsiteX4" fmla="*/ 849086 w 1579041"/>
                <a:gd name="connsiteY4" fmla="*/ 10886 h 823824"/>
                <a:gd name="connsiteX5" fmla="*/ 1273629 w 1579041"/>
                <a:gd name="connsiteY5" fmla="*/ 76200 h 823824"/>
                <a:gd name="connsiteX6" fmla="*/ 1567543 w 1579041"/>
                <a:gd name="connsiteY6" fmla="*/ 751115 h 823824"/>
                <a:gd name="connsiteX7" fmla="*/ 1491342 w 1579041"/>
                <a:gd name="connsiteY7" fmla="*/ 740228 h 823824"/>
                <a:gd name="connsiteX8" fmla="*/ 1230086 w 1579041"/>
                <a:gd name="connsiteY8" fmla="*/ 174157 h 823824"/>
                <a:gd name="connsiteX9" fmla="*/ 859971 w 1579041"/>
                <a:gd name="connsiteY9" fmla="*/ 119743 h 823824"/>
                <a:gd name="connsiteX10" fmla="*/ 326571 w 1579041"/>
                <a:gd name="connsiteY10" fmla="*/ 228600 h 823824"/>
                <a:gd name="connsiteX11" fmla="*/ 0 w 1579041"/>
                <a:gd name="connsiteY11" fmla="*/ 97971 h 823824"/>
                <a:gd name="connsiteX12" fmla="*/ 0 w 1579041"/>
                <a:gd name="connsiteY12" fmla="*/ 97971 h 823824"/>
                <a:gd name="connsiteX13" fmla="*/ 76200 w 1579041"/>
                <a:gd name="connsiteY13" fmla="*/ 0 h 823824"/>
                <a:gd name="connsiteX0" fmla="*/ 76200 w 1569058"/>
                <a:gd name="connsiteY0" fmla="*/ 0 h 989952"/>
                <a:gd name="connsiteX1" fmla="*/ 228600 w 1569058"/>
                <a:gd name="connsiteY1" fmla="*/ 65314 h 989952"/>
                <a:gd name="connsiteX2" fmla="*/ 642257 w 1569058"/>
                <a:gd name="connsiteY2" fmla="*/ 97971 h 989952"/>
                <a:gd name="connsiteX3" fmla="*/ 849086 w 1569058"/>
                <a:gd name="connsiteY3" fmla="*/ 32657 h 989952"/>
                <a:gd name="connsiteX4" fmla="*/ 849086 w 1569058"/>
                <a:gd name="connsiteY4" fmla="*/ 10886 h 989952"/>
                <a:gd name="connsiteX5" fmla="*/ 1273629 w 1569058"/>
                <a:gd name="connsiteY5" fmla="*/ 76200 h 989952"/>
                <a:gd name="connsiteX6" fmla="*/ 1567543 w 1569058"/>
                <a:gd name="connsiteY6" fmla="*/ 751115 h 989952"/>
                <a:gd name="connsiteX7" fmla="*/ 1149819 w 1569058"/>
                <a:gd name="connsiteY7" fmla="*/ 960566 h 989952"/>
                <a:gd name="connsiteX8" fmla="*/ 1230086 w 1569058"/>
                <a:gd name="connsiteY8" fmla="*/ 174157 h 989952"/>
                <a:gd name="connsiteX9" fmla="*/ 859971 w 1569058"/>
                <a:gd name="connsiteY9" fmla="*/ 119743 h 989952"/>
                <a:gd name="connsiteX10" fmla="*/ 326571 w 1569058"/>
                <a:gd name="connsiteY10" fmla="*/ 228600 h 989952"/>
                <a:gd name="connsiteX11" fmla="*/ 0 w 1569058"/>
                <a:gd name="connsiteY11" fmla="*/ 97971 h 989952"/>
                <a:gd name="connsiteX12" fmla="*/ 0 w 1569058"/>
                <a:gd name="connsiteY12" fmla="*/ 97971 h 989952"/>
                <a:gd name="connsiteX13" fmla="*/ 76200 w 1569058"/>
                <a:gd name="connsiteY13" fmla="*/ 0 h 989952"/>
                <a:gd name="connsiteX0" fmla="*/ 76200 w 1295596"/>
                <a:gd name="connsiteY0" fmla="*/ 14531 h 1086082"/>
                <a:gd name="connsiteX1" fmla="*/ 228600 w 1295596"/>
                <a:gd name="connsiteY1" fmla="*/ 79845 h 1086082"/>
                <a:gd name="connsiteX2" fmla="*/ 642257 w 1295596"/>
                <a:gd name="connsiteY2" fmla="*/ 112502 h 1086082"/>
                <a:gd name="connsiteX3" fmla="*/ 849086 w 1295596"/>
                <a:gd name="connsiteY3" fmla="*/ 47188 h 1086082"/>
                <a:gd name="connsiteX4" fmla="*/ 849086 w 1295596"/>
                <a:gd name="connsiteY4" fmla="*/ 25417 h 1086082"/>
                <a:gd name="connsiteX5" fmla="*/ 1273629 w 1295596"/>
                <a:gd name="connsiteY5" fmla="*/ 90731 h 1086082"/>
                <a:gd name="connsiteX6" fmla="*/ 1226020 w 1295596"/>
                <a:gd name="connsiteY6" fmla="*/ 985984 h 1086082"/>
                <a:gd name="connsiteX7" fmla="*/ 1149819 w 1295596"/>
                <a:gd name="connsiteY7" fmla="*/ 975097 h 1086082"/>
                <a:gd name="connsiteX8" fmla="*/ 1230086 w 1295596"/>
                <a:gd name="connsiteY8" fmla="*/ 188688 h 1086082"/>
                <a:gd name="connsiteX9" fmla="*/ 859971 w 1295596"/>
                <a:gd name="connsiteY9" fmla="*/ 134274 h 1086082"/>
                <a:gd name="connsiteX10" fmla="*/ 326571 w 1295596"/>
                <a:gd name="connsiteY10" fmla="*/ 243131 h 1086082"/>
                <a:gd name="connsiteX11" fmla="*/ 0 w 1295596"/>
                <a:gd name="connsiteY11" fmla="*/ 112502 h 1086082"/>
                <a:gd name="connsiteX12" fmla="*/ 0 w 1295596"/>
                <a:gd name="connsiteY12" fmla="*/ 112502 h 1086082"/>
                <a:gd name="connsiteX13" fmla="*/ 76200 w 1295596"/>
                <a:gd name="connsiteY13" fmla="*/ 14531 h 108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596" h="1086082">
                  <a:moveTo>
                    <a:pt x="76200" y="14531"/>
                  </a:moveTo>
                  <a:cubicBezTo>
                    <a:pt x="105228" y="39024"/>
                    <a:pt x="134257" y="63517"/>
                    <a:pt x="228600" y="79845"/>
                  </a:cubicBezTo>
                  <a:cubicBezTo>
                    <a:pt x="322943" y="96173"/>
                    <a:pt x="538843" y="117945"/>
                    <a:pt x="642257" y="112502"/>
                  </a:cubicBezTo>
                  <a:cubicBezTo>
                    <a:pt x="745671" y="107059"/>
                    <a:pt x="814614" y="61702"/>
                    <a:pt x="849086" y="47188"/>
                  </a:cubicBezTo>
                  <a:cubicBezTo>
                    <a:pt x="883558" y="32674"/>
                    <a:pt x="778329" y="18160"/>
                    <a:pt x="849086" y="25417"/>
                  </a:cubicBezTo>
                  <a:cubicBezTo>
                    <a:pt x="919843" y="32674"/>
                    <a:pt x="1210807" y="-69363"/>
                    <a:pt x="1273629" y="90731"/>
                  </a:cubicBezTo>
                  <a:cubicBezTo>
                    <a:pt x="1336451" y="250825"/>
                    <a:pt x="1246655" y="838590"/>
                    <a:pt x="1226020" y="985984"/>
                  </a:cubicBezTo>
                  <a:cubicBezTo>
                    <a:pt x="1205385" y="1133378"/>
                    <a:pt x="1149141" y="1107980"/>
                    <a:pt x="1149819" y="975097"/>
                  </a:cubicBezTo>
                  <a:cubicBezTo>
                    <a:pt x="1150497" y="842214"/>
                    <a:pt x="1335314" y="292102"/>
                    <a:pt x="1230086" y="188688"/>
                  </a:cubicBezTo>
                  <a:cubicBezTo>
                    <a:pt x="1124858" y="85274"/>
                    <a:pt x="1010557" y="125200"/>
                    <a:pt x="859971" y="134274"/>
                  </a:cubicBezTo>
                  <a:cubicBezTo>
                    <a:pt x="709385" y="143348"/>
                    <a:pt x="469899" y="246760"/>
                    <a:pt x="326571" y="243131"/>
                  </a:cubicBezTo>
                  <a:cubicBezTo>
                    <a:pt x="183243" y="239502"/>
                    <a:pt x="0" y="112502"/>
                    <a:pt x="0" y="112502"/>
                  </a:cubicBezTo>
                  <a:lnTo>
                    <a:pt x="0" y="112502"/>
                  </a:lnTo>
                  <a:lnTo>
                    <a:pt x="76200" y="14531"/>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title"/>
          </p:nvPr>
        </p:nvSpPr>
        <p:spPr/>
        <p:txBody>
          <a:bodyPr/>
          <a:lstStyle/>
          <a:p>
            <a:r>
              <a:rPr lang="en-GB" dirty="0" smtClean="0"/>
              <a:t>Permutations and combinations: Example 1b</a:t>
            </a:r>
            <a:endParaRPr lang="en-GB" dirty="0"/>
          </a:p>
        </p:txBody>
      </p:sp>
      <p:sp>
        <p:nvSpPr>
          <p:cNvPr id="3" name="Text Placeholder 2"/>
          <p:cNvSpPr>
            <a:spLocks noGrp="1"/>
          </p:cNvSpPr>
          <p:nvPr>
            <p:ph type="body" sz="quarter" idx="10"/>
          </p:nvPr>
        </p:nvSpPr>
        <p:spPr/>
        <p:txBody>
          <a:bodyPr/>
          <a:lstStyle/>
          <a:p>
            <a:pPr marL="0" lvl="0" indent="0">
              <a:buNone/>
            </a:pPr>
            <a:r>
              <a:rPr lang="en-GB" dirty="0">
                <a:solidFill>
                  <a:prstClr val="black"/>
                </a:solidFill>
              </a:rPr>
              <a:t>There are 9 balls in a bag, numbered from 1 to 9. </a:t>
            </a:r>
          </a:p>
          <a:p>
            <a:pPr marL="0" lvl="0" indent="0">
              <a:buNone/>
            </a:pPr>
            <a:r>
              <a:rPr lang="en-GB" dirty="0">
                <a:solidFill>
                  <a:prstClr val="black"/>
                </a:solidFill>
              </a:rPr>
              <a:t>Tien takes 3 balls from the bag at random.</a:t>
            </a:r>
          </a:p>
          <a:p>
            <a:pPr marL="0" lvl="0" indent="0">
              <a:buNone/>
            </a:pPr>
            <a:endParaRPr lang="en-GB" sz="1400" dirty="0" smtClean="0">
              <a:solidFill>
                <a:prstClr val="black"/>
              </a:solidFill>
            </a:endParaRPr>
          </a:p>
          <a:p>
            <a:pPr marL="0" lvl="0" indent="0">
              <a:buNone/>
            </a:pPr>
            <a:r>
              <a:rPr lang="en-GB" dirty="0" smtClean="0">
                <a:solidFill>
                  <a:prstClr val="black"/>
                </a:solidFill>
              </a:rPr>
              <a:t>Using </a:t>
            </a:r>
            <a:r>
              <a:rPr lang="en-GB" dirty="0">
                <a:solidFill>
                  <a:prstClr val="black"/>
                </a:solidFill>
              </a:rPr>
              <a:t>the 1</a:t>
            </a:r>
            <a:r>
              <a:rPr lang="en-GB" baseline="30000" dirty="0">
                <a:solidFill>
                  <a:prstClr val="black"/>
                </a:solidFill>
              </a:rPr>
              <a:t>st</a:t>
            </a:r>
            <a:r>
              <a:rPr lang="en-GB" dirty="0">
                <a:solidFill>
                  <a:prstClr val="black"/>
                </a:solidFill>
              </a:rPr>
              <a:t> ball as the 1</a:t>
            </a:r>
            <a:r>
              <a:rPr lang="en-GB" baseline="30000" dirty="0">
                <a:solidFill>
                  <a:prstClr val="black"/>
                </a:solidFill>
              </a:rPr>
              <a:t>st</a:t>
            </a:r>
            <a:r>
              <a:rPr lang="en-GB" dirty="0">
                <a:solidFill>
                  <a:prstClr val="black"/>
                </a:solidFill>
              </a:rPr>
              <a:t> digit, the 2</a:t>
            </a:r>
            <a:r>
              <a:rPr lang="en-GB" baseline="30000" dirty="0">
                <a:solidFill>
                  <a:prstClr val="black"/>
                </a:solidFill>
              </a:rPr>
              <a:t>nd</a:t>
            </a:r>
            <a:r>
              <a:rPr lang="en-GB" dirty="0">
                <a:solidFill>
                  <a:prstClr val="black"/>
                </a:solidFill>
              </a:rPr>
              <a:t> ball</a:t>
            </a:r>
          </a:p>
          <a:p>
            <a:pPr marL="0" lvl="0" indent="0">
              <a:buNone/>
            </a:pPr>
            <a:r>
              <a:rPr lang="en-GB" dirty="0">
                <a:solidFill>
                  <a:prstClr val="black"/>
                </a:solidFill>
              </a:rPr>
              <a:t>as the 2</a:t>
            </a:r>
            <a:r>
              <a:rPr lang="en-GB" baseline="30000" dirty="0">
                <a:solidFill>
                  <a:prstClr val="black"/>
                </a:solidFill>
              </a:rPr>
              <a:t>nd</a:t>
            </a:r>
            <a:r>
              <a:rPr lang="en-GB" dirty="0">
                <a:solidFill>
                  <a:prstClr val="black"/>
                </a:solidFill>
              </a:rPr>
              <a:t> digit and the 3</a:t>
            </a:r>
            <a:r>
              <a:rPr lang="en-GB" baseline="30000" dirty="0">
                <a:solidFill>
                  <a:prstClr val="black"/>
                </a:solidFill>
              </a:rPr>
              <a:t>rd</a:t>
            </a:r>
            <a:r>
              <a:rPr lang="en-GB" dirty="0">
                <a:solidFill>
                  <a:prstClr val="black"/>
                </a:solidFill>
              </a:rPr>
              <a:t> ball as the 3</a:t>
            </a:r>
            <a:r>
              <a:rPr lang="en-GB" baseline="30000" dirty="0">
                <a:solidFill>
                  <a:prstClr val="black"/>
                </a:solidFill>
              </a:rPr>
              <a:t>rd</a:t>
            </a:r>
            <a:r>
              <a:rPr lang="en-GB" dirty="0">
                <a:solidFill>
                  <a:prstClr val="black"/>
                </a:solidFill>
              </a:rPr>
              <a:t> </a:t>
            </a:r>
            <a:r>
              <a:rPr lang="en-GB" dirty="0" smtClean="0">
                <a:solidFill>
                  <a:prstClr val="black"/>
                </a:solidFill>
              </a:rPr>
              <a:t>digit,</a:t>
            </a:r>
          </a:p>
          <a:p>
            <a:pPr marL="0" lvl="0" indent="0">
              <a:buNone/>
            </a:pPr>
            <a:r>
              <a:rPr lang="en-GB" dirty="0" smtClean="0">
                <a:solidFill>
                  <a:prstClr val="black"/>
                </a:solidFill>
              </a:rPr>
              <a:t>he writes down the 3-digit number made.</a:t>
            </a:r>
          </a:p>
          <a:p>
            <a:pPr marL="0" lvl="0" indent="0">
              <a:buNone/>
            </a:pPr>
            <a:endParaRPr lang="en-GB" sz="1400" dirty="0" smtClean="0">
              <a:solidFill>
                <a:prstClr val="black"/>
              </a:solidFill>
            </a:endParaRPr>
          </a:p>
          <a:p>
            <a:pPr marL="0" lvl="0" indent="0">
              <a:buNone/>
            </a:pPr>
            <a:r>
              <a:rPr lang="en-GB" dirty="0" smtClean="0">
                <a:solidFill>
                  <a:prstClr val="black"/>
                </a:solidFill>
              </a:rPr>
              <a:t>How </a:t>
            </a:r>
            <a:r>
              <a:rPr lang="en-GB" dirty="0">
                <a:solidFill>
                  <a:prstClr val="black"/>
                </a:solidFill>
              </a:rPr>
              <a:t>many </a:t>
            </a:r>
            <a:r>
              <a:rPr lang="en-GB" dirty="0" smtClean="0">
                <a:solidFill>
                  <a:prstClr val="black"/>
                </a:solidFill>
              </a:rPr>
              <a:t>different 3-digit numbers could Tien possibly make?</a:t>
            </a:r>
            <a:endParaRPr lang="en-GB" dirty="0"/>
          </a:p>
          <a:p>
            <a:pPr marL="0" indent="0">
              <a:buNone/>
            </a:pPr>
            <a:endParaRPr lang="en-GB" dirty="0"/>
          </a:p>
        </p:txBody>
      </p:sp>
      <p:grpSp>
        <p:nvGrpSpPr>
          <p:cNvPr id="6" name="Group 5"/>
          <p:cNvGrpSpPr/>
          <p:nvPr/>
        </p:nvGrpSpPr>
        <p:grpSpPr>
          <a:xfrm>
            <a:off x="9786512" y="3284731"/>
            <a:ext cx="720000" cy="720000"/>
            <a:chOff x="10119974" y="2846881"/>
            <a:chExt cx="720000" cy="720000"/>
          </a:xfrm>
        </p:grpSpPr>
        <p:sp>
          <p:nvSpPr>
            <p:cNvPr id="4" name="Oval 3"/>
            <p:cNvSpPr/>
            <p:nvPr/>
          </p:nvSpPr>
          <p:spPr>
            <a:xfrm>
              <a:off x="10119974" y="2846881"/>
              <a:ext cx="720000" cy="720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Oval 4"/>
            <p:cNvSpPr/>
            <p:nvPr/>
          </p:nvSpPr>
          <p:spPr>
            <a:xfrm>
              <a:off x="10326803" y="3026881"/>
              <a:ext cx="36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21951"/>
                  </a:solidFill>
                </a:rPr>
                <a:t>5</a:t>
              </a:r>
            </a:p>
          </p:txBody>
        </p:sp>
      </p:grpSp>
      <p:grpSp>
        <p:nvGrpSpPr>
          <p:cNvPr id="8" name="Group 7"/>
          <p:cNvGrpSpPr/>
          <p:nvPr/>
        </p:nvGrpSpPr>
        <p:grpSpPr>
          <a:xfrm>
            <a:off x="10506512" y="3284731"/>
            <a:ext cx="720000" cy="720000"/>
            <a:chOff x="10119974" y="2846881"/>
            <a:chExt cx="720000" cy="720000"/>
          </a:xfrm>
        </p:grpSpPr>
        <p:sp>
          <p:nvSpPr>
            <p:cNvPr id="9" name="Oval 8"/>
            <p:cNvSpPr/>
            <p:nvPr/>
          </p:nvSpPr>
          <p:spPr>
            <a:xfrm>
              <a:off x="10119974" y="2846881"/>
              <a:ext cx="720000" cy="720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10326803" y="3026881"/>
              <a:ext cx="36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E21951"/>
                  </a:solidFill>
                </a:rPr>
                <a:t>3</a:t>
              </a:r>
              <a:endParaRPr lang="en-GB" dirty="0">
                <a:solidFill>
                  <a:srgbClr val="E21951"/>
                </a:solidFill>
              </a:endParaRPr>
            </a:p>
          </p:txBody>
        </p:sp>
      </p:grpSp>
      <p:sp>
        <p:nvSpPr>
          <p:cNvPr id="22" name="TextBox 21"/>
          <p:cNvSpPr txBox="1"/>
          <p:nvPr/>
        </p:nvSpPr>
        <p:spPr>
          <a:xfrm>
            <a:off x="1520329" y="5045725"/>
            <a:ext cx="8833012" cy="1384995"/>
          </a:xfrm>
          <a:prstGeom prst="rect">
            <a:avLst/>
          </a:prstGeom>
          <a:noFill/>
        </p:spPr>
        <p:txBody>
          <a:bodyPr wrap="square" rtlCol="0">
            <a:spAutoFit/>
          </a:bodyPr>
          <a:lstStyle/>
          <a:p>
            <a:r>
              <a:rPr lang="en-GB" sz="2800" dirty="0" smtClean="0">
                <a:solidFill>
                  <a:srgbClr val="E21951"/>
                </a:solidFill>
                <a:latin typeface="Arial" panose="020B0604020202020204" pitchFamily="34" charset="0"/>
                <a:cs typeface="Arial" panose="020B0604020202020204" pitchFamily="34" charset="0"/>
              </a:rPr>
              <a:t>Number of arrangements, 3 balls from 9 different balls</a:t>
            </a:r>
          </a:p>
          <a:p>
            <a:r>
              <a:rPr lang="en-GB" sz="2800" dirty="0" smtClean="0">
                <a:solidFill>
                  <a:srgbClr val="E21951"/>
                </a:solidFill>
                <a:latin typeface="Arial" panose="020B0604020202020204" pitchFamily="34" charset="0"/>
                <a:cs typeface="Arial" panose="020B0604020202020204" pitchFamily="34" charset="0"/>
              </a:rPr>
              <a:t> </a:t>
            </a:r>
          </a:p>
          <a:p>
            <a:r>
              <a:rPr lang="en-GB" sz="2800" baseline="30000" dirty="0" smtClean="0">
                <a:solidFill>
                  <a:srgbClr val="E21951"/>
                </a:solidFill>
                <a:latin typeface="Arial" panose="020B0604020202020204" pitchFamily="34" charset="0"/>
                <a:cs typeface="Arial" panose="020B0604020202020204" pitchFamily="34" charset="0"/>
              </a:rPr>
              <a:t>9</a:t>
            </a:r>
            <a:r>
              <a:rPr lang="en-GB" sz="2800" dirty="0" smtClean="0">
                <a:solidFill>
                  <a:srgbClr val="E21951"/>
                </a:solidFill>
                <a:latin typeface="Arial" panose="020B0604020202020204" pitchFamily="34" charset="0"/>
                <a:cs typeface="Arial" panose="020B0604020202020204" pitchFamily="34" charset="0"/>
              </a:rPr>
              <a:t>P</a:t>
            </a:r>
            <a:r>
              <a:rPr lang="en-GB" sz="2800" baseline="-25000" dirty="0" smtClean="0">
                <a:solidFill>
                  <a:srgbClr val="E21951"/>
                </a:solidFill>
                <a:latin typeface="Arial" panose="020B0604020202020204" pitchFamily="34" charset="0"/>
                <a:cs typeface="Arial" panose="020B0604020202020204" pitchFamily="34" charset="0"/>
              </a:rPr>
              <a:t>3</a:t>
            </a:r>
            <a:r>
              <a:rPr lang="en-GB" sz="2800" dirty="0" smtClean="0">
                <a:solidFill>
                  <a:srgbClr val="E21951"/>
                </a:solidFill>
              </a:rPr>
              <a:t> </a:t>
            </a:r>
            <a:endParaRPr lang="en-GB" sz="2800" dirty="0">
              <a:solidFill>
                <a:srgbClr val="E21951"/>
              </a:solidFill>
            </a:endParaRPr>
          </a:p>
        </p:txBody>
      </p:sp>
      <mc:AlternateContent xmlns:mc="http://schemas.openxmlformats.org/markup-compatibility/2006" xmlns:a14="http://schemas.microsoft.com/office/drawing/2010/main">
        <mc:Choice Requires="a14">
          <p:sp>
            <p:nvSpPr>
              <p:cNvPr id="23" name="Rectangle 22"/>
              <p:cNvSpPr/>
              <p:nvPr/>
            </p:nvSpPr>
            <p:spPr>
              <a:xfrm>
                <a:off x="2089395" y="5801149"/>
                <a:ext cx="2645083" cy="807978"/>
              </a:xfrm>
              <a:prstGeom prst="rect">
                <a:avLst/>
              </a:prstGeom>
            </p:spPr>
            <p:txBody>
              <a:bodyPr wrap="none">
                <a:spAutoFit/>
              </a:bodyPr>
              <a:lstStyle/>
              <a:p>
                <a:pPr lvl="0">
                  <a:lnSpc>
                    <a:spcPct val="90000"/>
                  </a:lnSpc>
                  <a:spcBef>
                    <a:spcPts val="1000"/>
                  </a:spcBef>
                </a:pPr>
                <a:r>
                  <a:rPr lang="en-GB" sz="2800" dirty="0">
                    <a:solidFill>
                      <a:srgbClr val="E21951"/>
                    </a:solidFill>
                    <a:latin typeface="Arial" panose="020B0604020202020204" pitchFamily="34" charset="0"/>
                    <a:cs typeface="Arial" panose="020B0604020202020204" pitchFamily="34" charset="0"/>
                  </a:rPr>
                  <a:t>= </a:t>
                </a:r>
                <a14:m>
                  <m:oMath xmlns:m="http://schemas.openxmlformats.org/officeDocument/2006/math">
                    <m:f>
                      <m:fPr>
                        <m:ctrlPr>
                          <a:rPr lang="en-GB" sz="2800" i="1">
                            <a:solidFill>
                              <a:srgbClr val="E21951"/>
                            </a:solidFill>
                            <a:latin typeface="Cambria Math" panose="02040503050406030204" pitchFamily="18" charset="0"/>
                          </a:rPr>
                        </m:ctrlPr>
                      </m:fPr>
                      <m:num>
                        <m:r>
                          <m:rPr>
                            <m:nor/>
                          </m:rPr>
                          <a:rPr lang="en-GB" sz="2800">
                            <a:solidFill>
                              <a:srgbClr val="E21951"/>
                            </a:solidFill>
                            <a:latin typeface="Arial" panose="020B0604020202020204" pitchFamily="34" charset="0"/>
                            <a:cs typeface="Arial" panose="020B0604020202020204" pitchFamily="34" charset="0"/>
                          </a:rPr>
                          <m:t>9!</m:t>
                        </m:r>
                      </m:num>
                      <m:den>
                        <m:d>
                          <m:dPr>
                            <m:ctrlPr>
                              <a:rPr lang="en-GB" sz="2800" i="1">
                                <a:solidFill>
                                  <a:srgbClr val="E21951"/>
                                </a:solidFill>
                                <a:latin typeface="Cambria Math" panose="02040503050406030204" pitchFamily="18" charset="0"/>
                              </a:rPr>
                            </m:ctrlPr>
                          </m:dPr>
                          <m:e>
                            <m:r>
                              <m:rPr>
                                <m:nor/>
                              </m:rPr>
                              <a:rPr lang="en-GB" sz="2800">
                                <a:solidFill>
                                  <a:srgbClr val="E21951"/>
                                </a:solidFill>
                                <a:latin typeface="Arial" panose="020B0604020202020204" pitchFamily="34" charset="0"/>
                                <a:cs typeface="Arial" panose="020B0604020202020204" pitchFamily="34" charset="0"/>
                              </a:rPr>
                              <m:t>9 </m:t>
                            </m:r>
                            <m:r>
                              <a:rPr lang="en-GB" sz="2800" i="1">
                                <a:solidFill>
                                  <a:srgbClr val="E21951"/>
                                </a:solidFill>
                                <a:latin typeface="Cambria Math"/>
                                <a:ea typeface="Cambria Math"/>
                              </a:rPr>
                              <m:t>− </m:t>
                            </m:r>
                            <m:r>
                              <m:rPr>
                                <m:nor/>
                              </m:rPr>
                              <a:rPr lang="en-GB" sz="2800">
                                <a:solidFill>
                                  <a:srgbClr val="E21951"/>
                                </a:solidFill>
                                <a:latin typeface="Arial" panose="020B0604020202020204" pitchFamily="34" charset="0"/>
                                <a:cs typeface="Arial" panose="020B0604020202020204" pitchFamily="34" charset="0"/>
                              </a:rPr>
                              <m:t>3</m:t>
                            </m:r>
                          </m:e>
                        </m:d>
                        <m:r>
                          <m:rPr>
                            <m:nor/>
                          </m:rPr>
                          <a:rPr lang="en-GB" sz="2800">
                            <a:solidFill>
                              <a:srgbClr val="E21951"/>
                            </a:solidFill>
                            <a:latin typeface="Arial" panose="020B0604020202020204" pitchFamily="34" charset="0"/>
                            <a:cs typeface="Arial" panose="020B0604020202020204" pitchFamily="34" charset="0"/>
                          </a:rPr>
                          <m:t>!</m:t>
                        </m:r>
                      </m:den>
                    </m:f>
                    <m:r>
                      <a:rPr lang="en-GB" sz="2800">
                        <a:solidFill>
                          <a:srgbClr val="E21951"/>
                        </a:solidFill>
                        <a:latin typeface="Cambria Math"/>
                      </a:rPr>
                      <m:t>  </m:t>
                    </m:r>
                  </m:oMath>
                </a14:m>
                <a:r>
                  <a:rPr lang="en-GB" sz="2800" dirty="0">
                    <a:solidFill>
                      <a:srgbClr val="E21951"/>
                    </a:solidFill>
                    <a:latin typeface="Arial" panose="020B0604020202020204" pitchFamily="34" charset="0"/>
                    <a:cs typeface="Arial" panose="020B0604020202020204" pitchFamily="34" charset="0"/>
                  </a:rPr>
                  <a:t>= </a:t>
                </a:r>
                <a:r>
                  <a:rPr lang="en-GB" sz="2800" dirty="0" smtClean="0">
                    <a:solidFill>
                      <a:srgbClr val="E21951"/>
                    </a:solidFill>
                    <a:latin typeface="Arial" panose="020B0604020202020204" pitchFamily="34" charset="0"/>
                    <a:cs typeface="Arial" panose="020B0604020202020204" pitchFamily="34" charset="0"/>
                  </a:rPr>
                  <a:t>504</a:t>
                </a:r>
                <a:endParaRPr lang="en-GB" sz="2800" dirty="0">
                  <a:solidFill>
                    <a:srgbClr val="E21951"/>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089395" y="5801149"/>
                <a:ext cx="2645083" cy="807978"/>
              </a:xfrm>
              <a:prstGeom prst="rect">
                <a:avLst/>
              </a:prstGeom>
              <a:blipFill rotWithShape="1">
                <a:blip r:embed="rId4"/>
                <a:stretch>
                  <a:fillRect l="-4839" r="-3456"/>
                </a:stretch>
              </a:blipFill>
            </p:spPr>
            <p:txBody>
              <a:bodyPr/>
              <a:lstStyle/>
              <a:p>
                <a:r>
                  <a:rPr lang="en-GB">
                    <a:noFill/>
                  </a:rPr>
                  <a:t> </a:t>
                </a:r>
              </a:p>
            </p:txBody>
          </p:sp>
        </mc:Fallback>
      </mc:AlternateContent>
      <p:sp>
        <p:nvSpPr>
          <p:cNvPr id="24" name="Rounded Rectangle 23"/>
          <p:cNvSpPr/>
          <p:nvPr/>
        </p:nvSpPr>
        <p:spPr>
          <a:xfrm>
            <a:off x="261257" y="2468880"/>
            <a:ext cx="7354389" cy="1698171"/>
          </a:xfrm>
          <a:prstGeom prst="roundRect">
            <a:avLst/>
          </a:prstGeom>
          <a:noFill/>
          <a:ln w="38100">
            <a:solidFill>
              <a:srgbClr val="E21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10620063" y="1307022"/>
            <a:ext cx="720000" cy="720000"/>
            <a:chOff x="10119974" y="2846881"/>
            <a:chExt cx="720000" cy="720000"/>
          </a:xfrm>
        </p:grpSpPr>
        <p:sp>
          <p:nvSpPr>
            <p:cNvPr id="12" name="Oval 11"/>
            <p:cNvSpPr/>
            <p:nvPr/>
          </p:nvSpPr>
          <p:spPr>
            <a:xfrm>
              <a:off x="10119974" y="2846881"/>
              <a:ext cx="720000" cy="720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10326803" y="3026881"/>
              <a:ext cx="36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E21951"/>
                  </a:solidFill>
                </a:rPr>
                <a:t>1</a:t>
              </a:r>
              <a:endParaRPr lang="en-GB" dirty="0">
                <a:solidFill>
                  <a:srgbClr val="E21951"/>
                </a:solidFill>
              </a:endParaRPr>
            </a:p>
          </p:txBody>
        </p:sp>
      </p:grpSp>
      <p:grpSp>
        <p:nvGrpSpPr>
          <p:cNvPr id="26" name="Group 25"/>
          <p:cNvGrpSpPr/>
          <p:nvPr/>
        </p:nvGrpSpPr>
        <p:grpSpPr>
          <a:xfrm>
            <a:off x="10571671" y="1002534"/>
            <a:ext cx="1348579" cy="859316"/>
            <a:chOff x="10571671" y="1002534"/>
            <a:chExt cx="1348579" cy="859316"/>
          </a:xfrm>
        </p:grpSpPr>
        <p:sp>
          <p:nvSpPr>
            <p:cNvPr id="17" name="Freeform 16"/>
            <p:cNvSpPr/>
            <p:nvPr/>
          </p:nvSpPr>
          <p:spPr>
            <a:xfrm>
              <a:off x="10571671" y="1002534"/>
              <a:ext cx="1348579" cy="859316"/>
            </a:xfrm>
            <a:custGeom>
              <a:avLst/>
              <a:gdLst>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859458 w 1509454"/>
                <a:gd name="connsiteY7" fmla="*/ 473725 h 868207"/>
                <a:gd name="connsiteX8" fmla="*/ 550986 w 1509454"/>
                <a:gd name="connsiteY8" fmla="*/ 738130 h 868207"/>
                <a:gd name="connsiteX9" fmla="*/ 628104 w 1509454"/>
                <a:gd name="connsiteY9" fmla="*/ 859316 h 868207"/>
                <a:gd name="connsiteX10" fmla="*/ 1123863 w 1509454"/>
                <a:gd name="connsiteY10" fmla="*/ 506776 h 868207"/>
                <a:gd name="connsiteX11" fmla="*/ 1509454 w 1509454"/>
                <a:gd name="connsiteY11"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573020 w 1509454"/>
                <a:gd name="connsiteY7" fmla="*/ 484742 h 868207"/>
                <a:gd name="connsiteX8" fmla="*/ 859458 w 1509454"/>
                <a:gd name="connsiteY8" fmla="*/ 473725 h 868207"/>
                <a:gd name="connsiteX9" fmla="*/ 550986 w 1509454"/>
                <a:gd name="connsiteY9" fmla="*/ 738130 h 868207"/>
                <a:gd name="connsiteX10" fmla="*/ 628104 w 1509454"/>
                <a:gd name="connsiteY10" fmla="*/ 859316 h 868207"/>
                <a:gd name="connsiteX11" fmla="*/ 1123863 w 1509454"/>
                <a:gd name="connsiteY11" fmla="*/ 506776 h 868207"/>
                <a:gd name="connsiteX12" fmla="*/ 1509454 w 1509454"/>
                <a:gd name="connsiteY12"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584037 w 1509454"/>
                <a:gd name="connsiteY7" fmla="*/ 374573 h 868207"/>
                <a:gd name="connsiteX8" fmla="*/ 859458 w 1509454"/>
                <a:gd name="connsiteY8" fmla="*/ 473725 h 868207"/>
                <a:gd name="connsiteX9" fmla="*/ 550986 w 1509454"/>
                <a:gd name="connsiteY9" fmla="*/ 738130 h 868207"/>
                <a:gd name="connsiteX10" fmla="*/ 628104 w 1509454"/>
                <a:gd name="connsiteY10" fmla="*/ 859316 h 868207"/>
                <a:gd name="connsiteX11" fmla="*/ 1123863 w 1509454"/>
                <a:gd name="connsiteY11" fmla="*/ 506776 h 868207"/>
                <a:gd name="connsiteX12" fmla="*/ 1509454 w 1509454"/>
                <a:gd name="connsiteY12"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429801 w 1509454"/>
                <a:gd name="connsiteY7" fmla="*/ 385590 h 868207"/>
                <a:gd name="connsiteX8" fmla="*/ 859458 w 1509454"/>
                <a:gd name="connsiteY8" fmla="*/ 473725 h 868207"/>
                <a:gd name="connsiteX9" fmla="*/ 550986 w 1509454"/>
                <a:gd name="connsiteY9" fmla="*/ 738130 h 868207"/>
                <a:gd name="connsiteX10" fmla="*/ 628104 w 1509454"/>
                <a:gd name="connsiteY10" fmla="*/ 859316 h 868207"/>
                <a:gd name="connsiteX11" fmla="*/ 1123863 w 1509454"/>
                <a:gd name="connsiteY11" fmla="*/ 506776 h 868207"/>
                <a:gd name="connsiteX12" fmla="*/ 1509454 w 1509454"/>
                <a:gd name="connsiteY12"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429801 w 1509454"/>
                <a:gd name="connsiteY7" fmla="*/ 385590 h 868207"/>
                <a:gd name="connsiteX8" fmla="*/ 650138 w 1509454"/>
                <a:gd name="connsiteY8" fmla="*/ 396607 h 868207"/>
                <a:gd name="connsiteX9" fmla="*/ 859458 w 1509454"/>
                <a:gd name="connsiteY9" fmla="*/ 473725 h 868207"/>
                <a:gd name="connsiteX10" fmla="*/ 550986 w 1509454"/>
                <a:gd name="connsiteY10" fmla="*/ 738130 h 868207"/>
                <a:gd name="connsiteX11" fmla="*/ 628104 w 1509454"/>
                <a:gd name="connsiteY11" fmla="*/ 859316 h 868207"/>
                <a:gd name="connsiteX12" fmla="*/ 1123863 w 1509454"/>
                <a:gd name="connsiteY12" fmla="*/ 506776 h 868207"/>
                <a:gd name="connsiteX13" fmla="*/ 1509454 w 1509454"/>
                <a:gd name="connsiteY13"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429801 w 1509454"/>
                <a:gd name="connsiteY7" fmla="*/ 385590 h 868207"/>
                <a:gd name="connsiteX8" fmla="*/ 760307 w 1509454"/>
                <a:gd name="connsiteY8" fmla="*/ 341523 h 868207"/>
                <a:gd name="connsiteX9" fmla="*/ 859458 w 1509454"/>
                <a:gd name="connsiteY9" fmla="*/ 473725 h 868207"/>
                <a:gd name="connsiteX10" fmla="*/ 550986 w 1509454"/>
                <a:gd name="connsiteY10" fmla="*/ 738130 h 868207"/>
                <a:gd name="connsiteX11" fmla="*/ 628104 w 1509454"/>
                <a:gd name="connsiteY11" fmla="*/ 859316 h 868207"/>
                <a:gd name="connsiteX12" fmla="*/ 1123863 w 1509454"/>
                <a:gd name="connsiteY12" fmla="*/ 506776 h 868207"/>
                <a:gd name="connsiteX13" fmla="*/ 1509454 w 1509454"/>
                <a:gd name="connsiteY13" fmla="*/ 429658 h 868207"/>
                <a:gd name="connsiteX0" fmla="*/ 1443352 w 1509454"/>
                <a:gd name="connsiteY0" fmla="*/ 0 h 864012"/>
                <a:gd name="connsiteX1" fmla="*/ 1046745 w 1509454"/>
                <a:gd name="connsiteY1" fmla="*/ 143219 h 864012"/>
                <a:gd name="connsiteX2" fmla="*/ 584037 w 1509454"/>
                <a:gd name="connsiteY2" fmla="*/ 55084 h 864012"/>
                <a:gd name="connsiteX3" fmla="*/ 121328 w 1509454"/>
                <a:gd name="connsiteY3" fmla="*/ 319489 h 864012"/>
                <a:gd name="connsiteX4" fmla="*/ 143 w 1509454"/>
                <a:gd name="connsiteY4" fmla="*/ 727113 h 864012"/>
                <a:gd name="connsiteX5" fmla="*/ 99295 w 1509454"/>
                <a:gd name="connsiteY5" fmla="*/ 749147 h 864012"/>
                <a:gd name="connsiteX6" fmla="*/ 209463 w 1509454"/>
                <a:gd name="connsiteY6" fmla="*/ 561860 h 864012"/>
                <a:gd name="connsiteX7" fmla="*/ 429801 w 1509454"/>
                <a:gd name="connsiteY7" fmla="*/ 385590 h 864012"/>
                <a:gd name="connsiteX8" fmla="*/ 760307 w 1509454"/>
                <a:gd name="connsiteY8" fmla="*/ 341523 h 864012"/>
                <a:gd name="connsiteX9" fmla="*/ 859458 w 1509454"/>
                <a:gd name="connsiteY9" fmla="*/ 473725 h 864012"/>
                <a:gd name="connsiteX10" fmla="*/ 573020 w 1509454"/>
                <a:gd name="connsiteY10" fmla="*/ 694063 h 864012"/>
                <a:gd name="connsiteX11" fmla="*/ 628104 w 1509454"/>
                <a:gd name="connsiteY11" fmla="*/ 859316 h 864012"/>
                <a:gd name="connsiteX12" fmla="*/ 1123863 w 1509454"/>
                <a:gd name="connsiteY12" fmla="*/ 506776 h 864012"/>
                <a:gd name="connsiteX13" fmla="*/ 1509454 w 1509454"/>
                <a:gd name="connsiteY13" fmla="*/ 429658 h 864012"/>
                <a:gd name="connsiteX0" fmla="*/ 1443352 w 1509454"/>
                <a:gd name="connsiteY0" fmla="*/ 0 h 863671"/>
                <a:gd name="connsiteX1" fmla="*/ 1046745 w 1509454"/>
                <a:gd name="connsiteY1" fmla="*/ 143219 h 863671"/>
                <a:gd name="connsiteX2" fmla="*/ 584037 w 1509454"/>
                <a:gd name="connsiteY2" fmla="*/ 55084 h 863671"/>
                <a:gd name="connsiteX3" fmla="*/ 121328 w 1509454"/>
                <a:gd name="connsiteY3" fmla="*/ 319489 h 863671"/>
                <a:gd name="connsiteX4" fmla="*/ 143 w 1509454"/>
                <a:gd name="connsiteY4" fmla="*/ 727113 h 863671"/>
                <a:gd name="connsiteX5" fmla="*/ 99295 w 1509454"/>
                <a:gd name="connsiteY5" fmla="*/ 749147 h 863671"/>
                <a:gd name="connsiteX6" fmla="*/ 209463 w 1509454"/>
                <a:gd name="connsiteY6" fmla="*/ 561860 h 863671"/>
                <a:gd name="connsiteX7" fmla="*/ 429801 w 1509454"/>
                <a:gd name="connsiteY7" fmla="*/ 385590 h 863671"/>
                <a:gd name="connsiteX8" fmla="*/ 760307 w 1509454"/>
                <a:gd name="connsiteY8" fmla="*/ 341523 h 863671"/>
                <a:gd name="connsiteX9" fmla="*/ 859458 w 1509454"/>
                <a:gd name="connsiteY9" fmla="*/ 550843 h 863671"/>
                <a:gd name="connsiteX10" fmla="*/ 573020 w 1509454"/>
                <a:gd name="connsiteY10" fmla="*/ 694063 h 863671"/>
                <a:gd name="connsiteX11" fmla="*/ 628104 w 1509454"/>
                <a:gd name="connsiteY11" fmla="*/ 859316 h 863671"/>
                <a:gd name="connsiteX12" fmla="*/ 1123863 w 1509454"/>
                <a:gd name="connsiteY12" fmla="*/ 506776 h 863671"/>
                <a:gd name="connsiteX13" fmla="*/ 1509454 w 1509454"/>
                <a:gd name="connsiteY13" fmla="*/ 429658 h 863671"/>
                <a:gd name="connsiteX0" fmla="*/ 1443352 w 1509454"/>
                <a:gd name="connsiteY0" fmla="*/ 0 h 859635"/>
                <a:gd name="connsiteX1" fmla="*/ 1046745 w 1509454"/>
                <a:gd name="connsiteY1" fmla="*/ 143219 h 859635"/>
                <a:gd name="connsiteX2" fmla="*/ 584037 w 1509454"/>
                <a:gd name="connsiteY2" fmla="*/ 55084 h 859635"/>
                <a:gd name="connsiteX3" fmla="*/ 121328 w 1509454"/>
                <a:gd name="connsiteY3" fmla="*/ 319489 h 859635"/>
                <a:gd name="connsiteX4" fmla="*/ 143 w 1509454"/>
                <a:gd name="connsiteY4" fmla="*/ 727113 h 859635"/>
                <a:gd name="connsiteX5" fmla="*/ 99295 w 1509454"/>
                <a:gd name="connsiteY5" fmla="*/ 749147 h 859635"/>
                <a:gd name="connsiteX6" fmla="*/ 209463 w 1509454"/>
                <a:gd name="connsiteY6" fmla="*/ 561860 h 859635"/>
                <a:gd name="connsiteX7" fmla="*/ 429801 w 1509454"/>
                <a:gd name="connsiteY7" fmla="*/ 385590 h 859635"/>
                <a:gd name="connsiteX8" fmla="*/ 760307 w 1509454"/>
                <a:gd name="connsiteY8" fmla="*/ 341523 h 859635"/>
                <a:gd name="connsiteX9" fmla="*/ 859458 w 1509454"/>
                <a:gd name="connsiteY9" fmla="*/ 550843 h 859635"/>
                <a:gd name="connsiteX10" fmla="*/ 573020 w 1509454"/>
                <a:gd name="connsiteY10" fmla="*/ 694063 h 859635"/>
                <a:gd name="connsiteX11" fmla="*/ 628104 w 1509454"/>
                <a:gd name="connsiteY11" fmla="*/ 859316 h 859635"/>
                <a:gd name="connsiteX12" fmla="*/ 1013695 w 1509454"/>
                <a:gd name="connsiteY12" fmla="*/ 649995 h 859635"/>
                <a:gd name="connsiteX13" fmla="*/ 1509454 w 1509454"/>
                <a:gd name="connsiteY13" fmla="*/ 429658 h 859635"/>
                <a:gd name="connsiteX0" fmla="*/ 1443352 w 1509454"/>
                <a:gd name="connsiteY0" fmla="*/ 0 h 859316"/>
                <a:gd name="connsiteX1" fmla="*/ 1046745 w 1509454"/>
                <a:gd name="connsiteY1" fmla="*/ 143219 h 859316"/>
                <a:gd name="connsiteX2" fmla="*/ 584037 w 1509454"/>
                <a:gd name="connsiteY2" fmla="*/ 55084 h 859316"/>
                <a:gd name="connsiteX3" fmla="*/ 121328 w 1509454"/>
                <a:gd name="connsiteY3" fmla="*/ 319489 h 859316"/>
                <a:gd name="connsiteX4" fmla="*/ 143 w 1509454"/>
                <a:gd name="connsiteY4" fmla="*/ 727113 h 859316"/>
                <a:gd name="connsiteX5" fmla="*/ 99295 w 1509454"/>
                <a:gd name="connsiteY5" fmla="*/ 749147 h 859316"/>
                <a:gd name="connsiteX6" fmla="*/ 209463 w 1509454"/>
                <a:gd name="connsiteY6" fmla="*/ 561860 h 859316"/>
                <a:gd name="connsiteX7" fmla="*/ 429801 w 1509454"/>
                <a:gd name="connsiteY7" fmla="*/ 385590 h 859316"/>
                <a:gd name="connsiteX8" fmla="*/ 760307 w 1509454"/>
                <a:gd name="connsiteY8" fmla="*/ 341523 h 859316"/>
                <a:gd name="connsiteX9" fmla="*/ 859458 w 1509454"/>
                <a:gd name="connsiteY9" fmla="*/ 550843 h 859316"/>
                <a:gd name="connsiteX10" fmla="*/ 683189 w 1509454"/>
                <a:gd name="connsiteY10" fmla="*/ 649996 h 859316"/>
                <a:gd name="connsiteX11" fmla="*/ 628104 w 1509454"/>
                <a:gd name="connsiteY11" fmla="*/ 859316 h 859316"/>
                <a:gd name="connsiteX12" fmla="*/ 1013695 w 1509454"/>
                <a:gd name="connsiteY12" fmla="*/ 649995 h 859316"/>
                <a:gd name="connsiteX13" fmla="*/ 1509454 w 1509454"/>
                <a:gd name="connsiteY13" fmla="*/ 429658 h 859316"/>
                <a:gd name="connsiteX0" fmla="*/ 1443352 w 1509454"/>
                <a:gd name="connsiteY0" fmla="*/ 0 h 859316"/>
                <a:gd name="connsiteX1" fmla="*/ 1046745 w 1509454"/>
                <a:gd name="connsiteY1" fmla="*/ 143219 h 859316"/>
                <a:gd name="connsiteX2" fmla="*/ 584037 w 1509454"/>
                <a:gd name="connsiteY2" fmla="*/ 55084 h 859316"/>
                <a:gd name="connsiteX3" fmla="*/ 121328 w 1509454"/>
                <a:gd name="connsiteY3" fmla="*/ 319489 h 859316"/>
                <a:gd name="connsiteX4" fmla="*/ 143 w 1509454"/>
                <a:gd name="connsiteY4" fmla="*/ 727113 h 859316"/>
                <a:gd name="connsiteX5" fmla="*/ 99295 w 1509454"/>
                <a:gd name="connsiteY5" fmla="*/ 749147 h 859316"/>
                <a:gd name="connsiteX6" fmla="*/ 209463 w 1509454"/>
                <a:gd name="connsiteY6" fmla="*/ 561860 h 859316"/>
                <a:gd name="connsiteX7" fmla="*/ 470282 w 1509454"/>
                <a:gd name="connsiteY7" fmla="*/ 359396 h 859316"/>
                <a:gd name="connsiteX8" fmla="*/ 760307 w 1509454"/>
                <a:gd name="connsiteY8" fmla="*/ 341523 h 859316"/>
                <a:gd name="connsiteX9" fmla="*/ 859458 w 1509454"/>
                <a:gd name="connsiteY9" fmla="*/ 550843 h 859316"/>
                <a:gd name="connsiteX10" fmla="*/ 683189 w 1509454"/>
                <a:gd name="connsiteY10" fmla="*/ 649996 h 859316"/>
                <a:gd name="connsiteX11" fmla="*/ 628104 w 1509454"/>
                <a:gd name="connsiteY11" fmla="*/ 859316 h 859316"/>
                <a:gd name="connsiteX12" fmla="*/ 1013695 w 1509454"/>
                <a:gd name="connsiteY12" fmla="*/ 649995 h 859316"/>
                <a:gd name="connsiteX13" fmla="*/ 1509454 w 1509454"/>
                <a:gd name="connsiteY13" fmla="*/ 429658 h 859316"/>
                <a:gd name="connsiteX0" fmla="*/ 1443352 w 1509454"/>
                <a:gd name="connsiteY0" fmla="*/ 0 h 859316"/>
                <a:gd name="connsiteX1" fmla="*/ 1046745 w 1509454"/>
                <a:gd name="connsiteY1" fmla="*/ 143219 h 859316"/>
                <a:gd name="connsiteX2" fmla="*/ 584037 w 1509454"/>
                <a:gd name="connsiteY2" fmla="*/ 55084 h 859316"/>
                <a:gd name="connsiteX3" fmla="*/ 121328 w 1509454"/>
                <a:gd name="connsiteY3" fmla="*/ 319489 h 859316"/>
                <a:gd name="connsiteX4" fmla="*/ 143 w 1509454"/>
                <a:gd name="connsiteY4" fmla="*/ 727113 h 859316"/>
                <a:gd name="connsiteX5" fmla="*/ 99295 w 1509454"/>
                <a:gd name="connsiteY5" fmla="*/ 749147 h 859316"/>
                <a:gd name="connsiteX6" fmla="*/ 209463 w 1509454"/>
                <a:gd name="connsiteY6" fmla="*/ 561860 h 859316"/>
                <a:gd name="connsiteX7" fmla="*/ 470282 w 1509454"/>
                <a:gd name="connsiteY7" fmla="*/ 359396 h 859316"/>
                <a:gd name="connsiteX8" fmla="*/ 698395 w 1509454"/>
                <a:gd name="connsiteY8" fmla="*/ 348666 h 859316"/>
                <a:gd name="connsiteX9" fmla="*/ 859458 w 1509454"/>
                <a:gd name="connsiteY9" fmla="*/ 550843 h 859316"/>
                <a:gd name="connsiteX10" fmla="*/ 683189 w 1509454"/>
                <a:gd name="connsiteY10" fmla="*/ 649996 h 859316"/>
                <a:gd name="connsiteX11" fmla="*/ 628104 w 1509454"/>
                <a:gd name="connsiteY11" fmla="*/ 859316 h 859316"/>
                <a:gd name="connsiteX12" fmla="*/ 1013695 w 1509454"/>
                <a:gd name="connsiteY12" fmla="*/ 649995 h 859316"/>
                <a:gd name="connsiteX13" fmla="*/ 1509454 w 1509454"/>
                <a:gd name="connsiteY13" fmla="*/ 429658 h 859316"/>
                <a:gd name="connsiteX0" fmla="*/ 1446201 w 1512303"/>
                <a:gd name="connsiteY0" fmla="*/ 0 h 859316"/>
                <a:gd name="connsiteX1" fmla="*/ 1049594 w 1512303"/>
                <a:gd name="connsiteY1" fmla="*/ 143219 h 859316"/>
                <a:gd name="connsiteX2" fmla="*/ 586886 w 1512303"/>
                <a:gd name="connsiteY2" fmla="*/ 55084 h 859316"/>
                <a:gd name="connsiteX3" fmla="*/ 124177 w 1512303"/>
                <a:gd name="connsiteY3" fmla="*/ 319489 h 859316"/>
                <a:gd name="connsiteX4" fmla="*/ 2992 w 1512303"/>
                <a:gd name="connsiteY4" fmla="*/ 727113 h 859316"/>
                <a:gd name="connsiteX5" fmla="*/ 211682 w 1512303"/>
                <a:gd name="connsiteY5" fmla="*/ 768197 h 859316"/>
                <a:gd name="connsiteX6" fmla="*/ 212312 w 1512303"/>
                <a:gd name="connsiteY6" fmla="*/ 561860 h 859316"/>
                <a:gd name="connsiteX7" fmla="*/ 473131 w 1512303"/>
                <a:gd name="connsiteY7" fmla="*/ 359396 h 859316"/>
                <a:gd name="connsiteX8" fmla="*/ 701244 w 1512303"/>
                <a:gd name="connsiteY8" fmla="*/ 348666 h 859316"/>
                <a:gd name="connsiteX9" fmla="*/ 862307 w 1512303"/>
                <a:gd name="connsiteY9" fmla="*/ 550843 h 859316"/>
                <a:gd name="connsiteX10" fmla="*/ 686038 w 1512303"/>
                <a:gd name="connsiteY10" fmla="*/ 649996 h 859316"/>
                <a:gd name="connsiteX11" fmla="*/ 630953 w 1512303"/>
                <a:gd name="connsiteY11" fmla="*/ 859316 h 859316"/>
                <a:gd name="connsiteX12" fmla="*/ 1016544 w 1512303"/>
                <a:gd name="connsiteY12" fmla="*/ 649995 h 859316"/>
                <a:gd name="connsiteX13" fmla="*/ 1512303 w 1512303"/>
                <a:gd name="connsiteY13" fmla="*/ 429658 h 859316"/>
                <a:gd name="connsiteX0" fmla="*/ 1360587 w 1426689"/>
                <a:gd name="connsiteY0" fmla="*/ 0 h 859316"/>
                <a:gd name="connsiteX1" fmla="*/ 963980 w 1426689"/>
                <a:gd name="connsiteY1" fmla="*/ 143219 h 859316"/>
                <a:gd name="connsiteX2" fmla="*/ 501272 w 1426689"/>
                <a:gd name="connsiteY2" fmla="*/ 55084 h 859316"/>
                <a:gd name="connsiteX3" fmla="*/ 38563 w 1426689"/>
                <a:gd name="connsiteY3" fmla="*/ 319489 h 859316"/>
                <a:gd name="connsiteX4" fmla="*/ 36441 w 1426689"/>
                <a:gd name="connsiteY4" fmla="*/ 772356 h 859316"/>
                <a:gd name="connsiteX5" fmla="*/ 126068 w 1426689"/>
                <a:gd name="connsiteY5" fmla="*/ 768197 h 859316"/>
                <a:gd name="connsiteX6" fmla="*/ 126698 w 1426689"/>
                <a:gd name="connsiteY6" fmla="*/ 561860 h 859316"/>
                <a:gd name="connsiteX7" fmla="*/ 387517 w 1426689"/>
                <a:gd name="connsiteY7" fmla="*/ 359396 h 859316"/>
                <a:gd name="connsiteX8" fmla="*/ 615630 w 1426689"/>
                <a:gd name="connsiteY8" fmla="*/ 348666 h 859316"/>
                <a:gd name="connsiteX9" fmla="*/ 776693 w 1426689"/>
                <a:gd name="connsiteY9" fmla="*/ 550843 h 859316"/>
                <a:gd name="connsiteX10" fmla="*/ 600424 w 1426689"/>
                <a:gd name="connsiteY10" fmla="*/ 649996 h 859316"/>
                <a:gd name="connsiteX11" fmla="*/ 545339 w 1426689"/>
                <a:gd name="connsiteY11" fmla="*/ 859316 h 859316"/>
                <a:gd name="connsiteX12" fmla="*/ 930930 w 1426689"/>
                <a:gd name="connsiteY12" fmla="*/ 649995 h 859316"/>
                <a:gd name="connsiteX13" fmla="*/ 1426689 w 1426689"/>
                <a:gd name="connsiteY13" fmla="*/ 429658 h 859316"/>
                <a:gd name="connsiteX0" fmla="*/ 1360587 w 1426689"/>
                <a:gd name="connsiteY0" fmla="*/ 0 h 859316"/>
                <a:gd name="connsiteX1" fmla="*/ 963980 w 1426689"/>
                <a:gd name="connsiteY1" fmla="*/ 143219 h 859316"/>
                <a:gd name="connsiteX2" fmla="*/ 501272 w 1426689"/>
                <a:gd name="connsiteY2" fmla="*/ 55084 h 859316"/>
                <a:gd name="connsiteX3" fmla="*/ 38563 w 1426689"/>
                <a:gd name="connsiteY3" fmla="*/ 319489 h 859316"/>
                <a:gd name="connsiteX4" fmla="*/ 36441 w 1426689"/>
                <a:gd name="connsiteY4" fmla="*/ 772356 h 859316"/>
                <a:gd name="connsiteX5" fmla="*/ 126068 w 1426689"/>
                <a:gd name="connsiteY5" fmla="*/ 768197 h 859316"/>
                <a:gd name="connsiteX6" fmla="*/ 200517 w 1426689"/>
                <a:gd name="connsiteY6" fmla="*/ 595197 h 859316"/>
                <a:gd name="connsiteX7" fmla="*/ 387517 w 1426689"/>
                <a:gd name="connsiteY7" fmla="*/ 359396 h 859316"/>
                <a:gd name="connsiteX8" fmla="*/ 615630 w 1426689"/>
                <a:gd name="connsiteY8" fmla="*/ 348666 h 859316"/>
                <a:gd name="connsiteX9" fmla="*/ 776693 w 1426689"/>
                <a:gd name="connsiteY9" fmla="*/ 550843 h 859316"/>
                <a:gd name="connsiteX10" fmla="*/ 600424 w 1426689"/>
                <a:gd name="connsiteY10" fmla="*/ 649996 h 859316"/>
                <a:gd name="connsiteX11" fmla="*/ 545339 w 1426689"/>
                <a:gd name="connsiteY11" fmla="*/ 859316 h 859316"/>
                <a:gd name="connsiteX12" fmla="*/ 930930 w 1426689"/>
                <a:gd name="connsiteY12" fmla="*/ 649995 h 859316"/>
                <a:gd name="connsiteX13" fmla="*/ 1426689 w 1426689"/>
                <a:gd name="connsiteY13" fmla="*/ 429658 h 859316"/>
                <a:gd name="connsiteX0" fmla="*/ 1324216 w 1390318"/>
                <a:gd name="connsiteY0" fmla="*/ 0 h 859316"/>
                <a:gd name="connsiteX1" fmla="*/ 927609 w 1390318"/>
                <a:gd name="connsiteY1" fmla="*/ 143219 h 859316"/>
                <a:gd name="connsiteX2" fmla="*/ 464901 w 1390318"/>
                <a:gd name="connsiteY2" fmla="*/ 55084 h 859316"/>
                <a:gd name="connsiteX3" fmla="*/ 104586 w 1390318"/>
                <a:gd name="connsiteY3" fmla="*/ 369496 h 859316"/>
                <a:gd name="connsiteX4" fmla="*/ 70 w 1390318"/>
                <a:gd name="connsiteY4" fmla="*/ 772356 h 859316"/>
                <a:gd name="connsiteX5" fmla="*/ 89697 w 1390318"/>
                <a:gd name="connsiteY5" fmla="*/ 768197 h 859316"/>
                <a:gd name="connsiteX6" fmla="*/ 164146 w 1390318"/>
                <a:gd name="connsiteY6" fmla="*/ 595197 h 859316"/>
                <a:gd name="connsiteX7" fmla="*/ 351146 w 1390318"/>
                <a:gd name="connsiteY7" fmla="*/ 359396 h 859316"/>
                <a:gd name="connsiteX8" fmla="*/ 579259 w 1390318"/>
                <a:gd name="connsiteY8" fmla="*/ 348666 h 859316"/>
                <a:gd name="connsiteX9" fmla="*/ 740322 w 1390318"/>
                <a:gd name="connsiteY9" fmla="*/ 550843 h 859316"/>
                <a:gd name="connsiteX10" fmla="*/ 564053 w 1390318"/>
                <a:gd name="connsiteY10" fmla="*/ 649996 h 859316"/>
                <a:gd name="connsiteX11" fmla="*/ 508968 w 1390318"/>
                <a:gd name="connsiteY11" fmla="*/ 859316 h 859316"/>
                <a:gd name="connsiteX12" fmla="*/ 894559 w 1390318"/>
                <a:gd name="connsiteY12" fmla="*/ 649995 h 859316"/>
                <a:gd name="connsiteX13" fmla="*/ 1390318 w 1390318"/>
                <a:gd name="connsiteY13" fmla="*/ 429658 h 859316"/>
                <a:gd name="connsiteX0" fmla="*/ 1276692 w 1342794"/>
                <a:gd name="connsiteY0" fmla="*/ 0 h 859316"/>
                <a:gd name="connsiteX1" fmla="*/ 880085 w 1342794"/>
                <a:gd name="connsiteY1" fmla="*/ 143219 h 859316"/>
                <a:gd name="connsiteX2" fmla="*/ 417377 w 1342794"/>
                <a:gd name="connsiteY2" fmla="*/ 55084 h 859316"/>
                <a:gd name="connsiteX3" fmla="*/ 57062 w 1342794"/>
                <a:gd name="connsiteY3" fmla="*/ 369496 h 859316"/>
                <a:gd name="connsiteX4" fmla="*/ 171 w 1342794"/>
                <a:gd name="connsiteY4" fmla="*/ 634244 h 859316"/>
                <a:gd name="connsiteX5" fmla="*/ 42173 w 1342794"/>
                <a:gd name="connsiteY5" fmla="*/ 768197 h 859316"/>
                <a:gd name="connsiteX6" fmla="*/ 116622 w 1342794"/>
                <a:gd name="connsiteY6" fmla="*/ 595197 h 859316"/>
                <a:gd name="connsiteX7" fmla="*/ 303622 w 1342794"/>
                <a:gd name="connsiteY7" fmla="*/ 359396 h 859316"/>
                <a:gd name="connsiteX8" fmla="*/ 531735 w 1342794"/>
                <a:gd name="connsiteY8" fmla="*/ 348666 h 859316"/>
                <a:gd name="connsiteX9" fmla="*/ 692798 w 1342794"/>
                <a:gd name="connsiteY9" fmla="*/ 550843 h 859316"/>
                <a:gd name="connsiteX10" fmla="*/ 516529 w 1342794"/>
                <a:gd name="connsiteY10" fmla="*/ 649996 h 859316"/>
                <a:gd name="connsiteX11" fmla="*/ 461444 w 1342794"/>
                <a:gd name="connsiteY11" fmla="*/ 859316 h 859316"/>
                <a:gd name="connsiteX12" fmla="*/ 847035 w 1342794"/>
                <a:gd name="connsiteY12" fmla="*/ 649995 h 859316"/>
                <a:gd name="connsiteX13" fmla="*/ 1342794 w 1342794"/>
                <a:gd name="connsiteY13" fmla="*/ 429658 h 859316"/>
                <a:gd name="connsiteX0" fmla="*/ 1276768 w 1342870"/>
                <a:gd name="connsiteY0" fmla="*/ 0 h 859316"/>
                <a:gd name="connsiteX1" fmla="*/ 880161 w 1342870"/>
                <a:gd name="connsiteY1" fmla="*/ 143219 h 859316"/>
                <a:gd name="connsiteX2" fmla="*/ 417453 w 1342870"/>
                <a:gd name="connsiteY2" fmla="*/ 55084 h 859316"/>
                <a:gd name="connsiteX3" fmla="*/ 57138 w 1342870"/>
                <a:gd name="connsiteY3" fmla="*/ 369496 h 859316"/>
                <a:gd name="connsiteX4" fmla="*/ 247 w 1342870"/>
                <a:gd name="connsiteY4" fmla="*/ 634244 h 859316"/>
                <a:gd name="connsiteX5" fmla="*/ 42249 w 1342870"/>
                <a:gd name="connsiteY5" fmla="*/ 768197 h 859316"/>
                <a:gd name="connsiteX6" fmla="*/ 169086 w 1342870"/>
                <a:gd name="connsiteY6" fmla="*/ 468990 h 859316"/>
                <a:gd name="connsiteX7" fmla="*/ 303698 w 1342870"/>
                <a:gd name="connsiteY7" fmla="*/ 359396 h 859316"/>
                <a:gd name="connsiteX8" fmla="*/ 531811 w 1342870"/>
                <a:gd name="connsiteY8" fmla="*/ 348666 h 859316"/>
                <a:gd name="connsiteX9" fmla="*/ 692874 w 1342870"/>
                <a:gd name="connsiteY9" fmla="*/ 550843 h 859316"/>
                <a:gd name="connsiteX10" fmla="*/ 516605 w 1342870"/>
                <a:gd name="connsiteY10" fmla="*/ 649996 h 859316"/>
                <a:gd name="connsiteX11" fmla="*/ 461520 w 1342870"/>
                <a:gd name="connsiteY11" fmla="*/ 859316 h 859316"/>
                <a:gd name="connsiteX12" fmla="*/ 847111 w 1342870"/>
                <a:gd name="connsiteY12" fmla="*/ 649995 h 859316"/>
                <a:gd name="connsiteX13" fmla="*/ 1342870 w 1342870"/>
                <a:gd name="connsiteY13" fmla="*/ 429658 h 859316"/>
                <a:gd name="connsiteX0" fmla="*/ 1280487 w 1346589"/>
                <a:gd name="connsiteY0" fmla="*/ 0 h 859316"/>
                <a:gd name="connsiteX1" fmla="*/ 883880 w 1346589"/>
                <a:gd name="connsiteY1" fmla="*/ 143219 h 859316"/>
                <a:gd name="connsiteX2" fmla="*/ 421172 w 1346589"/>
                <a:gd name="connsiteY2" fmla="*/ 55084 h 859316"/>
                <a:gd name="connsiteX3" fmla="*/ 60857 w 1346589"/>
                <a:gd name="connsiteY3" fmla="*/ 369496 h 859316"/>
                <a:gd name="connsiteX4" fmla="*/ 3966 w 1346589"/>
                <a:gd name="connsiteY4" fmla="*/ 634244 h 859316"/>
                <a:gd name="connsiteX5" fmla="*/ 103118 w 1346589"/>
                <a:gd name="connsiteY5" fmla="*/ 639609 h 859316"/>
                <a:gd name="connsiteX6" fmla="*/ 172805 w 1346589"/>
                <a:gd name="connsiteY6" fmla="*/ 468990 h 859316"/>
                <a:gd name="connsiteX7" fmla="*/ 307417 w 1346589"/>
                <a:gd name="connsiteY7" fmla="*/ 359396 h 859316"/>
                <a:gd name="connsiteX8" fmla="*/ 535530 w 1346589"/>
                <a:gd name="connsiteY8" fmla="*/ 348666 h 859316"/>
                <a:gd name="connsiteX9" fmla="*/ 696593 w 1346589"/>
                <a:gd name="connsiteY9" fmla="*/ 550843 h 859316"/>
                <a:gd name="connsiteX10" fmla="*/ 520324 w 1346589"/>
                <a:gd name="connsiteY10" fmla="*/ 649996 h 859316"/>
                <a:gd name="connsiteX11" fmla="*/ 465239 w 1346589"/>
                <a:gd name="connsiteY11" fmla="*/ 859316 h 859316"/>
                <a:gd name="connsiteX12" fmla="*/ 850830 w 1346589"/>
                <a:gd name="connsiteY12" fmla="*/ 649995 h 859316"/>
                <a:gd name="connsiteX13" fmla="*/ 1346589 w 1346589"/>
                <a:gd name="connsiteY13" fmla="*/ 429658 h 859316"/>
                <a:gd name="connsiteX0" fmla="*/ 1282477 w 1348579"/>
                <a:gd name="connsiteY0" fmla="*/ 0 h 859316"/>
                <a:gd name="connsiteX1" fmla="*/ 885870 w 1348579"/>
                <a:gd name="connsiteY1" fmla="*/ 143219 h 859316"/>
                <a:gd name="connsiteX2" fmla="*/ 423162 w 1348579"/>
                <a:gd name="connsiteY2" fmla="*/ 55084 h 859316"/>
                <a:gd name="connsiteX3" fmla="*/ 62847 w 1348579"/>
                <a:gd name="connsiteY3" fmla="*/ 369496 h 859316"/>
                <a:gd name="connsiteX4" fmla="*/ 3575 w 1348579"/>
                <a:gd name="connsiteY4" fmla="*/ 662819 h 859316"/>
                <a:gd name="connsiteX5" fmla="*/ 105108 w 1348579"/>
                <a:gd name="connsiteY5" fmla="*/ 639609 h 859316"/>
                <a:gd name="connsiteX6" fmla="*/ 174795 w 1348579"/>
                <a:gd name="connsiteY6" fmla="*/ 468990 h 859316"/>
                <a:gd name="connsiteX7" fmla="*/ 309407 w 1348579"/>
                <a:gd name="connsiteY7" fmla="*/ 359396 h 859316"/>
                <a:gd name="connsiteX8" fmla="*/ 537520 w 1348579"/>
                <a:gd name="connsiteY8" fmla="*/ 348666 h 859316"/>
                <a:gd name="connsiteX9" fmla="*/ 698583 w 1348579"/>
                <a:gd name="connsiteY9" fmla="*/ 550843 h 859316"/>
                <a:gd name="connsiteX10" fmla="*/ 522314 w 1348579"/>
                <a:gd name="connsiteY10" fmla="*/ 649996 h 859316"/>
                <a:gd name="connsiteX11" fmla="*/ 467229 w 1348579"/>
                <a:gd name="connsiteY11" fmla="*/ 859316 h 859316"/>
                <a:gd name="connsiteX12" fmla="*/ 852820 w 1348579"/>
                <a:gd name="connsiteY12" fmla="*/ 649995 h 859316"/>
                <a:gd name="connsiteX13" fmla="*/ 1348579 w 1348579"/>
                <a:gd name="connsiteY13" fmla="*/ 429658 h 85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8579" h="859316">
                  <a:moveTo>
                    <a:pt x="1282477" y="0"/>
                  </a:moveTo>
                  <a:cubicBezTo>
                    <a:pt x="1155783" y="67019"/>
                    <a:pt x="1029089" y="134038"/>
                    <a:pt x="885870" y="143219"/>
                  </a:cubicBezTo>
                  <a:cubicBezTo>
                    <a:pt x="742651" y="152400"/>
                    <a:pt x="560333" y="17371"/>
                    <a:pt x="423162" y="55084"/>
                  </a:cubicBezTo>
                  <a:cubicBezTo>
                    <a:pt x="285991" y="92797"/>
                    <a:pt x="132778" y="268207"/>
                    <a:pt x="62847" y="369496"/>
                  </a:cubicBezTo>
                  <a:cubicBezTo>
                    <a:pt x="-7084" y="470785"/>
                    <a:pt x="-3469" y="617800"/>
                    <a:pt x="3575" y="662819"/>
                  </a:cubicBezTo>
                  <a:cubicBezTo>
                    <a:pt x="10619" y="707838"/>
                    <a:pt x="76571" y="671914"/>
                    <a:pt x="105108" y="639609"/>
                  </a:cubicBezTo>
                  <a:cubicBezTo>
                    <a:pt x="133645" y="607304"/>
                    <a:pt x="140745" y="515692"/>
                    <a:pt x="174795" y="468990"/>
                  </a:cubicBezTo>
                  <a:cubicBezTo>
                    <a:pt x="208845" y="422288"/>
                    <a:pt x="235961" y="386938"/>
                    <a:pt x="309407" y="359396"/>
                  </a:cubicBezTo>
                  <a:cubicBezTo>
                    <a:pt x="382853" y="331854"/>
                    <a:pt x="465911" y="333977"/>
                    <a:pt x="537520" y="348666"/>
                  </a:cubicBezTo>
                  <a:cubicBezTo>
                    <a:pt x="609129" y="363355"/>
                    <a:pt x="701117" y="500621"/>
                    <a:pt x="698583" y="550843"/>
                  </a:cubicBezTo>
                  <a:cubicBezTo>
                    <a:pt x="696049" y="601065"/>
                    <a:pt x="560873" y="598584"/>
                    <a:pt x="522314" y="649996"/>
                  </a:cubicBezTo>
                  <a:cubicBezTo>
                    <a:pt x="483755" y="701408"/>
                    <a:pt x="412145" y="859316"/>
                    <a:pt x="467229" y="859316"/>
                  </a:cubicBezTo>
                  <a:cubicBezTo>
                    <a:pt x="522313" y="859316"/>
                    <a:pt x="705928" y="721605"/>
                    <a:pt x="852820" y="649995"/>
                  </a:cubicBezTo>
                  <a:cubicBezTo>
                    <a:pt x="999712" y="578385"/>
                    <a:pt x="1229229" y="432412"/>
                    <a:pt x="1348579" y="429658"/>
                  </a:cubicBezTo>
                </a:path>
              </a:pathLst>
            </a:custGeom>
            <a:solidFill>
              <a:srgbClr val="FFE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10577513" y="1495425"/>
              <a:ext cx="73818" cy="197644"/>
            </a:xfrm>
            <a:custGeom>
              <a:avLst/>
              <a:gdLst>
                <a:gd name="connsiteX0" fmla="*/ 4762 w 73818"/>
                <a:gd name="connsiteY0" fmla="*/ 0 h 197644"/>
                <a:gd name="connsiteX1" fmla="*/ 71437 w 73818"/>
                <a:gd name="connsiteY1" fmla="*/ 0 h 197644"/>
                <a:gd name="connsiteX2" fmla="*/ 73818 w 73818"/>
                <a:gd name="connsiteY2" fmla="*/ 57150 h 197644"/>
                <a:gd name="connsiteX3" fmla="*/ 45243 w 73818"/>
                <a:gd name="connsiteY3" fmla="*/ 164306 h 197644"/>
                <a:gd name="connsiteX4" fmla="*/ 40481 w 73818"/>
                <a:gd name="connsiteY4" fmla="*/ 197644 h 197644"/>
                <a:gd name="connsiteX5" fmla="*/ 7143 w 73818"/>
                <a:gd name="connsiteY5" fmla="*/ 185738 h 197644"/>
                <a:gd name="connsiteX6" fmla="*/ 0 w 73818"/>
                <a:gd name="connsiteY6" fmla="*/ 121444 h 197644"/>
                <a:gd name="connsiteX7" fmla="*/ 4762 w 73818"/>
                <a:gd name="connsiteY7"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8" h="197644">
                  <a:moveTo>
                    <a:pt x="4762" y="0"/>
                  </a:moveTo>
                  <a:lnTo>
                    <a:pt x="71437" y="0"/>
                  </a:lnTo>
                  <a:cubicBezTo>
                    <a:pt x="72231" y="19050"/>
                    <a:pt x="73024" y="38100"/>
                    <a:pt x="73818" y="57150"/>
                  </a:cubicBezTo>
                  <a:lnTo>
                    <a:pt x="45243" y="164306"/>
                  </a:lnTo>
                  <a:lnTo>
                    <a:pt x="40481" y="197644"/>
                  </a:lnTo>
                  <a:lnTo>
                    <a:pt x="7143" y="185738"/>
                  </a:lnTo>
                  <a:lnTo>
                    <a:pt x="0" y="121444"/>
                  </a:lnTo>
                  <a:lnTo>
                    <a:pt x="4762" y="0"/>
                  </a:ln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10591800" y="1491630"/>
              <a:ext cx="64757" cy="198088"/>
            </a:xfrm>
            <a:custGeom>
              <a:avLst/>
              <a:gdLst>
                <a:gd name="connsiteX0" fmla="*/ 0 w 64757"/>
                <a:gd name="connsiteY0" fmla="*/ 6176 h 198088"/>
                <a:gd name="connsiteX1" fmla="*/ 64294 w 64757"/>
                <a:gd name="connsiteY1" fmla="*/ 20464 h 198088"/>
                <a:gd name="connsiteX2" fmla="*/ 28575 w 64757"/>
                <a:gd name="connsiteY2" fmla="*/ 175245 h 198088"/>
                <a:gd name="connsiteX3" fmla="*/ 21431 w 64757"/>
                <a:gd name="connsiteY3" fmla="*/ 194295 h 198088"/>
              </a:gdLst>
              <a:ahLst/>
              <a:cxnLst>
                <a:cxn ang="0">
                  <a:pos x="connsiteX0" y="connsiteY0"/>
                </a:cxn>
                <a:cxn ang="0">
                  <a:pos x="connsiteX1" y="connsiteY1"/>
                </a:cxn>
                <a:cxn ang="0">
                  <a:pos x="connsiteX2" y="connsiteY2"/>
                </a:cxn>
                <a:cxn ang="0">
                  <a:pos x="connsiteX3" y="connsiteY3"/>
                </a:cxn>
              </a:cxnLst>
              <a:rect l="l" t="t" r="r" b="b"/>
              <a:pathLst>
                <a:path w="64757" h="198088">
                  <a:moveTo>
                    <a:pt x="0" y="6176"/>
                  </a:moveTo>
                  <a:cubicBezTo>
                    <a:pt x="29766" y="-769"/>
                    <a:pt x="59532" y="-7714"/>
                    <a:pt x="64294" y="20464"/>
                  </a:cubicBezTo>
                  <a:cubicBezTo>
                    <a:pt x="69057" y="48642"/>
                    <a:pt x="35719" y="146273"/>
                    <a:pt x="28575" y="175245"/>
                  </a:cubicBezTo>
                  <a:cubicBezTo>
                    <a:pt x="21431" y="204217"/>
                    <a:pt x="21431" y="199256"/>
                    <a:pt x="21431" y="194295"/>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11018044" y="1685925"/>
              <a:ext cx="178594" cy="173831"/>
            </a:xfrm>
            <a:custGeom>
              <a:avLst/>
              <a:gdLst>
                <a:gd name="connsiteX0" fmla="*/ 28575 w 178594"/>
                <a:gd name="connsiteY0" fmla="*/ 64294 h 173831"/>
                <a:gd name="connsiteX1" fmla="*/ 133350 w 178594"/>
                <a:gd name="connsiteY1" fmla="*/ 0 h 173831"/>
                <a:gd name="connsiteX2" fmla="*/ 178594 w 178594"/>
                <a:gd name="connsiteY2" fmla="*/ 38100 h 173831"/>
                <a:gd name="connsiteX3" fmla="*/ 169069 w 178594"/>
                <a:gd name="connsiteY3" fmla="*/ 104775 h 173831"/>
                <a:gd name="connsiteX4" fmla="*/ 42862 w 178594"/>
                <a:gd name="connsiteY4" fmla="*/ 173831 h 173831"/>
                <a:gd name="connsiteX5" fmla="*/ 14287 w 178594"/>
                <a:gd name="connsiteY5" fmla="*/ 171450 h 173831"/>
                <a:gd name="connsiteX6" fmla="*/ 0 w 178594"/>
                <a:gd name="connsiteY6" fmla="*/ 150019 h 173831"/>
                <a:gd name="connsiteX7" fmla="*/ 28575 w 178594"/>
                <a:gd name="connsiteY7" fmla="*/ 64294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94" h="173831">
                  <a:moveTo>
                    <a:pt x="28575" y="64294"/>
                  </a:moveTo>
                  <a:lnTo>
                    <a:pt x="133350" y="0"/>
                  </a:lnTo>
                  <a:lnTo>
                    <a:pt x="178594" y="38100"/>
                  </a:lnTo>
                  <a:lnTo>
                    <a:pt x="169069" y="104775"/>
                  </a:lnTo>
                  <a:lnTo>
                    <a:pt x="42862" y="173831"/>
                  </a:lnTo>
                  <a:lnTo>
                    <a:pt x="14287" y="171450"/>
                  </a:lnTo>
                  <a:lnTo>
                    <a:pt x="0" y="150019"/>
                  </a:lnTo>
                  <a:lnTo>
                    <a:pt x="28575" y="64294"/>
                  </a:ln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11049000" y="1683440"/>
              <a:ext cx="152400" cy="95354"/>
            </a:xfrm>
            <a:custGeom>
              <a:avLst/>
              <a:gdLst>
                <a:gd name="connsiteX0" fmla="*/ 0 w 152400"/>
                <a:gd name="connsiteY0" fmla="*/ 66675 h 95250"/>
                <a:gd name="connsiteX1" fmla="*/ 102394 w 152400"/>
                <a:gd name="connsiteY1" fmla="*/ 0 h 95250"/>
                <a:gd name="connsiteX2" fmla="*/ 152400 w 152400"/>
                <a:gd name="connsiteY2" fmla="*/ 52387 h 95250"/>
                <a:gd name="connsiteX3" fmla="*/ 147638 w 152400"/>
                <a:gd name="connsiteY3" fmla="*/ 95250 h 95250"/>
                <a:gd name="connsiteX0" fmla="*/ 0 w 152400"/>
                <a:gd name="connsiteY0" fmla="*/ 66779 h 95354"/>
                <a:gd name="connsiteX1" fmla="*/ 102394 w 152400"/>
                <a:gd name="connsiteY1" fmla="*/ 104 h 95354"/>
                <a:gd name="connsiteX2" fmla="*/ 152400 w 152400"/>
                <a:gd name="connsiteY2" fmla="*/ 52491 h 95354"/>
                <a:gd name="connsiteX3" fmla="*/ 147638 w 152400"/>
                <a:gd name="connsiteY3" fmla="*/ 95354 h 95354"/>
              </a:gdLst>
              <a:ahLst/>
              <a:cxnLst>
                <a:cxn ang="0">
                  <a:pos x="connsiteX0" y="connsiteY0"/>
                </a:cxn>
                <a:cxn ang="0">
                  <a:pos x="connsiteX1" y="connsiteY1"/>
                </a:cxn>
                <a:cxn ang="0">
                  <a:pos x="connsiteX2" y="connsiteY2"/>
                </a:cxn>
                <a:cxn ang="0">
                  <a:pos x="connsiteX3" y="connsiteY3"/>
                </a:cxn>
              </a:cxnLst>
              <a:rect l="l" t="t" r="r" b="b"/>
              <a:pathLst>
                <a:path w="152400" h="95354">
                  <a:moveTo>
                    <a:pt x="0" y="66779"/>
                  </a:moveTo>
                  <a:cubicBezTo>
                    <a:pt x="34131" y="44554"/>
                    <a:pt x="76994" y="2485"/>
                    <a:pt x="102394" y="104"/>
                  </a:cubicBezTo>
                  <a:cubicBezTo>
                    <a:pt x="127794" y="-2277"/>
                    <a:pt x="144859" y="36616"/>
                    <a:pt x="152400" y="52491"/>
                  </a:cubicBezTo>
                  <a:lnTo>
                    <a:pt x="147638" y="95354"/>
                  </a:ln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rot="21118936">
            <a:off x="10627352" y="935369"/>
            <a:ext cx="1348579" cy="899532"/>
            <a:chOff x="10571671" y="1002535"/>
            <a:chExt cx="1348579" cy="899532"/>
          </a:xfrm>
        </p:grpSpPr>
        <p:sp>
          <p:nvSpPr>
            <p:cNvPr id="28" name="Freeform 27"/>
            <p:cNvSpPr/>
            <p:nvPr/>
          </p:nvSpPr>
          <p:spPr>
            <a:xfrm>
              <a:off x="10571671" y="1002535"/>
              <a:ext cx="1348579" cy="899532"/>
            </a:xfrm>
            <a:custGeom>
              <a:avLst/>
              <a:gdLst>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859458 w 1509454"/>
                <a:gd name="connsiteY7" fmla="*/ 473725 h 868207"/>
                <a:gd name="connsiteX8" fmla="*/ 550986 w 1509454"/>
                <a:gd name="connsiteY8" fmla="*/ 738130 h 868207"/>
                <a:gd name="connsiteX9" fmla="*/ 628104 w 1509454"/>
                <a:gd name="connsiteY9" fmla="*/ 859316 h 868207"/>
                <a:gd name="connsiteX10" fmla="*/ 1123863 w 1509454"/>
                <a:gd name="connsiteY10" fmla="*/ 506776 h 868207"/>
                <a:gd name="connsiteX11" fmla="*/ 1509454 w 1509454"/>
                <a:gd name="connsiteY11"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573020 w 1509454"/>
                <a:gd name="connsiteY7" fmla="*/ 484742 h 868207"/>
                <a:gd name="connsiteX8" fmla="*/ 859458 w 1509454"/>
                <a:gd name="connsiteY8" fmla="*/ 473725 h 868207"/>
                <a:gd name="connsiteX9" fmla="*/ 550986 w 1509454"/>
                <a:gd name="connsiteY9" fmla="*/ 738130 h 868207"/>
                <a:gd name="connsiteX10" fmla="*/ 628104 w 1509454"/>
                <a:gd name="connsiteY10" fmla="*/ 859316 h 868207"/>
                <a:gd name="connsiteX11" fmla="*/ 1123863 w 1509454"/>
                <a:gd name="connsiteY11" fmla="*/ 506776 h 868207"/>
                <a:gd name="connsiteX12" fmla="*/ 1509454 w 1509454"/>
                <a:gd name="connsiteY12"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584037 w 1509454"/>
                <a:gd name="connsiteY7" fmla="*/ 374573 h 868207"/>
                <a:gd name="connsiteX8" fmla="*/ 859458 w 1509454"/>
                <a:gd name="connsiteY8" fmla="*/ 473725 h 868207"/>
                <a:gd name="connsiteX9" fmla="*/ 550986 w 1509454"/>
                <a:gd name="connsiteY9" fmla="*/ 738130 h 868207"/>
                <a:gd name="connsiteX10" fmla="*/ 628104 w 1509454"/>
                <a:gd name="connsiteY10" fmla="*/ 859316 h 868207"/>
                <a:gd name="connsiteX11" fmla="*/ 1123863 w 1509454"/>
                <a:gd name="connsiteY11" fmla="*/ 506776 h 868207"/>
                <a:gd name="connsiteX12" fmla="*/ 1509454 w 1509454"/>
                <a:gd name="connsiteY12"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429801 w 1509454"/>
                <a:gd name="connsiteY7" fmla="*/ 385590 h 868207"/>
                <a:gd name="connsiteX8" fmla="*/ 859458 w 1509454"/>
                <a:gd name="connsiteY8" fmla="*/ 473725 h 868207"/>
                <a:gd name="connsiteX9" fmla="*/ 550986 w 1509454"/>
                <a:gd name="connsiteY9" fmla="*/ 738130 h 868207"/>
                <a:gd name="connsiteX10" fmla="*/ 628104 w 1509454"/>
                <a:gd name="connsiteY10" fmla="*/ 859316 h 868207"/>
                <a:gd name="connsiteX11" fmla="*/ 1123863 w 1509454"/>
                <a:gd name="connsiteY11" fmla="*/ 506776 h 868207"/>
                <a:gd name="connsiteX12" fmla="*/ 1509454 w 1509454"/>
                <a:gd name="connsiteY12"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429801 w 1509454"/>
                <a:gd name="connsiteY7" fmla="*/ 385590 h 868207"/>
                <a:gd name="connsiteX8" fmla="*/ 650138 w 1509454"/>
                <a:gd name="connsiteY8" fmla="*/ 396607 h 868207"/>
                <a:gd name="connsiteX9" fmla="*/ 859458 w 1509454"/>
                <a:gd name="connsiteY9" fmla="*/ 473725 h 868207"/>
                <a:gd name="connsiteX10" fmla="*/ 550986 w 1509454"/>
                <a:gd name="connsiteY10" fmla="*/ 738130 h 868207"/>
                <a:gd name="connsiteX11" fmla="*/ 628104 w 1509454"/>
                <a:gd name="connsiteY11" fmla="*/ 859316 h 868207"/>
                <a:gd name="connsiteX12" fmla="*/ 1123863 w 1509454"/>
                <a:gd name="connsiteY12" fmla="*/ 506776 h 868207"/>
                <a:gd name="connsiteX13" fmla="*/ 1509454 w 1509454"/>
                <a:gd name="connsiteY13" fmla="*/ 429658 h 868207"/>
                <a:gd name="connsiteX0" fmla="*/ 1443352 w 1509454"/>
                <a:gd name="connsiteY0" fmla="*/ 0 h 868207"/>
                <a:gd name="connsiteX1" fmla="*/ 1046745 w 1509454"/>
                <a:gd name="connsiteY1" fmla="*/ 143219 h 868207"/>
                <a:gd name="connsiteX2" fmla="*/ 584037 w 1509454"/>
                <a:gd name="connsiteY2" fmla="*/ 55084 h 868207"/>
                <a:gd name="connsiteX3" fmla="*/ 121328 w 1509454"/>
                <a:gd name="connsiteY3" fmla="*/ 319489 h 868207"/>
                <a:gd name="connsiteX4" fmla="*/ 143 w 1509454"/>
                <a:gd name="connsiteY4" fmla="*/ 727113 h 868207"/>
                <a:gd name="connsiteX5" fmla="*/ 99295 w 1509454"/>
                <a:gd name="connsiteY5" fmla="*/ 749147 h 868207"/>
                <a:gd name="connsiteX6" fmla="*/ 209463 w 1509454"/>
                <a:gd name="connsiteY6" fmla="*/ 561860 h 868207"/>
                <a:gd name="connsiteX7" fmla="*/ 429801 w 1509454"/>
                <a:gd name="connsiteY7" fmla="*/ 385590 h 868207"/>
                <a:gd name="connsiteX8" fmla="*/ 760307 w 1509454"/>
                <a:gd name="connsiteY8" fmla="*/ 341523 h 868207"/>
                <a:gd name="connsiteX9" fmla="*/ 859458 w 1509454"/>
                <a:gd name="connsiteY9" fmla="*/ 473725 h 868207"/>
                <a:gd name="connsiteX10" fmla="*/ 550986 w 1509454"/>
                <a:gd name="connsiteY10" fmla="*/ 738130 h 868207"/>
                <a:gd name="connsiteX11" fmla="*/ 628104 w 1509454"/>
                <a:gd name="connsiteY11" fmla="*/ 859316 h 868207"/>
                <a:gd name="connsiteX12" fmla="*/ 1123863 w 1509454"/>
                <a:gd name="connsiteY12" fmla="*/ 506776 h 868207"/>
                <a:gd name="connsiteX13" fmla="*/ 1509454 w 1509454"/>
                <a:gd name="connsiteY13" fmla="*/ 429658 h 868207"/>
                <a:gd name="connsiteX0" fmla="*/ 1443352 w 1509454"/>
                <a:gd name="connsiteY0" fmla="*/ 0 h 864012"/>
                <a:gd name="connsiteX1" fmla="*/ 1046745 w 1509454"/>
                <a:gd name="connsiteY1" fmla="*/ 143219 h 864012"/>
                <a:gd name="connsiteX2" fmla="*/ 584037 w 1509454"/>
                <a:gd name="connsiteY2" fmla="*/ 55084 h 864012"/>
                <a:gd name="connsiteX3" fmla="*/ 121328 w 1509454"/>
                <a:gd name="connsiteY3" fmla="*/ 319489 h 864012"/>
                <a:gd name="connsiteX4" fmla="*/ 143 w 1509454"/>
                <a:gd name="connsiteY4" fmla="*/ 727113 h 864012"/>
                <a:gd name="connsiteX5" fmla="*/ 99295 w 1509454"/>
                <a:gd name="connsiteY5" fmla="*/ 749147 h 864012"/>
                <a:gd name="connsiteX6" fmla="*/ 209463 w 1509454"/>
                <a:gd name="connsiteY6" fmla="*/ 561860 h 864012"/>
                <a:gd name="connsiteX7" fmla="*/ 429801 w 1509454"/>
                <a:gd name="connsiteY7" fmla="*/ 385590 h 864012"/>
                <a:gd name="connsiteX8" fmla="*/ 760307 w 1509454"/>
                <a:gd name="connsiteY8" fmla="*/ 341523 h 864012"/>
                <a:gd name="connsiteX9" fmla="*/ 859458 w 1509454"/>
                <a:gd name="connsiteY9" fmla="*/ 473725 h 864012"/>
                <a:gd name="connsiteX10" fmla="*/ 573020 w 1509454"/>
                <a:gd name="connsiteY10" fmla="*/ 694063 h 864012"/>
                <a:gd name="connsiteX11" fmla="*/ 628104 w 1509454"/>
                <a:gd name="connsiteY11" fmla="*/ 859316 h 864012"/>
                <a:gd name="connsiteX12" fmla="*/ 1123863 w 1509454"/>
                <a:gd name="connsiteY12" fmla="*/ 506776 h 864012"/>
                <a:gd name="connsiteX13" fmla="*/ 1509454 w 1509454"/>
                <a:gd name="connsiteY13" fmla="*/ 429658 h 864012"/>
                <a:gd name="connsiteX0" fmla="*/ 1443352 w 1509454"/>
                <a:gd name="connsiteY0" fmla="*/ 0 h 863671"/>
                <a:gd name="connsiteX1" fmla="*/ 1046745 w 1509454"/>
                <a:gd name="connsiteY1" fmla="*/ 143219 h 863671"/>
                <a:gd name="connsiteX2" fmla="*/ 584037 w 1509454"/>
                <a:gd name="connsiteY2" fmla="*/ 55084 h 863671"/>
                <a:gd name="connsiteX3" fmla="*/ 121328 w 1509454"/>
                <a:gd name="connsiteY3" fmla="*/ 319489 h 863671"/>
                <a:gd name="connsiteX4" fmla="*/ 143 w 1509454"/>
                <a:gd name="connsiteY4" fmla="*/ 727113 h 863671"/>
                <a:gd name="connsiteX5" fmla="*/ 99295 w 1509454"/>
                <a:gd name="connsiteY5" fmla="*/ 749147 h 863671"/>
                <a:gd name="connsiteX6" fmla="*/ 209463 w 1509454"/>
                <a:gd name="connsiteY6" fmla="*/ 561860 h 863671"/>
                <a:gd name="connsiteX7" fmla="*/ 429801 w 1509454"/>
                <a:gd name="connsiteY7" fmla="*/ 385590 h 863671"/>
                <a:gd name="connsiteX8" fmla="*/ 760307 w 1509454"/>
                <a:gd name="connsiteY8" fmla="*/ 341523 h 863671"/>
                <a:gd name="connsiteX9" fmla="*/ 859458 w 1509454"/>
                <a:gd name="connsiteY9" fmla="*/ 550843 h 863671"/>
                <a:gd name="connsiteX10" fmla="*/ 573020 w 1509454"/>
                <a:gd name="connsiteY10" fmla="*/ 694063 h 863671"/>
                <a:gd name="connsiteX11" fmla="*/ 628104 w 1509454"/>
                <a:gd name="connsiteY11" fmla="*/ 859316 h 863671"/>
                <a:gd name="connsiteX12" fmla="*/ 1123863 w 1509454"/>
                <a:gd name="connsiteY12" fmla="*/ 506776 h 863671"/>
                <a:gd name="connsiteX13" fmla="*/ 1509454 w 1509454"/>
                <a:gd name="connsiteY13" fmla="*/ 429658 h 863671"/>
                <a:gd name="connsiteX0" fmla="*/ 1443352 w 1509454"/>
                <a:gd name="connsiteY0" fmla="*/ 0 h 859635"/>
                <a:gd name="connsiteX1" fmla="*/ 1046745 w 1509454"/>
                <a:gd name="connsiteY1" fmla="*/ 143219 h 859635"/>
                <a:gd name="connsiteX2" fmla="*/ 584037 w 1509454"/>
                <a:gd name="connsiteY2" fmla="*/ 55084 h 859635"/>
                <a:gd name="connsiteX3" fmla="*/ 121328 w 1509454"/>
                <a:gd name="connsiteY3" fmla="*/ 319489 h 859635"/>
                <a:gd name="connsiteX4" fmla="*/ 143 w 1509454"/>
                <a:gd name="connsiteY4" fmla="*/ 727113 h 859635"/>
                <a:gd name="connsiteX5" fmla="*/ 99295 w 1509454"/>
                <a:gd name="connsiteY5" fmla="*/ 749147 h 859635"/>
                <a:gd name="connsiteX6" fmla="*/ 209463 w 1509454"/>
                <a:gd name="connsiteY6" fmla="*/ 561860 h 859635"/>
                <a:gd name="connsiteX7" fmla="*/ 429801 w 1509454"/>
                <a:gd name="connsiteY7" fmla="*/ 385590 h 859635"/>
                <a:gd name="connsiteX8" fmla="*/ 760307 w 1509454"/>
                <a:gd name="connsiteY8" fmla="*/ 341523 h 859635"/>
                <a:gd name="connsiteX9" fmla="*/ 859458 w 1509454"/>
                <a:gd name="connsiteY9" fmla="*/ 550843 h 859635"/>
                <a:gd name="connsiteX10" fmla="*/ 573020 w 1509454"/>
                <a:gd name="connsiteY10" fmla="*/ 694063 h 859635"/>
                <a:gd name="connsiteX11" fmla="*/ 628104 w 1509454"/>
                <a:gd name="connsiteY11" fmla="*/ 859316 h 859635"/>
                <a:gd name="connsiteX12" fmla="*/ 1013695 w 1509454"/>
                <a:gd name="connsiteY12" fmla="*/ 649995 h 859635"/>
                <a:gd name="connsiteX13" fmla="*/ 1509454 w 1509454"/>
                <a:gd name="connsiteY13" fmla="*/ 429658 h 859635"/>
                <a:gd name="connsiteX0" fmla="*/ 1443352 w 1509454"/>
                <a:gd name="connsiteY0" fmla="*/ 0 h 859316"/>
                <a:gd name="connsiteX1" fmla="*/ 1046745 w 1509454"/>
                <a:gd name="connsiteY1" fmla="*/ 143219 h 859316"/>
                <a:gd name="connsiteX2" fmla="*/ 584037 w 1509454"/>
                <a:gd name="connsiteY2" fmla="*/ 55084 h 859316"/>
                <a:gd name="connsiteX3" fmla="*/ 121328 w 1509454"/>
                <a:gd name="connsiteY3" fmla="*/ 319489 h 859316"/>
                <a:gd name="connsiteX4" fmla="*/ 143 w 1509454"/>
                <a:gd name="connsiteY4" fmla="*/ 727113 h 859316"/>
                <a:gd name="connsiteX5" fmla="*/ 99295 w 1509454"/>
                <a:gd name="connsiteY5" fmla="*/ 749147 h 859316"/>
                <a:gd name="connsiteX6" fmla="*/ 209463 w 1509454"/>
                <a:gd name="connsiteY6" fmla="*/ 561860 h 859316"/>
                <a:gd name="connsiteX7" fmla="*/ 429801 w 1509454"/>
                <a:gd name="connsiteY7" fmla="*/ 385590 h 859316"/>
                <a:gd name="connsiteX8" fmla="*/ 760307 w 1509454"/>
                <a:gd name="connsiteY8" fmla="*/ 341523 h 859316"/>
                <a:gd name="connsiteX9" fmla="*/ 859458 w 1509454"/>
                <a:gd name="connsiteY9" fmla="*/ 550843 h 859316"/>
                <a:gd name="connsiteX10" fmla="*/ 683189 w 1509454"/>
                <a:gd name="connsiteY10" fmla="*/ 649996 h 859316"/>
                <a:gd name="connsiteX11" fmla="*/ 628104 w 1509454"/>
                <a:gd name="connsiteY11" fmla="*/ 859316 h 859316"/>
                <a:gd name="connsiteX12" fmla="*/ 1013695 w 1509454"/>
                <a:gd name="connsiteY12" fmla="*/ 649995 h 859316"/>
                <a:gd name="connsiteX13" fmla="*/ 1509454 w 1509454"/>
                <a:gd name="connsiteY13" fmla="*/ 429658 h 859316"/>
                <a:gd name="connsiteX0" fmla="*/ 1443352 w 1509454"/>
                <a:gd name="connsiteY0" fmla="*/ 0 h 859316"/>
                <a:gd name="connsiteX1" fmla="*/ 1046745 w 1509454"/>
                <a:gd name="connsiteY1" fmla="*/ 143219 h 859316"/>
                <a:gd name="connsiteX2" fmla="*/ 584037 w 1509454"/>
                <a:gd name="connsiteY2" fmla="*/ 55084 h 859316"/>
                <a:gd name="connsiteX3" fmla="*/ 121328 w 1509454"/>
                <a:gd name="connsiteY3" fmla="*/ 319489 h 859316"/>
                <a:gd name="connsiteX4" fmla="*/ 143 w 1509454"/>
                <a:gd name="connsiteY4" fmla="*/ 727113 h 859316"/>
                <a:gd name="connsiteX5" fmla="*/ 99295 w 1509454"/>
                <a:gd name="connsiteY5" fmla="*/ 749147 h 859316"/>
                <a:gd name="connsiteX6" fmla="*/ 209463 w 1509454"/>
                <a:gd name="connsiteY6" fmla="*/ 561860 h 859316"/>
                <a:gd name="connsiteX7" fmla="*/ 470282 w 1509454"/>
                <a:gd name="connsiteY7" fmla="*/ 359396 h 859316"/>
                <a:gd name="connsiteX8" fmla="*/ 760307 w 1509454"/>
                <a:gd name="connsiteY8" fmla="*/ 341523 h 859316"/>
                <a:gd name="connsiteX9" fmla="*/ 859458 w 1509454"/>
                <a:gd name="connsiteY9" fmla="*/ 550843 h 859316"/>
                <a:gd name="connsiteX10" fmla="*/ 683189 w 1509454"/>
                <a:gd name="connsiteY10" fmla="*/ 649996 h 859316"/>
                <a:gd name="connsiteX11" fmla="*/ 628104 w 1509454"/>
                <a:gd name="connsiteY11" fmla="*/ 859316 h 859316"/>
                <a:gd name="connsiteX12" fmla="*/ 1013695 w 1509454"/>
                <a:gd name="connsiteY12" fmla="*/ 649995 h 859316"/>
                <a:gd name="connsiteX13" fmla="*/ 1509454 w 1509454"/>
                <a:gd name="connsiteY13" fmla="*/ 429658 h 859316"/>
                <a:gd name="connsiteX0" fmla="*/ 1443352 w 1509454"/>
                <a:gd name="connsiteY0" fmla="*/ 0 h 859316"/>
                <a:gd name="connsiteX1" fmla="*/ 1046745 w 1509454"/>
                <a:gd name="connsiteY1" fmla="*/ 143219 h 859316"/>
                <a:gd name="connsiteX2" fmla="*/ 584037 w 1509454"/>
                <a:gd name="connsiteY2" fmla="*/ 55084 h 859316"/>
                <a:gd name="connsiteX3" fmla="*/ 121328 w 1509454"/>
                <a:gd name="connsiteY3" fmla="*/ 319489 h 859316"/>
                <a:gd name="connsiteX4" fmla="*/ 143 w 1509454"/>
                <a:gd name="connsiteY4" fmla="*/ 727113 h 859316"/>
                <a:gd name="connsiteX5" fmla="*/ 99295 w 1509454"/>
                <a:gd name="connsiteY5" fmla="*/ 749147 h 859316"/>
                <a:gd name="connsiteX6" fmla="*/ 209463 w 1509454"/>
                <a:gd name="connsiteY6" fmla="*/ 561860 h 859316"/>
                <a:gd name="connsiteX7" fmla="*/ 470282 w 1509454"/>
                <a:gd name="connsiteY7" fmla="*/ 359396 h 859316"/>
                <a:gd name="connsiteX8" fmla="*/ 698395 w 1509454"/>
                <a:gd name="connsiteY8" fmla="*/ 348666 h 859316"/>
                <a:gd name="connsiteX9" fmla="*/ 859458 w 1509454"/>
                <a:gd name="connsiteY9" fmla="*/ 550843 h 859316"/>
                <a:gd name="connsiteX10" fmla="*/ 683189 w 1509454"/>
                <a:gd name="connsiteY10" fmla="*/ 649996 h 859316"/>
                <a:gd name="connsiteX11" fmla="*/ 628104 w 1509454"/>
                <a:gd name="connsiteY11" fmla="*/ 859316 h 859316"/>
                <a:gd name="connsiteX12" fmla="*/ 1013695 w 1509454"/>
                <a:gd name="connsiteY12" fmla="*/ 649995 h 859316"/>
                <a:gd name="connsiteX13" fmla="*/ 1509454 w 1509454"/>
                <a:gd name="connsiteY13" fmla="*/ 429658 h 859316"/>
                <a:gd name="connsiteX0" fmla="*/ 1446201 w 1512303"/>
                <a:gd name="connsiteY0" fmla="*/ 0 h 859316"/>
                <a:gd name="connsiteX1" fmla="*/ 1049594 w 1512303"/>
                <a:gd name="connsiteY1" fmla="*/ 143219 h 859316"/>
                <a:gd name="connsiteX2" fmla="*/ 586886 w 1512303"/>
                <a:gd name="connsiteY2" fmla="*/ 55084 h 859316"/>
                <a:gd name="connsiteX3" fmla="*/ 124177 w 1512303"/>
                <a:gd name="connsiteY3" fmla="*/ 319489 h 859316"/>
                <a:gd name="connsiteX4" fmla="*/ 2992 w 1512303"/>
                <a:gd name="connsiteY4" fmla="*/ 727113 h 859316"/>
                <a:gd name="connsiteX5" fmla="*/ 211682 w 1512303"/>
                <a:gd name="connsiteY5" fmla="*/ 768197 h 859316"/>
                <a:gd name="connsiteX6" fmla="*/ 212312 w 1512303"/>
                <a:gd name="connsiteY6" fmla="*/ 561860 h 859316"/>
                <a:gd name="connsiteX7" fmla="*/ 473131 w 1512303"/>
                <a:gd name="connsiteY7" fmla="*/ 359396 h 859316"/>
                <a:gd name="connsiteX8" fmla="*/ 701244 w 1512303"/>
                <a:gd name="connsiteY8" fmla="*/ 348666 h 859316"/>
                <a:gd name="connsiteX9" fmla="*/ 862307 w 1512303"/>
                <a:gd name="connsiteY9" fmla="*/ 550843 h 859316"/>
                <a:gd name="connsiteX10" fmla="*/ 686038 w 1512303"/>
                <a:gd name="connsiteY10" fmla="*/ 649996 h 859316"/>
                <a:gd name="connsiteX11" fmla="*/ 630953 w 1512303"/>
                <a:gd name="connsiteY11" fmla="*/ 859316 h 859316"/>
                <a:gd name="connsiteX12" fmla="*/ 1016544 w 1512303"/>
                <a:gd name="connsiteY12" fmla="*/ 649995 h 859316"/>
                <a:gd name="connsiteX13" fmla="*/ 1512303 w 1512303"/>
                <a:gd name="connsiteY13" fmla="*/ 429658 h 859316"/>
                <a:gd name="connsiteX0" fmla="*/ 1360587 w 1426689"/>
                <a:gd name="connsiteY0" fmla="*/ 0 h 859316"/>
                <a:gd name="connsiteX1" fmla="*/ 963980 w 1426689"/>
                <a:gd name="connsiteY1" fmla="*/ 143219 h 859316"/>
                <a:gd name="connsiteX2" fmla="*/ 501272 w 1426689"/>
                <a:gd name="connsiteY2" fmla="*/ 55084 h 859316"/>
                <a:gd name="connsiteX3" fmla="*/ 38563 w 1426689"/>
                <a:gd name="connsiteY3" fmla="*/ 319489 h 859316"/>
                <a:gd name="connsiteX4" fmla="*/ 36441 w 1426689"/>
                <a:gd name="connsiteY4" fmla="*/ 772356 h 859316"/>
                <a:gd name="connsiteX5" fmla="*/ 126068 w 1426689"/>
                <a:gd name="connsiteY5" fmla="*/ 768197 h 859316"/>
                <a:gd name="connsiteX6" fmla="*/ 126698 w 1426689"/>
                <a:gd name="connsiteY6" fmla="*/ 561860 h 859316"/>
                <a:gd name="connsiteX7" fmla="*/ 387517 w 1426689"/>
                <a:gd name="connsiteY7" fmla="*/ 359396 h 859316"/>
                <a:gd name="connsiteX8" fmla="*/ 615630 w 1426689"/>
                <a:gd name="connsiteY8" fmla="*/ 348666 h 859316"/>
                <a:gd name="connsiteX9" fmla="*/ 776693 w 1426689"/>
                <a:gd name="connsiteY9" fmla="*/ 550843 h 859316"/>
                <a:gd name="connsiteX10" fmla="*/ 600424 w 1426689"/>
                <a:gd name="connsiteY10" fmla="*/ 649996 h 859316"/>
                <a:gd name="connsiteX11" fmla="*/ 545339 w 1426689"/>
                <a:gd name="connsiteY11" fmla="*/ 859316 h 859316"/>
                <a:gd name="connsiteX12" fmla="*/ 930930 w 1426689"/>
                <a:gd name="connsiteY12" fmla="*/ 649995 h 859316"/>
                <a:gd name="connsiteX13" fmla="*/ 1426689 w 1426689"/>
                <a:gd name="connsiteY13" fmla="*/ 429658 h 859316"/>
                <a:gd name="connsiteX0" fmla="*/ 1360587 w 1426689"/>
                <a:gd name="connsiteY0" fmla="*/ 0 h 859316"/>
                <a:gd name="connsiteX1" fmla="*/ 963980 w 1426689"/>
                <a:gd name="connsiteY1" fmla="*/ 143219 h 859316"/>
                <a:gd name="connsiteX2" fmla="*/ 501272 w 1426689"/>
                <a:gd name="connsiteY2" fmla="*/ 55084 h 859316"/>
                <a:gd name="connsiteX3" fmla="*/ 38563 w 1426689"/>
                <a:gd name="connsiteY3" fmla="*/ 319489 h 859316"/>
                <a:gd name="connsiteX4" fmla="*/ 36441 w 1426689"/>
                <a:gd name="connsiteY4" fmla="*/ 772356 h 859316"/>
                <a:gd name="connsiteX5" fmla="*/ 126068 w 1426689"/>
                <a:gd name="connsiteY5" fmla="*/ 768197 h 859316"/>
                <a:gd name="connsiteX6" fmla="*/ 200517 w 1426689"/>
                <a:gd name="connsiteY6" fmla="*/ 595197 h 859316"/>
                <a:gd name="connsiteX7" fmla="*/ 387517 w 1426689"/>
                <a:gd name="connsiteY7" fmla="*/ 359396 h 859316"/>
                <a:gd name="connsiteX8" fmla="*/ 615630 w 1426689"/>
                <a:gd name="connsiteY8" fmla="*/ 348666 h 859316"/>
                <a:gd name="connsiteX9" fmla="*/ 776693 w 1426689"/>
                <a:gd name="connsiteY9" fmla="*/ 550843 h 859316"/>
                <a:gd name="connsiteX10" fmla="*/ 600424 w 1426689"/>
                <a:gd name="connsiteY10" fmla="*/ 649996 h 859316"/>
                <a:gd name="connsiteX11" fmla="*/ 545339 w 1426689"/>
                <a:gd name="connsiteY11" fmla="*/ 859316 h 859316"/>
                <a:gd name="connsiteX12" fmla="*/ 930930 w 1426689"/>
                <a:gd name="connsiteY12" fmla="*/ 649995 h 859316"/>
                <a:gd name="connsiteX13" fmla="*/ 1426689 w 1426689"/>
                <a:gd name="connsiteY13" fmla="*/ 429658 h 859316"/>
                <a:gd name="connsiteX0" fmla="*/ 1324216 w 1390318"/>
                <a:gd name="connsiteY0" fmla="*/ 0 h 859316"/>
                <a:gd name="connsiteX1" fmla="*/ 927609 w 1390318"/>
                <a:gd name="connsiteY1" fmla="*/ 143219 h 859316"/>
                <a:gd name="connsiteX2" fmla="*/ 464901 w 1390318"/>
                <a:gd name="connsiteY2" fmla="*/ 55084 h 859316"/>
                <a:gd name="connsiteX3" fmla="*/ 104586 w 1390318"/>
                <a:gd name="connsiteY3" fmla="*/ 369496 h 859316"/>
                <a:gd name="connsiteX4" fmla="*/ 70 w 1390318"/>
                <a:gd name="connsiteY4" fmla="*/ 772356 h 859316"/>
                <a:gd name="connsiteX5" fmla="*/ 89697 w 1390318"/>
                <a:gd name="connsiteY5" fmla="*/ 768197 h 859316"/>
                <a:gd name="connsiteX6" fmla="*/ 164146 w 1390318"/>
                <a:gd name="connsiteY6" fmla="*/ 595197 h 859316"/>
                <a:gd name="connsiteX7" fmla="*/ 351146 w 1390318"/>
                <a:gd name="connsiteY7" fmla="*/ 359396 h 859316"/>
                <a:gd name="connsiteX8" fmla="*/ 579259 w 1390318"/>
                <a:gd name="connsiteY8" fmla="*/ 348666 h 859316"/>
                <a:gd name="connsiteX9" fmla="*/ 740322 w 1390318"/>
                <a:gd name="connsiteY9" fmla="*/ 550843 h 859316"/>
                <a:gd name="connsiteX10" fmla="*/ 564053 w 1390318"/>
                <a:gd name="connsiteY10" fmla="*/ 649996 h 859316"/>
                <a:gd name="connsiteX11" fmla="*/ 508968 w 1390318"/>
                <a:gd name="connsiteY11" fmla="*/ 859316 h 859316"/>
                <a:gd name="connsiteX12" fmla="*/ 894559 w 1390318"/>
                <a:gd name="connsiteY12" fmla="*/ 649995 h 859316"/>
                <a:gd name="connsiteX13" fmla="*/ 1390318 w 1390318"/>
                <a:gd name="connsiteY13" fmla="*/ 429658 h 859316"/>
                <a:gd name="connsiteX0" fmla="*/ 1276692 w 1342794"/>
                <a:gd name="connsiteY0" fmla="*/ 0 h 859316"/>
                <a:gd name="connsiteX1" fmla="*/ 880085 w 1342794"/>
                <a:gd name="connsiteY1" fmla="*/ 143219 h 859316"/>
                <a:gd name="connsiteX2" fmla="*/ 417377 w 1342794"/>
                <a:gd name="connsiteY2" fmla="*/ 55084 h 859316"/>
                <a:gd name="connsiteX3" fmla="*/ 57062 w 1342794"/>
                <a:gd name="connsiteY3" fmla="*/ 369496 h 859316"/>
                <a:gd name="connsiteX4" fmla="*/ 171 w 1342794"/>
                <a:gd name="connsiteY4" fmla="*/ 634244 h 859316"/>
                <a:gd name="connsiteX5" fmla="*/ 42173 w 1342794"/>
                <a:gd name="connsiteY5" fmla="*/ 768197 h 859316"/>
                <a:gd name="connsiteX6" fmla="*/ 116622 w 1342794"/>
                <a:gd name="connsiteY6" fmla="*/ 595197 h 859316"/>
                <a:gd name="connsiteX7" fmla="*/ 303622 w 1342794"/>
                <a:gd name="connsiteY7" fmla="*/ 359396 h 859316"/>
                <a:gd name="connsiteX8" fmla="*/ 531735 w 1342794"/>
                <a:gd name="connsiteY8" fmla="*/ 348666 h 859316"/>
                <a:gd name="connsiteX9" fmla="*/ 692798 w 1342794"/>
                <a:gd name="connsiteY9" fmla="*/ 550843 h 859316"/>
                <a:gd name="connsiteX10" fmla="*/ 516529 w 1342794"/>
                <a:gd name="connsiteY10" fmla="*/ 649996 h 859316"/>
                <a:gd name="connsiteX11" fmla="*/ 461444 w 1342794"/>
                <a:gd name="connsiteY11" fmla="*/ 859316 h 859316"/>
                <a:gd name="connsiteX12" fmla="*/ 847035 w 1342794"/>
                <a:gd name="connsiteY12" fmla="*/ 649995 h 859316"/>
                <a:gd name="connsiteX13" fmla="*/ 1342794 w 1342794"/>
                <a:gd name="connsiteY13" fmla="*/ 429658 h 859316"/>
                <a:gd name="connsiteX0" fmla="*/ 1276768 w 1342870"/>
                <a:gd name="connsiteY0" fmla="*/ 0 h 859316"/>
                <a:gd name="connsiteX1" fmla="*/ 880161 w 1342870"/>
                <a:gd name="connsiteY1" fmla="*/ 143219 h 859316"/>
                <a:gd name="connsiteX2" fmla="*/ 417453 w 1342870"/>
                <a:gd name="connsiteY2" fmla="*/ 55084 h 859316"/>
                <a:gd name="connsiteX3" fmla="*/ 57138 w 1342870"/>
                <a:gd name="connsiteY3" fmla="*/ 369496 h 859316"/>
                <a:gd name="connsiteX4" fmla="*/ 247 w 1342870"/>
                <a:gd name="connsiteY4" fmla="*/ 634244 h 859316"/>
                <a:gd name="connsiteX5" fmla="*/ 42249 w 1342870"/>
                <a:gd name="connsiteY5" fmla="*/ 768197 h 859316"/>
                <a:gd name="connsiteX6" fmla="*/ 169086 w 1342870"/>
                <a:gd name="connsiteY6" fmla="*/ 468990 h 859316"/>
                <a:gd name="connsiteX7" fmla="*/ 303698 w 1342870"/>
                <a:gd name="connsiteY7" fmla="*/ 359396 h 859316"/>
                <a:gd name="connsiteX8" fmla="*/ 531811 w 1342870"/>
                <a:gd name="connsiteY8" fmla="*/ 348666 h 859316"/>
                <a:gd name="connsiteX9" fmla="*/ 692874 w 1342870"/>
                <a:gd name="connsiteY9" fmla="*/ 550843 h 859316"/>
                <a:gd name="connsiteX10" fmla="*/ 516605 w 1342870"/>
                <a:gd name="connsiteY10" fmla="*/ 649996 h 859316"/>
                <a:gd name="connsiteX11" fmla="*/ 461520 w 1342870"/>
                <a:gd name="connsiteY11" fmla="*/ 859316 h 859316"/>
                <a:gd name="connsiteX12" fmla="*/ 847111 w 1342870"/>
                <a:gd name="connsiteY12" fmla="*/ 649995 h 859316"/>
                <a:gd name="connsiteX13" fmla="*/ 1342870 w 1342870"/>
                <a:gd name="connsiteY13" fmla="*/ 429658 h 859316"/>
                <a:gd name="connsiteX0" fmla="*/ 1280487 w 1346589"/>
                <a:gd name="connsiteY0" fmla="*/ 0 h 859316"/>
                <a:gd name="connsiteX1" fmla="*/ 883880 w 1346589"/>
                <a:gd name="connsiteY1" fmla="*/ 143219 h 859316"/>
                <a:gd name="connsiteX2" fmla="*/ 421172 w 1346589"/>
                <a:gd name="connsiteY2" fmla="*/ 55084 h 859316"/>
                <a:gd name="connsiteX3" fmla="*/ 60857 w 1346589"/>
                <a:gd name="connsiteY3" fmla="*/ 369496 h 859316"/>
                <a:gd name="connsiteX4" fmla="*/ 3966 w 1346589"/>
                <a:gd name="connsiteY4" fmla="*/ 634244 h 859316"/>
                <a:gd name="connsiteX5" fmla="*/ 103118 w 1346589"/>
                <a:gd name="connsiteY5" fmla="*/ 639609 h 859316"/>
                <a:gd name="connsiteX6" fmla="*/ 172805 w 1346589"/>
                <a:gd name="connsiteY6" fmla="*/ 468990 h 859316"/>
                <a:gd name="connsiteX7" fmla="*/ 307417 w 1346589"/>
                <a:gd name="connsiteY7" fmla="*/ 359396 h 859316"/>
                <a:gd name="connsiteX8" fmla="*/ 535530 w 1346589"/>
                <a:gd name="connsiteY8" fmla="*/ 348666 h 859316"/>
                <a:gd name="connsiteX9" fmla="*/ 696593 w 1346589"/>
                <a:gd name="connsiteY9" fmla="*/ 550843 h 859316"/>
                <a:gd name="connsiteX10" fmla="*/ 520324 w 1346589"/>
                <a:gd name="connsiteY10" fmla="*/ 649996 h 859316"/>
                <a:gd name="connsiteX11" fmla="*/ 465239 w 1346589"/>
                <a:gd name="connsiteY11" fmla="*/ 859316 h 859316"/>
                <a:gd name="connsiteX12" fmla="*/ 850830 w 1346589"/>
                <a:gd name="connsiteY12" fmla="*/ 649995 h 859316"/>
                <a:gd name="connsiteX13" fmla="*/ 1346589 w 1346589"/>
                <a:gd name="connsiteY13" fmla="*/ 429658 h 859316"/>
                <a:gd name="connsiteX0" fmla="*/ 1282477 w 1348579"/>
                <a:gd name="connsiteY0" fmla="*/ 0 h 859316"/>
                <a:gd name="connsiteX1" fmla="*/ 885870 w 1348579"/>
                <a:gd name="connsiteY1" fmla="*/ 143219 h 859316"/>
                <a:gd name="connsiteX2" fmla="*/ 423162 w 1348579"/>
                <a:gd name="connsiteY2" fmla="*/ 55084 h 859316"/>
                <a:gd name="connsiteX3" fmla="*/ 62847 w 1348579"/>
                <a:gd name="connsiteY3" fmla="*/ 369496 h 859316"/>
                <a:gd name="connsiteX4" fmla="*/ 3575 w 1348579"/>
                <a:gd name="connsiteY4" fmla="*/ 662819 h 859316"/>
                <a:gd name="connsiteX5" fmla="*/ 105108 w 1348579"/>
                <a:gd name="connsiteY5" fmla="*/ 639609 h 859316"/>
                <a:gd name="connsiteX6" fmla="*/ 174795 w 1348579"/>
                <a:gd name="connsiteY6" fmla="*/ 468990 h 859316"/>
                <a:gd name="connsiteX7" fmla="*/ 309407 w 1348579"/>
                <a:gd name="connsiteY7" fmla="*/ 359396 h 859316"/>
                <a:gd name="connsiteX8" fmla="*/ 537520 w 1348579"/>
                <a:gd name="connsiteY8" fmla="*/ 348666 h 859316"/>
                <a:gd name="connsiteX9" fmla="*/ 698583 w 1348579"/>
                <a:gd name="connsiteY9" fmla="*/ 550843 h 859316"/>
                <a:gd name="connsiteX10" fmla="*/ 522314 w 1348579"/>
                <a:gd name="connsiteY10" fmla="*/ 649996 h 859316"/>
                <a:gd name="connsiteX11" fmla="*/ 467229 w 1348579"/>
                <a:gd name="connsiteY11" fmla="*/ 859316 h 859316"/>
                <a:gd name="connsiteX12" fmla="*/ 852820 w 1348579"/>
                <a:gd name="connsiteY12" fmla="*/ 649995 h 859316"/>
                <a:gd name="connsiteX13" fmla="*/ 1348579 w 1348579"/>
                <a:gd name="connsiteY13" fmla="*/ 429658 h 859316"/>
                <a:gd name="connsiteX0" fmla="*/ 1282477 w 1348579"/>
                <a:gd name="connsiteY0" fmla="*/ 0 h 885318"/>
                <a:gd name="connsiteX1" fmla="*/ 885870 w 1348579"/>
                <a:gd name="connsiteY1" fmla="*/ 143219 h 885318"/>
                <a:gd name="connsiteX2" fmla="*/ 423162 w 1348579"/>
                <a:gd name="connsiteY2" fmla="*/ 55084 h 885318"/>
                <a:gd name="connsiteX3" fmla="*/ 62847 w 1348579"/>
                <a:gd name="connsiteY3" fmla="*/ 369496 h 885318"/>
                <a:gd name="connsiteX4" fmla="*/ 3575 w 1348579"/>
                <a:gd name="connsiteY4" fmla="*/ 662819 h 885318"/>
                <a:gd name="connsiteX5" fmla="*/ 105108 w 1348579"/>
                <a:gd name="connsiteY5" fmla="*/ 639609 h 885318"/>
                <a:gd name="connsiteX6" fmla="*/ 174795 w 1348579"/>
                <a:gd name="connsiteY6" fmla="*/ 468990 h 885318"/>
                <a:gd name="connsiteX7" fmla="*/ 309407 w 1348579"/>
                <a:gd name="connsiteY7" fmla="*/ 359396 h 885318"/>
                <a:gd name="connsiteX8" fmla="*/ 537520 w 1348579"/>
                <a:gd name="connsiteY8" fmla="*/ 348666 h 885318"/>
                <a:gd name="connsiteX9" fmla="*/ 698583 w 1348579"/>
                <a:gd name="connsiteY9" fmla="*/ 550843 h 885318"/>
                <a:gd name="connsiteX10" fmla="*/ 522314 w 1348579"/>
                <a:gd name="connsiteY10" fmla="*/ 649996 h 885318"/>
                <a:gd name="connsiteX11" fmla="*/ 562570 w 1348579"/>
                <a:gd name="connsiteY11" fmla="*/ 885318 h 885318"/>
                <a:gd name="connsiteX12" fmla="*/ 852820 w 1348579"/>
                <a:gd name="connsiteY12" fmla="*/ 649995 h 885318"/>
                <a:gd name="connsiteX13" fmla="*/ 1348579 w 1348579"/>
                <a:gd name="connsiteY13" fmla="*/ 429658 h 885318"/>
                <a:gd name="connsiteX0" fmla="*/ 1282477 w 1348579"/>
                <a:gd name="connsiteY0" fmla="*/ 0 h 885405"/>
                <a:gd name="connsiteX1" fmla="*/ 885870 w 1348579"/>
                <a:gd name="connsiteY1" fmla="*/ 143219 h 885405"/>
                <a:gd name="connsiteX2" fmla="*/ 423162 w 1348579"/>
                <a:gd name="connsiteY2" fmla="*/ 55084 h 885405"/>
                <a:gd name="connsiteX3" fmla="*/ 62847 w 1348579"/>
                <a:gd name="connsiteY3" fmla="*/ 369496 h 885405"/>
                <a:gd name="connsiteX4" fmla="*/ 3575 w 1348579"/>
                <a:gd name="connsiteY4" fmla="*/ 662819 h 885405"/>
                <a:gd name="connsiteX5" fmla="*/ 105108 w 1348579"/>
                <a:gd name="connsiteY5" fmla="*/ 639609 h 885405"/>
                <a:gd name="connsiteX6" fmla="*/ 174795 w 1348579"/>
                <a:gd name="connsiteY6" fmla="*/ 468990 h 885405"/>
                <a:gd name="connsiteX7" fmla="*/ 309407 w 1348579"/>
                <a:gd name="connsiteY7" fmla="*/ 359396 h 885405"/>
                <a:gd name="connsiteX8" fmla="*/ 537520 w 1348579"/>
                <a:gd name="connsiteY8" fmla="*/ 348666 h 885405"/>
                <a:gd name="connsiteX9" fmla="*/ 698583 w 1348579"/>
                <a:gd name="connsiteY9" fmla="*/ 550843 h 885405"/>
                <a:gd name="connsiteX10" fmla="*/ 578652 w 1348579"/>
                <a:gd name="connsiteY10" fmla="*/ 675998 h 885405"/>
                <a:gd name="connsiteX11" fmla="*/ 562570 w 1348579"/>
                <a:gd name="connsiteY11" fmla="*/ 885318 h 885405"/>
                <a:gd name="connsiteX12" fmla="*/ 852820 w 1348579"/>
                <a:gd name="connsiteY12" fmla="*/ 649995 h 885405"/>
                <a:gd name="connsiteX13" fmla="*/ 1348579 w 1348579"/>
                <a:gd name="connsiteY13" fmla="*/ 429658 h 885405"/>
                <a:gd name="connsiteX0" fmla="*/ 1282477 w 1348579"/>
                <a:gd name="connsiteY0" fmla="*/ 0 h 886641"/>
                <a:gd name="connsiteX1" fmla="*/ 885870 w 1348579"/>
                <a:gd name="connsiteY1" fmla="*/ 143219 h 886641"/>
                <a:gd name="connsiteX2" fmla="*/ 423162 w 1348579"/>
                <a:gd name="connsiteY2" fmla="*/ 55084 h 886641"/>
                <a:gd name="connsiteX3" fmla="*/ 62847 w 1348579"/>
                <a:gd name="connsiteY3" fmla="*/ 369496 h 886641"/>
                <a:gd name="connsiteX4" fmla="*/ 3575 w 1348579"/>
                <a:gd name="connsiteY4" fmla="*/ 662819 h 886641"/>
                <a:gd name="connsiteX5" fmla="*/ 105108 w 1348579"/>
                <a:gd name="connsiteY5" fmla="*/ 639609 h 886641"/>
                <a:gd name="connsiteX6" fmla="*/ 174795 w 1348579"/>
                <a:gd name="connsiteY6" fmla="*/ 468990 h 886641"/>
                <a:gd name="connsiteX7" fmla="*/ 309407 w 1348579"/>
                <a:gd name="connsiteY7" fmla="*/ 359396 h 886641"/>
                <a:gd name="connsiteX8" fmla="*/ 537520 w 1348579"/>
                <a:gd name="connsiteY8" fmla="*/ 348666 h 886641"/>
                <a:gd name="connsiteX9" fmla="*/ 698583 w 1348579"/>
                <a:gd name="connsiteY9" fmla="*/ 550843 h 886641"/>
                <a:gd name="connsiteX10" fmla="*/ 517981 w 1348579"/>
                <a:gd name="connsiteY10" fmla="*/ 736669 h 886641"/>
                <a:gd name="connsiteX11" fmla="*/ 562570 w 1348579"/>
                <a:gd name="connsiteY11" fmla="*/ 885318 h 886641"/>
                <a:gd name="connsiteX12" fmla="*/ 852820 w 1348579"/>
                <a:gd name="connsiteY12" fmla="*/ 649995 h 886641"/>
                <a:gd name="connsiteX13" fmla="*/ 1348579 w 1348579"/>
                <a:gd name="connsiteY13" fmla="*/ 429658 h 886641"/>
                <a:gd name="connsiteX0" fmla="*/ 1282477 w 1348579"/>
                <a:gd name="connsiteY0" fmla="*/ 0 h 899532"/>
                <a:gd name="connsiteX1" fmla="*/ 885870 w 1348579"/>
                <a:gd name="connsiteY1" fmla="*/ 143219 h 899532"/>
                <a:gd name="connsiteX2" fmla="*/ 423162 w 1348579"/>
                <a:gd name="connsiteY2" fmla="*/ 55084 h 899532"/>
                <a:gd name="connsiteX3" fmla="*/ 62847 w 1348579"/>
                <a:gd name="connsiteY3" fmla="*/ 369496 h 899532"/>
                <a:gd name="connsiteX4" fmla="*/ 3575 w 1348579"/>
                <a:gd name="connsiteY4" fmla="*/ 662819 h 899532"/>
                <a:gd name="connsiteX5" fmla="*/ 105108 w 1348579"/>
                <a:gd name="connsiteY5" fmla="*/ 639609 h 899532"/>
                <a:gd name="connsiteX6" fmla="*/ 174795 w 1348579"/>
                <a:gd name="connsiteY6" fmla="*/ 468990 h 899532"/>
                <a:gd name="connsiteX7" fmla="*/ 309407 w 1348579"/>
                <a:gd name="connsiteY7" fmla="*/ 359396 h 899532"/>
                <a:gd name="connsiteX8" fmla="*/ 537520 w 1348579"/>
                <a:gd name="connsiteY8" fmla="*/ 348666 h 899532"/>
                <a:gd name="connsiteX9" fmla="*/ 698583 w 1348579"/>
                <a:gd name="connsiteY9" fmla="*/ 550843 h 899532"/>
                <a:gd name="connsiteX10" fmla="*/ 517981 w 1348579"/>
                <a:gd name="connsiteY10" fmla="*/ 736669 h 899532"/>
                <a:gd name="connsiteX11" fmla="*/ 536568 w 1348579"/>
                <a:gd name="connsiteY11" fmla="*/ 898319 h 899532"/>
                <a:gd name="connsiteX12" fmla="*/ 852820 w 1348579"/>
                <a:gd name="connsiteY12" fmla="*/ 649995 h 899532"/>
                <a:gd name="connsiteX13" fmla="*/ 1348579 w 1348579"/>
                <a:gd name="connsiteY13" fmla="*/ 429658 h 89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8579" h="899532">
                  <a:moveTo>
                    <a:pt x="1282477" y="0"/>
                  </a:moveTo>
                  <a:cubicBezTo>
                    <a:pt x="1155783" y="67019"/>
                    <a:pt x="1029089" y="134038"/>
                    <a:pt x="885870" y="143219"/>
                  </a:cubicBezTo>
                  <a:cubicBezTo>
                    <a:pt x="742651" y="152400"/>
                    <a:pt x="560333" y="17371"/>
                    <a:pt x="423162" y="55084"/>
                  </a:cubicBezTo>
                  <a:cubicBezTo>
                    <a:pt x="285991" y="92797"/>
                    <a:pt x="132778" y="268207"/>
                    <a:pt x="62847" y="369496"/>
                  </a:cubicBezTo>
                  <a:cubicBezTo>
                    <a:pt x="-7084" y="470785"/>
                    <a:pt x="-3469" y="617800"/>
                    <a:pt x="3575" y="662819"/>
                  </a:cubicBezTo>
                  <a:cubicBezTo>
                    <a:pt x="10619" y="707838"/>
                    <a:pt x="76571" y="671914"/>
                    <a:pt x="105108" y="639609"/>
                  </a:cubicBezTo>
                  <a:cubicBezTo>
                    <a:pt x="133645" y="607304"/>
                    <a:pt x="140745" y="515692"/>
                    <a:pt x="174795" y="468990"/>
                  </a:cubicBezTo>
                  <a:cubicBezTo>
                    <a:pt x="208845" y="422288"/>
                    <a:pt x="235961" y="386938"/>
                    <a:pt x="309407" y="359396"/>
                  </a:cubicBezTo>
                  <a:cubicBezTo>
                    <a:pt x="382853" y="331854"/>
                    <a:pt x="465911" y="333977"/>
                    <a:pt x="537520" y="348666"/>
                  </a:cubicBezTo>
                  <a:cubicBezTo>
                    <a:pt x="609129" y="363355"/>
                    <a:pt x="701840" y="486176"/>
                    <a:pt x="698583" y="550843"/>
                  </a:cubicBezTo>
                  <a:cubicBezTo>
                    <a:pt x="695327" y="615510"/>
                    <a:pt x="544983" y="678756"/>
                    <a:pt x="517981" y="736669"/>
                  </a:cubicBezTo>
                  <a:cubicBezTo>
                    <a:pt x="490979" y="794582"/>
                    <a:pt x="480761" y="912765"/>
                    <a:pt x="536568" y="898319"/>
                  </a:cubicBezTo>
                  <a:cubicBezTo>
                    <a:pt x="592375" y="883873"/>
                    <a:pt x="717485" y="728105"/>
                    <a:pt x="852820" y="649995"/>
                  </a:cubicBezTo>
                  <a:cubicBezTo>
                    <a:pt x="988155" y="571885"/>
                    <a:pt x="1229229" y="432412"/>
                    <a:pt x="1348579" y="429658"/>
                  </a:cubicBezTo>
                </a:path>
              </a:pathLst>
            </a:custGeom>
            <a:solidFill>
              <a:srgbClr val="FFE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10577513" y="1495425"/>
              <a:ext cx="73818" cy="197644"/>
            </a:xfrm>
            <a:custGeom>
              <a:avLst/>
              <a:gdLst>
                <a:gd name="connsiteX0" fmla="*/ 4762 w 73818"/>
                <a:gd name="connsiteY0" fmla="*/ 0 h 197644"/>
                <a:gd name="connsiteX1" fmla="*/ 71437 w 73818"/>
                <a:gd name="connsiteY1" fmla="*/ 0 h 197644"/>
                <a:gd name="connsiteX2" fmla="*/ 73818 w 73818"/>
                <a:gd name="connsiteY2" fmla="*/ 57150 h 197644"/>
                <a:gd name="connsiteX3" fmla="*/ 45243 w 73818"/>
                <a:gd name="connsiteY3" fmla="*/ 164306 h 197644"/>
                <a:gd name="connsiteX4" fmla="*/ 40481 w 73818"/>
                <a:gd name="connsiteY4" fmla="*/ 197644 h 197644"/>
                <a:gd name="connsiteX5" fmla="*/ 7143 w 73818"/>
                <a:gd name="connsiteY5" fmla="*/ 185738 h 197644"/>
                <a:gd name="connsiteX6" fmla="*/ 0 w 73818"/>
                <a:gd name="connsiteY6" fmla="*/ 121444 h 197644"/>
                <a:gd name="connsiteX7" fmla="*/ 4762 w 73818"/>
                <a:gd name="connsiteY7"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8" h="197644">
                  <a:moveTo>
                    <a:pt x="4762" y="0"/>
                  </a:moveTo>
                  <a:lnTo>
                    <a:pt x="71437" y="0"/>
                  </a:lnTo>
                  <a:cubicBezTo>
                    <a:pt x="72231" y="19050"/>
                    <a:pt x="73024" y="38100"/>
                    <a:pt x="73818" y="57150"/>
                  </a:cubicBezTo>
                  <a:lnTo>
                    <a:pt x="45243" y="164306"/>
                  </a:lnTo>
                  <a:lnTo>
                    <a:pt x="40481" y="197644"/>
                  </a:lnTo>
                  <a:lnTo>
                    <a:pt x="7143" y="185738"/>
                  </a:lnTo>
                  <a:lnTo>
                    <a:pt x="0" y="121444"/>
                  </a:lnTo>
                  <a:lnTo>
                    <a:pt x="4762" y="0"/>
                  </a:ln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10591800" y="1491630"/>
              <a:ext cx="64757" cy="198088"/>
            </a:xfrm>
            <a:custGeom>
              <a:avLst/>
              <a:gdLst>
                <a:gd name="connsiteX0" fmla="*/ 0 w 64757"/>
                <a:gd name="connsiteY0" fmla="*/ 6176 h 198088"/>
                <a:gd name="connsiteX1" fmla="*/ 64294 w 64757"/>
                <a:gd name="connsiteY1" fmla="*/ 20464 h 198088"/>
                <a:gd name="connsiteX2" fmla="*/ 28575 w 64757"/>
                <a:gd name="connsiteY2" fmla="*/ 175245 h 198088"/>
                <a:gd name="connsiteX3" fmla="*/ 21431 w 64757"/>
                <a:gd name="connsiteY3" fmla="*/ 194295 h 198088"/>
              </a:gdLst>
              <a:ahLst/>
              <a:cxnLst>
                <a:cxn ang="0">
                  <a:pos x="connsiteX0" y="connsiteY0"/>
                </a:cxn>
                <a:cxn ang="0">
                  <a:pos x="connsiteX1" y="connsiteY1"/>
                </a:cxn>
                <a:cxn ang="0">
                  <a:pos x="connsiteX2" y="connsiteY2"/>
                </a:cxn>
                <a:cxn ang="0">
                  <a:pos x="connsiteX3" y="connsiteY3"/>
                </a:cxn>
              </a:cxnLst>
              <a:rect l="l" t="t" r="r" b="b"/>
              <a:pathLst>
                <a:path w="64757" h="198088">
                  <a:moveTo>
                    <a:pt x="0" y="6176"/>
                  </a:moveTo>
                  <a:cubicBezTo>
                    <a:pt x="29766" y="-769"/>
                    <a:pt x="59532" y="-7714"/>
                    <a:pt x="64294" y="20464"/>
                  </a:cubicBezTo>
                  <a:cubicBezTo>
                    <a:pt x="69057" y="48642"/>
                    <a:pt x="35719" y="146273"/>
                    <a:pt x="28575" y="175245"/>
                  </a:cubicBezTo>
                  <a:cubicBezTo>
                    <a:pt x="21431" y="204217"/>
                    <a:pt x="21431" y="199256"/>
                    <a:pt x="21431" y="194295"/>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11060476" y="1716752"/>
              <a:ext cx="178594" cy="173831"/>
            </a:xfrm>
            <a:custGeom>
              <a:avLst/>
              <a:gdLst>
                <a:gd name="connsiteX0" fmla="*/ 28575 w 178594"/>
                <a:gd name="connsiteY0" fmla="*/ 64294 h 173831"/>
                <a:gd name="connsiteX1" fmla="*/ 133350 w 178594"/>
                <a:gd name="connsiteY1" fmla="*/ 0 h 173831"/>
                <a:gd name="connsiteX2" fmla="*/ 178594 w 178594"/>
                <a:gd name="connsiteY2" fmla="*/ 38100 h 173831"/>
                <a:gd name="connsiteX3" fmla="*/ 169069 w 178594"/>
                <a:gd name="connsiteY3" fmla="*/ 104775 h 173831"/>
                <a:gd name="connsiteX4" fmla="*/ 42862 w 178594"/>
                <a:gd name="connsiteY4" fmla="*/ 173831 h 173831"/>
                <a:gd name="connsiteX5" fmla="*/ 14287 w 178594"/>
                <a:gd name="connsiteY5" fmla="*/ 171450 h 173831"/>
                <a:gd name="connsiteX6" fmla="*/ 0 w 178594"/>
                <a:gd name="connsiteY6" fmla="*/ 150019 h 173831"/>
                <a:gd name="connsiteX7" fmla="*/ 28575 w 178594"/>
                <a:gd name="connsiteY7" fmla="*/ 64294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94" h="173831">
                  <a:moveTo>
                    <a:pt x="28575" y="64294"/>
                  </a:moveTo>
                  <a:lnTo>
                    <a:pt x="133350" y="0"/>
                  </a:lnTo>
                  <a:lnTo>
                    <a:pt x="178594" y="38100"/>
                  </a:lnTo>
                  <a:lnTo>
                    <a:pt x="169069" y="104775"/>
                  </a:lnTo>
                  <a:lnTo>
                    <a:pt x="42862" y="173831"/>
                  </a:lnTo>
                  <a:lnTo>
                    <a:pt x="14287" y="171450"/>
                  </a:lnTo>
                  <a:lnTo>
                    <a:pt x="0" y="150019"/>
                  </a:lnTo>
                  <a:lnTo>
                    <a:pt x="28575" y="64294"/>
                  </a:ln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11084363" y="1716752"/>
              <a:ext cx="152400" cy="95354"/>
            </a:xfrm>
            <a:custGeom>
              <a:avLst/>
              <a:gdLst>
                <a:gd name="connsiteX0" fmla="*/ 0 w 152400"/>
                <a:gd name="connsiteY0" fmla="*/ 66675 h 95250"/>
                <a:gd name="connsiteX1" fmla="*/ 102394 w 152400"/>
                <a:gd name="connsiteY1" fmla="*/ 0 h 95250"/>
                <a:gd name="connsiteX2" fmla="*/ 152400 w 152400"/>
                <a:gd name="connsiteY2" fmla="*/ 52387 h 95250"/>
                <a:gd name="connsiteX3" fmla="*/ 147638 w 152400"/>
                <a:gd name="connsiteY3" fmla="*/ 95250 h 95250"/>
                <a:gd name="connsiteX0" fmla="*/ 0 w 152400"/>
                <a:gd name="connsiteY0" fmla="*/ 66779 h 95354"/>
                <a:gd name="connsiteX1" fmla="*/ 102394 w 152400"/>
                <a:gd name="connsiteY1" fmla="*/ 104 h 95354"/>
                <a:gd name="connsiteX2" fmla="*/ 152400 w 152400"/>
                <a:gd name="connsiteY2" fmla="*/ 52491 h 95354"/>
                <a:gd name="connsiteX3" fmla="*/ 147638 w 152400"/>
                <a:gd name="connsiteY3" fmla="*/ 95354 h 95354"/>
              </a:gdLst>
              <a:ahLst/>
              <a:cxnLst>
                <a:cxn ang="0">
                  <a:pos x="connsiteX0" y="connsiteY0"/>
                </a:cxn>
                <a:cxn ang="0">
                  <a:pos x="connsiteX1" y="connsiteY1"/>
                </a:cxn>
                <a:cxn ang="0">
                  <a:pos x="connsiteX2" y="connsiteY2"/>
                </a:cxn>
                <a:cxn ang="0">
                  <a:pos x="connsiteX3" y="connsiteY3"/>
                </a:cxn>
              </a:cxnLst>
              <a:rect l="l" t="t" r="r" b="b"/>
              <a:pathLst>
                <a:path w="152400" h="95354">
                  <a:moveTo>
                    <a:pt x="0" y="66779"/>
                  </a:moveTo>
                  <a:cubicBezTo>
                    <a:pt x="34131" y="44554"/>
                    <a:pt x="76994" y="2485"/>
                    <a:pt x="102394" y="104"/>
                  </a:cubicBezTo>
                  <a:cubicBezTo>
                    <a:pt x="127794" y="-2277"/>
                    <a:pt x="144859" y="36616"/>
                    <a:pt x="152400" y="52491"/>
                  </a:cubicBezTo>
                  <a:lnTo>
                    <a:pt x="147638" y="95354"/>
                  </a:ln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636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42" presetClass="path" presetSubtype="0" accel="50000" decel="50000" fill="hold" nodeType="withEffect">
                                  <p:stCondLst>
                                    <p:cond delay="0"/>
                                  </p:stCondLst>
                                  <p:childTnLst>
                                    <p:animMotion origin="layout" path="M -2.73675E-6 4.44444E-6 L 0.04611 0.29791 " pathEditMode="relative" rAng="0" ptsTypes="AA">
                                      <p:cBhvr>
                                        <p:cTn id="30" dur="500" fill="hold"/>
                                        <p:tgtEl>
                                          <p:spTgt spid="11"/>
                                        </p:tgtEl>
                                        <p:attrNameLst>
                                          <p:attrName>ppt_x</p:attrName>
                                          <p:attrName>ppt_y</p:attrName>
                                        </p:attrNameLst>
                                      </p:cBhvr>
                                      <p:rCtr x="2306" y="1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3845</TotalTime>
  <Words>2346</Words>
  <Application>Microsoft Office PowerPoint</Application>
  <PresentationFormat>Widescreen</PresentationFormat>
  <Paragraphs>446</Paragraphs>
  <Slides>16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Cambria Math</vt:lpstr>
      <vt:lpstr>Symbol</vt:lpstr>
      <vt:lpstr>Times New Roman</vt:lpstr>
      <vt:lpstr>Wingdings</vt:lpstr>
      <vt:lpstr>Office Theme</vt:lpstr>
      <vt:lpstr>Equation</vt:lpstr>
      <vt:lpstr>Lesson slides Topic: 5.2 Permutations and combinations Lesson 3: Permutations and combinations </vt:lpstr>
      <vt:lpstr>Arrangements: 4 objects from 6 different objects</vt:lpstr>
      <vt:lpstr>Arrangements: 5 objects from 8 different objects</vt:lpstr>
      <vt:lpstr>Permutations: General rule</vt:lpstr>
      <vt:lpstr>Selections: 5 objects from 8 different objects</vt:lpstr>
      <vt:lpstr>Combinations: General rule</vt:lpstr>
      <vt:lpstr>Arrangement or Selection</vt:lpstr>
      <vt:lpstr>Permutations and combinations: Example 1a</vt:lpstr>
      <vt:lpstr>Permutations and combinations: Example 1b</vt:lpstr>
      <vt:lpstr>Permutations and combinations: Example 2a</vt:lpstr>
      <vt:lpstr>Permutations and combinations: Example 2b</vt:lpstr>
      <vt:lpstr>Permutations and combinations: Example 3a</vt:lpstr>
      <vt:lpstr>Permutations and combinations: Example 3b</vt:lpstr>
      <vt:lpstr>Permutations and combinations: Example 3c</vt:lpstr>
      <vt:lpstr>Permutations and combinations: Example 4a </vt:lpstr>
      <vt:lpstr>Permutations and combinations: Example 4b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287</cp:revision>
  <cp:lastPrinted>2018-01-14T21:28:16Z</cp:lastPrinted>
  <dcterms:created xsi:type="dcterms:W3CDTF">2018-01-14T21:11:47Z</dcterms:created>
  <dcterms:modified xsi:type="dcterms:W3CDTF">2019-02-12T12:28:03Z</dcterms:modified>
</cp:coreProperties>
</file>