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4"/>
  </p:notesMasterIdLst>
  <p:handoutMasterIdLst>
    <p:handoutMasterId r:id="rId15"/>
  </p:handoutMasterIdLst>
  <p:sldIdLst>
    <p:sldId id="344" r:id="rId6"/>
    <p:sldId id="298" r:id="rId7"/>
    <p:sldId id="339" r:id="rId8"/>
    <p:sldId id="340" r:id="rId9"/>
    <p:sldId id="336" r:id="rId10"/>
    <p:sldId id="341" r:id="rId11"/>
    <p:sldId id="342" r:id="rId12"/>
    <p:sldId id="34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891CDF-2A3D-48FB-BDD4-437F50DAC13C}" v="2" dt="2026-04-01T09:59:39.5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099CAC30-79AE-4DCE-97A7-3B8E8A0057CB}"/>
    <pc:docChg chg="custSel addSld delSld modSld">
      <pc:chgData name="Karolyn Feliciani" userId="4076af5d-4c02-40b8-bc9d-56f6c404e751" providerId="ADAL" clId="{099CAC30-79AE-4DCE-97A7-3B8E8A0057CB}" dt="2026-04-01T10:01:02.929" v="85" actId="120"/>
      <pc:docMkLst>
        <pc:docMk/>
      </pc:docMkLst>
      <pc:sldChg chg="modSp mod">
        <pc:chgData name="Karolyn Feliciani" userId="4076af5d-4c02-40b8-bc9d-56f6c404e751" providerId="ADAL" clId="{099CAC30-79AE-4DCE-97A7-3B8E8A0057CB}" dt="2026-04-01T09:59:59.902" v="27" actId="120"/>
        <pc:sldMkLst>
          <pc:docMk/>
          <pc:sldMk cId="1677304970" sldId="298"/>
        </pc:sldMkLst>
        <pc:spChg chg="mod">
          <ac:chgData name="Karolyn Feliciani" userId="4076af5d-4c02-40b8-bc9d-56f6c404e751" providerId="ADAL" clId="{099CAC30-79AE-4DCE-97A7-3B8E8A0057CB}" dt="2026-04-01T09:59:59.902" v="27" actId="120"/>
          <ac:spMkLst>
            <pc:docMk/>
            <pc:sldMk cId="1677304970" sldId="298"/>
            <ac:spMk id="4" creationId="{8A3FCDC3-543C-8905-8EB4-3AC0E32FFFFF}"/>
          </ac:spMkLst>
        </pc:spChg>
      </pc:sldChg>
      <pc:sldChg chg="modSp mod">
        <pc:chgData name="Karolyn Feliciani" userId="4076af5d-4c02-40b8-bc9d-56f6c404e751" providerId="ADAL" clId="{099CAC30-79AE-4DCE-97A7-3B8E8A0057CB}" dt="2026-04-01T10:00:34.463" v="53" actId="120"/>
        <pc:sldMkLst>
          <pc:docMk/>
          <pc:sldMk cId="3061927069" sldId="336"/>
        </pc:sldMkLst>
        <pc:spChg chg="mod">
          <ac:chgData name="Karolyn Feliciani" userId="4076af5d-4c02-40b8-bc9d-56f6c404e751" providerId="ADAL" clId="{099CAC30-79AE-4DCE-97A7-3B8E8A0057CB}" dt="2026-04-01T10:00:34.463" v="53" actId="120"/>
          <ac:spMkLst>
            <pc:docMk/>
            <pc:sldMk cId="3061927069" sldId="336"/>
            <ac:spMk id="4" creationId="{8A3FCDC3-543C-8905-8EB4-3AC0E32FFFFF}"/>
          </ac:spMkLst>
        </pc:spChg>
      </pc:sldChg>
      <pc:sldChg chg="del">
        <pc:chgData name="Karolyn Feliciani" userId="4076af5d-4c02-40b8-bc9d-56f6c404e751" providerId="ADAL" clId="{099CAC30-79AE-4DCE-97A7-3B8E8A0057CB}" dt="2026-04-01T09:59:27.155" v="1" actId="2696"/>
        <pc:sldMkLst>
          <pc:docMk/>
          <pc:sldMk cId="2185037172" sldId="338"/>
        </pc:sldMkLst>
      </pc:sldChg>
      <pc:sldChg chg="modSp mod">
        <pc:chgData name="Karolyn Feliciani" userId="4076af5d-4c02-40b8-bc9d-56f6c404e751" providerId="ADAL" clId="{099CAC30-79AE-4DCE-97A7-3B8E8A0057CB}" dt="2026-04-01T10:00:07.957" v="33" actId="313"/>
        <pc:sldMkLst>
          <pc:docMk/>
          <pc:sldMk cId="4002593854" sldId="339"/>
        </pc:sldMkLst>
        <pc:spChg chg="mod">
          <ac:chgData name="Karolyn Feliciani" userId="4076af5d-4c02-40b8-bc9d-56f6c404e751" providerId="ADAL" clId="{099CAC30-79AE-4DCE-97A7-3B8E8A0057CB}" dt="2026-04-01T10:00:07.957" v="33" actId="313"/>
          <ac:spMkLst>
            <pc:docMk/>
            <pc:sldMk cId="4002593854" sldId="339"/>
            <ac:spMk id="4" creationId="{E1002C61-6357-87F2-E88C-5E97C35CEB53}"/>
          </ac:spMkLst>
        </pc:spChg>
      </pc:sldChg>
      <pc:sldChg chg="modSp mod">
        <pc:chgData name="Karolyn Feliciani" userId="4076af5d-4c02-40b8-bc9d-56f6c404e751" providerId="ADAL" clId="{099CAC30-79AE-4DCE-97A7-3B8E8A0057CB}" dt="2026-04-01T10:00:48.774" v="65" actId="313"/>
        <pc:sldMkLst>
          <pc:docMk/>
          <pc:sldMk cId="3738168698" sldId="341"/>
        </pc:sldMkLst>
        <pc:spChg chg="mod">
          <ac:chgData name="Karolyn Feliciani" userId="4076af5d-4c02-40b8-bc9d-56f6c404e751" providerId="ADAL" clId="{099CAC30-79AE-4DCE-97A7-3B8E8A0057CB}" dt="2026-04-01T10:00:48.774" v="65" actId="313"/>
          <ac:spMkLst>
            <pc:docMk/>
            <pc:sldMk cId="3738168698" sldId="341"/>
            <ac:spMk id="4" creationId="{BCA97BAA-B9BC-6B81-B0E5-115ADBDFA7B5}"/>
          </ac:spMkLst>
        </pc:spChg>
      </pc:sldChg>
      <pc:sldChg chg="modSp mod">
        <pc:chgData name="Karolyn Feliciani" userId="4076af5d-4c02-40b8-bc9d-56f6c404e751" providerId="ADAL" clId="{099CAC30-79AE-4DCE-97A7-3B8E8A0057CB}" dt="2026-04-01T10:01:02.929" v="85" actId="120"/>
        <pc:sldMkLst>
          <pc:docMk/>
          <pc:sldMk cId="2629265143" sldId="342"/>
        </pc:sldMkLst>
        <pc:spChg chg="mod">
          <ac:chgData name="Karolyn Feliciani" userId="4076af5d-4c02-40b8-bc9d-56f6c404e751" providerId="ADAL" clId="{099CAC30-79AE-4DCE-97A7-3B8E8A0057CB}" dt="2026-04-01T10:01:02.929" v="85" actId="120"/>
          <ac:spMkLst>
            <pc:docMk/>
            <pc:sldMk cId="2629265143" sldId="342"/>
            <ac:spMk id="4" creationId="{9F095A31-E126-0709-B1AC-3945C103A1DA}"/>
          </ac:spMkLst>
        </pc:spChg>
      </pc:sldChg>
      <pc:sldChg chg="modSp add mod">
        <pc:chgData name="Karolyn Feliciani" userId="4076af5d-4c02-40b8-bc9d-56f6c404e751" providerId="ADAL" clId="{099CAC30-79AE-4DCE-97A7-3B8E8A0057CB}" dt="2026-04-01T09:59:44.005" v="7" actId="20577"/>
        <pc:sldMkLst>
          <pc:docMk/>
          <pc:sldMk cId="1130971648" sldId="344"/>
        </pc:sldMkLst>
        <pc:spChg chg="mod">
          <ac:chgData name="Karolyn Feliciani" userId="4076af5d-4c02-40b8-bc9d-56f6c404e751" providerId="ADAL" clId="{099CAC30-79AE-4DCE-97A7-3B8E8A0057CB}" dt="2026-04-01T09:59:44.005" v="7" actId="20577"/>
          <ac:spMkLst>
            <pc:docMk/>
            <pc:sldMk cId="1130971648" sldId="344"/>
            <ac:spMk id="4" creationId="{8A3FCDC3-543C-8905-8EB4-3AC0E32FFFF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01/04/2026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01/04/2026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Cewbr8a83kNqT9blifpFDRILDJmkVWr8QpARGxf8fb8/edit?slide=id.g324ed1ba892_0_51#slide=id.g324ed1ba892_0_51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Cewbr8a83kNqT9blifpFDRILDJmkVWr8QpARGxf8fb8/edit?slide=id.g324ed1ba892_0_51#slide=id.g324ed1ba892_0_51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608214"/>
            <a:ext cx="11117656" cy="2163777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GB" dirty="0"/>
              <a:t>Define reliability, inter-rater and inter-observer reliability</a:t>
            </a:r>
          </a:p>
          <a:p>
            <a:r>
              <a:rPr lang="en-GB" dirty="0"/>
              <a:t>Explain the difference between inter-rater and inter-observer reliability in novel scenarios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What words do you associate with the term ‘reliability’? Write down as many as you can think of to share with the class.</a:t>
            </a:r>
            <a:endParaRPr lang="en-GB" dirty="0"/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term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GB" sz="2800" b="1" dirty="0"/>
          </a:p>
          <a:p>
            <a:pPr marL="0" indent="0" algn="ctr">
              <a:buNone/>
            </a:pPr>
            <a:r>
              <a:rPr lang="en-GB" sz="2800" b="1" dirty="0"/>
              <a:t>Reliability</a:t>
            </a:r>
            <a:r>
              <a:rPr lang="en-GB" sz="2800" dirty="0"/>
              <a:t> is:</a:t>
            </a:r>
          </a:p>
          <a:p>
            <a:pPr marL="0" indent="0" algn="ctr">
              <a:buNone/>
            </a:pPr>
            <a:endParaRPr lang="en-GB" sz="2800" b="1" dirty="0"/>
          </a:p>
          <a:p>
            <a:pPr marL="0" indent="0" algn="ctr">
              <a:buNone/>
            </a:pPr>
            <a:r>
              <a:rPr lang="en-GB" sz="2800" dirty="0"/>
              <a:t>‘consistency of procedure or measures used to collect data in research’</a:t>
            </a:r>
          </a:p>
        </p:txBody>
      </p:sp>
    </p:spTree>
    <p:extLst>
      <p:ext uri="{BB962C8B-B14F-4D97-AF65-F5344CB8AC3E}">
        <p14:creationId xmlns:p14="http://schemas.microsoft.com/office/powerpoint/2010/main" val="4002593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Whole class activity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Consider the research method of questionnaires.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Do you think questionnaire data can be reliable?</a:t>
            </a:r>
          </a:p>
          <a:p>
            <a:pPr marL="457200" indent="-457200">
              <a:buAutoNum type="arabicPeriod"/>
            </a:pPr>
            <a:r>
              <a:rPr lang="en-US" dirty="0"/>
              <a:t>What risks to reliability are there with a questionnaire?</a:t>
            </a:r>
          </a:p>
          <a:p>
            <a:pPr marL="457200" indent="-457200">
              <a:buAutoNum type="arabicPeriod"/>
            </a:pPr>
            <a:r>
              <a:rPr lang="en-US" dirty="0"/>
              <a:t>What might help increase reliability in a questionnaire?</a:t>
            </a:r>
          </a:p>
          <a:p>
            <a:pPr marL="457200" indent="-457200"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8475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4731026"/>
            <a:ext cx="11463443" cy="1792903"/>
          </a:xfrm>
          <a:solidFill>
            <a:srgbClr val="CC59AA">
              <a:alpha val="89804"/>
            </a:srgbClr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Working in pairs, apply your understanding of validity to Slide 8 of the </a:t>
            </a:r>
            <a:r>
              <a:rPr lang="en-GB" dirty="0">
                <a:latin typeface="Arial"/>
                <a:cs typeface="Arial"/>
                <a:hlinkClick r:id="rId3"/>
              </a:rPr>
              <a:t>presentation</a:t>
            </a:r>
            <a:r>
              <a:rPr lang="en-GB" dirty="0">
                <a:latin typeface="Arial"/>
                <a:cs typeface="Arial"/>
              </a:rPr>
              <a:t>. Discuss your responses as a class.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1270E-9E8F-59AB-4FFB-62BC99BD3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C1E22-684F-6687-BEBD-99B703DAF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terms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F25B1DA-5B73-976A-1A37-9B8F14E60D6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A97BAA-B9BC-6B81-B0E5-115ADBDFA7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GB" sz="2800" b="1" dirty="0"/>
          </a:p>
          <a:p>
            <a:pPr marL="0" indent="0" algn="ctr">
              <a:buNone/>
            </a:pPr>
            <a:r>
              <a:rPr lang="en-GB" sz="2800" b="1" dirty="0"/>
              <a:t>Inter-rater reliability</a:t>
            </a:r>
            <a:r>
              <a:rPr lang="en-GB" sz="2800" dirty="0"/>
              <a:t> means:</a:t>
            </a:r>
          </a:p>
          <a:p>
            <a:pPr marL="0" indent="0" algn="ctr">
              <a:buNone/>
            </a:pPr>
            <a:endParaRPr lang="en-GB" sz="2800" b="1" dirty="0"/>
          </a:p>
          <a:p>
            <a:pPr marL="0" indent="0" algn="ctr">
              <a:buNone/>
            </a:pPr>
            <a:r>
              <a:rPr lang="en-GB" sz="2800" dirty="0"/>
              <a:t>‘consistency and agreement between raters judging the same responses’</a:t>
            </a:r>
          </a:p>
          <a:p>
            <a:pPr marL="0" indent="0" algn="ctr">
              <a:buNone/>
            </a:pPr>
            <a:endParaRPr lang="en-GB" sz="2800" dirty="0"/>
          </a:p>
          <a:p>
            <a:pPr marL="0" indent="0" algn="ctr">
              <a:buNone/>
            </a:pPr>
            <a:r>
              <a:rPr lang="en-GB" sz="2800" b="1" dirty="0"/>
              <a:t>Inter-observer reliability</a:t>
            </a:r>
            <a:r>
              <a:rPr lang="en-GB" sz="2800" dirty="0"/>
              <a:t> means:</a:t>
            </a:r>
          </a:p>
          <a:p>
            <a:pPr marL="0" indent="0" algn="ctr">
              <a:buNone/>
            </a:pPr>
            <a:r>
              <a:rPr lang="en-GB" sz="2800" dirty="0"/>
              <a:t>‘consistency and agreement between observers observing the same behaviours’</a:t>
            </a:r>
          </a:p>
        </p:txBody>
      </p:sp>
    </p:spTree>
    <p:extLst>
      <p:ext uri="{BB962C8B-B14F-4D97-AF65-F5344CB8AC3E}">
        <p14:creationId xmlns:p14="http://schemas.microsoft.com/office/powerpoint/2010/main" val="3738168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FA3F8-D81E-6852-F729-A5AD79043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AD10C7A3-B1BB-FBD4-E395-A081C65D524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095A31-E126-0709-B1AC-3945C103A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4731026"/>
            <a:ext cx="11463443" cy="1792903"/>
          </a:xfrm>
          <a:solidFill>
            <a:srgbClr val="CC59AA">
              <a:alpha val="89804"/>
            </a:srgbClr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Working in pairs, apply your understanding of validity to Slide 9 of the </a:t>
            </a:r>
            <a:r>
              <a:rPr lang="en-GB" dirty="0">
                <a:latin typeface="Arial"/>
                <a:cs typeface="Arial"/>
                <a:hlinkClick r:id="rId3"/>
              </a:rPr>
              <a:t>presentation</a:t>
            </a:r>
            <a:r>
              <a:rPr lang="en-GB" dirty="0">
                <a:latin typeface="Arial"/>
                <a:cs typeface="Arial"/>
              </a:rPr>
              <a:t>. Discuss your responses as a class.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9265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96D0B-D990-D895-CADC-0DBDC34B1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60CD3E8-739F-3A6A-7D8C-05524C6C03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DDFA695-A418-E877-9F85-4AA0BAF52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your understanding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C6D954-3444-FA21-C5A5-40EF6F268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Consider </a:t>
            </a:r>
            <a:r>
              <a:rPr lang="en-US" b="1" dirty="0"/>
              <a:t>one</a:t>
            </a:r>
            <a:r>
              <a:rPr lang="en-US" dirty="0"/>
              <a:t> research method other than questionnaires and answer the following questions: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Do you think data from using this method can be reliable?</a:t>
            </a:r>
          </a:p>
          <a:p>
            <a:pPr marL="457200" indent="-457200">
              <a:buAutoNum type="arabicPeriod"/>
            </a:pPr>
            <a:r>
              <a:rPr lang="en-US" dirty="0"/>
              <a:t>What risks to reliability are there with this research method?</a:t>
            </a:r>
          </a:p>
          <a:p>
            <a:pPr marL="457200" indent="-457200">
              <a:buAutoNum type="arabicPeriod"/>
            </a:pPr>
            <a:r>
              <a:rPr lang="en-US" dirty="0"/>
              <a:t>What might help increase reliability in the research method you chose?</a:t>
            </a:r>
          </a:p>
          <a:p>
            <a:pPr marL="457200" indent="-457200"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4352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ad1216b-cdc1-40e2-a0c2-94597fd44697">7VPTP7ZE6X33-2020743336-607</_dlc_DocId>
    <_dlc_DocIdUrl xmlns="9ad1216b-cdc1-40e2-a0c2-94597fd44697">
      <Url>https://cambridgeorg.sharepoint.com/sites/cie/education/pd/Curriculum_Support/_layouts/15/DocIdRedir.aspx?ID=7VPTP7ZE6X33-2020743336-607</Url>
      <Description>7VPTP7ZE6X33-2020743336-607</Description>
    </_dlc_DocIdUrl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5BD9047056454F94B4694108F9A1FF" ma:contentTypeVersion="3" ma:contentTypeDescription="Create a new document." ma:contentTypeScope="" ma:versionID="5c0011047895b59a897429f5e4ec5dcc">
  <xsd:schema xmlns:xsd="http://www.w3.org/2001/XMLSchema" xmlns:xs="http://www.w3.org/2001/XMLSchema" xmlns:p="http://schemas.microsoft.com/office/2006/metadata/properties" xmlns:ns2="9ad1216b-cdc1-40e2-a0c2-94597fd44697" xmlns:ns3="f1f25e64-7226-490b-ade3-8cf84afff5d2" targetNamespace="http://schemas.microsoft.com/office/2006/metadata/properties" ma:root="true" ma:fieldsID="5b649ae69bc45de80afe7d6c0f200904" ns2:_="" ns3:_="">
    <xsd:import namespace="9ad1216b-cdc1-40e2-a0c2-94597fd44697"/>
    <xsd:import namespace="f1f25e64-7226-490b-ade3-8cf84afff5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f25e64-7226-490b-ade3-8cf84afff5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630E657-8217-4B2F-96A4-D1EE5A57D44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9ad1216b-cdc1-40e2-a0c2-94597fd4469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6C7DF017-252C-41F8-8413-9C67D5DB03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f1f25e64-7226-490b-ade3-8cf84afff5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360</TotalTime>
  <Words>232</Words>
  <Application>Microsoft Office PowerPoint</Application>
  <PresentationFormat>Widescreen</PresentationFormat>
  <Paragraphs>31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Key term</vt:lpstr>
      <vt:lpstr>Whole class activity</vt:lpstr>
      <vt:lpstr>PowerPoint Presentation</vt:lpstr>
      <vt:lpstr>Key terms</vt:lpstr>
      <vt:lpstr>PowerPoint Presentation</vt:lpstr>
      <vt:lpstr>Check your understanding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7</cp:revision>
  <dcterms:created xsi:type="dcterms:W3CDTF">2023-10-09T12:44:25Z</dcterms:created>
  <dcterms:modified xsi:type="dcterms:W3CDTF">2026-04-01T10:01:10Z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0x010100E45BD9047056454F94B4694108F9A1FF</vt:lpwstr>
  </property>
  <property fmtid="{D5CDD505-2E9C-101B-9397-08002B2CF9AE}" pid="3" name="MediaServiceImageTags">
    <vt:lpwstr/>
  </property>
  <property fmtid="{D5CDD505-2E9C-101B-9397-08002B2CF9AE}" pid="4" name="_dlc_DocIdItemGuid">
    <vt:lpwstr>1aa92f5d-3e68-400f-8206-bae168260e4c</vt:lpwstr>
  </property>
</Properties>
</file>