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49" r:id="rId2"/>
    <p:sldId id="350" r:id="rId3"/>
    <p:sldId id="329" r:id="rId4"/>
    <p:sldId id="339" r:id="rId5"/>
    <p:sldId id="358" r:id="rId6"/>
    <p:sldId id="359" r:id="rId7"/>
    <p:sldId id="360" r:id="rId8"/>
    <p:sldId id="361" r:id="rId9"/>
    <p:sldId id="363" r:id="rId10"/>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C9A"/>
    <a:srgbClr val="00CC00"/>
    <a:srgbClr val="904692"/>
    <a:srgbClr val="FF00FF"/>
    <a:srgbClr val="000099"/>
    <a:srgbClr val="99CC00"/>
    <a:srgbClr val="FFC8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357" autoAdjust="0"/>
  </p:normalViewPr>
  <p:slideViewPr>
    <p:cSldViewPr snapToGrid="0">
      <p:cViewPr varScale="1">
        <p:scale>
          <a:sx n="79" d="100"/>
          <a:sy n="79" d="100"/>
        </p:scale>
        <p:origin x="120" y="4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FAA5EAAC-A2A0-406F-93BD-8DB209C49A3C}" type="datetimeFigureOut">
              <a:rPr lang="en-GB" smtClean="0"/>
              <a:t>18/07/2019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BA4D6A3F-9099-452E-9E43-ACAAFCD6441B}" type="slidenum">
              <a:rPr lang="en-GB" smtClean="0"/>
              <a:t>‹#›</a:t>
            </a:fld>
            <a:endParaRPr lang="en-GB"/>
          </a:p>
        </p:txBody>
      </p:sp>
    </p:spTree>
    <p:extLst>
      <p:ext uri="{BB962C8B-B14F-4D97-AF65-F5344CB8AC3E}">
        <p14:creationId xmlns:p14="http://schemas.microsoft.com/office/powerpoint/2010/main" val="1154934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1</a:t>
            </a:fld>
            <a:endParaRPr lang="en-GB"/>
          </a:p>
        </p:txBody>
      </p:sp>
    </p:spTree>
    <p:extLst>
      <p:ext uri="{BB962C8B-B14F-4D97-AF65-F5344CB8AC3E}">
        <p14:creationId xmlns:p14="http://schemas.microsoft.com/office/powerpoint/2010/main" val="145340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2</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Ask, “Can you think of examples where large items are reduced to a small scale or small items expanded to a larger scale?” (Possible answers include maps, murals, diagrams in textbooks)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b="1" dirty="0" smtClean="0"/>
              <a:t>lesson 2 Video - Why do we need scale drawings </a:t>
            </a:r>
            <a:endParaRPr lang="en-GB" b="1" dirty="0"/>
          </a:p>
        </p:txBody>
      </p:sp>
      <p:sp>
        <p:nvSpPr>
          <p:cNvPr id="4" name="Slide Number Placeholder 3"/>
          <p:cNvSpPr>
            <a:spLocks noGrp="1"/>
          </p:cNvSpPr>
          <p:nvPr>
            <p:ph type="sldNum" sz="quarter" idx="10"/>
          </p:nvPr>
        </p:nvSpPr>
        <p:spPr/>
        <p:txBody>
          <a:bodyPr/>
          <a:lstStyle/>
          <a:p>
            <a:fld id="{BA4D6A3F-9099-452E-9E43-ACAAFCD6441B}" type="slidenum">
              <a:rPr lang="en-GB" smtClean="0"/>
              <a:t>3</a:t>
            </a:fld>
            <a:endParaRPr lang="en-GB"/>
          </a:p>
        </p:txBody>
      </p:sp>
    </p:spTree>
    <p:extLst>
      <p:ext uri="{BB962C8B-B14F-4D97-AF65-F5344CB8AC3E}">
        <p14:creationId xmlns:p14="http://schemas.microsoft.com/office/powerpoint/2010/main" val="1642389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4</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Homework could be to find out more about the history of maps. Including possible the concept of different map projections. Students could be asked to sketch some routes around school </a:t>
            </a:r>
          </a:p>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5</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 map can display only a few selected features, which are portrayed usually in a very  symbolic way to some standardised classification scheme. When thinking about the purpose of your map an important consideration is the scale of your map. How to work with the scale of the map is what we are going to look at next.</a:t>
            </a:r>
          </a:p>
        </p:txBody>
      </p:sp>
      <p:sp>
        <p:nvSpPr>
          <p:cNvPr id="4" name="Slide Number Placeholder 3"/>
          <p:cNvSpPr>
            <a:spLocks noGrp="1"/>
          </p:cNvSpPr>
          <p:nvPr>
            <p:ph type="sldNum" sz="quarter" idx="10"/>
          </p:nvPr>
        </p:nvSpPr>
        <p:spPr/>
        <p:txBody>
          <a:bodyPr/>
          <a:lstStyle/>
          <a:p>
            <a:fld id="{BA4D6A3F-9099-452E-9E43-ACAAFCD6441B}" type="slidenum">
              <a:rPr lang="en-GB" smtClean="0"/>
              <a:t>6</a:t>
            </a:fld>
            <a:endParaRPr lang="en-GB"/>
          </a:p>
        </p:txBody>
      </p:sp>
    </p:spTree>
    <p:extLst>
      <p:ext uri="{BB962C8B-B14F-4D97-AF65-F5344CB8AC3E}">
        <p14:creationId xmlns:p14="http://schemas.microsoft.com/office/powerpoint/2010/main" val="1787752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7</a:t>
            </a:fld>
            <a:endParaRPr lang="en-GB"/>
          </a:p>
        </p:txBody>
      </p:sp>
    </p:spTree>
    <p:extLst>
      <p:ext uri="{BB962C8B-B14F-4D97-AF65-F5344CB8AC3E}">
        <p14:creationId xmlns:p14="http://schemas.microsoft.com/office/powerpoint/2010/main" val="3860196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To make it even easier, the grid lines are exactly 4cm apart, so every square is 1km by 1km.</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When thinking about the purpose of your map an important consideration is the scale of your map. Maps are made at different scales for different purposes. The 1:25 000 scale map is very useful for walking, but if you use it in a car you will quickly drive o the edge! On the other hand, maps at 1:250 000 scale (note the extra zero) show lots more area, but in far less detail. The terms 'large scale' and 'small scale' are used to describe different scales. However, they can be confusing :</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Large scale maps have low number is the scale, such as 1: 1250. The features are shown are large Small scale maps have a high number in the scale, such as 1: 250 000. Individual features shown are small</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High number = small scale</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How to work with the scale of the map is what we are going to look at next.</a:t>
            </a:r>
            <a:r>
              <a:rPr lang="en-GB" b="1" dirty="0" smtClean="0"/>
              <a:t> Worksheet 2a: Scale drawings and maps</a:t>
            </a:r>
            <a:endParaRPr lang="en-GB" dirty="0" smtClean="0"/>
          </a:p>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8</a:t>
            </a:fld>
            <a:endParaRPr lang="en-GB"/>
          </a:p>
        </p:txBody>
      </p:sp>
    </p:spTree>
    <p:extLst>
      <p:ext uri="{BB962C8B-B14F-4D97-AF65-F5344CB8AC3E}">
        <p14:creationId xmlns:p14="http://schemas.microsoft.com/office/powerpoint/2010/main" val="18585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9</a:t>
            </a:fld>
            <a:endParaRPr lang="en-GB"/>
          </a:p>
        </p:txBody>
      </p:sp>
    </p:spTree>
    <p:extLst>
      <p:ext uri="{BB962C8B-B14F-4D97-AF65-F5344CB8AC3E}">
        <p14:creationId xmlns:p14="http://schemas.microsoft.com/office/powerpoint/2010/main" val="3983431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234553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79684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85486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38417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9139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9851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1E7E9C-2DF8-4740-8A22-E5DF3F1116FB}" type="datetimeFigureOut">
              <a:rPr lang="en-GB" smtClean="0"/>
              <a:t>18/07/2019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30252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1E7E9C-2DF8-4740-8A22-E5DF3F1116FB}" type="datetimeFigureOut">
              <a:rPr lang="en-GB" smtClean="0"/>
              <a:t>18/07/2019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86027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E7E9C-2DF8-4740-8A22-E5DF3F1116FB}" type="datetimeFigureOut">
              <a:rPr lang="en-GB" smtClean="0"/>
              <a:t>18/07/2019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5608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19870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2936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E7E9C-2DF8-4740-8A22-E5DF3F1116FB}" type="datetimeFigureOut">
              <a:rPr lang="en-GB" smtClean="0"/>
              <a:t>18/07/2019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08EBA-7194-4BE8-B1FE-0F2353F5452E}" type="slidenum">
              <a:rPr lang="en-GB" smtClean="0"/>
              <a:t>‹#›</a:t>
            </a:fld>
            <a:endParaRPr lang="en-GB"/>
          </a:p>
        </p:txBody>
      </p:sp>
    </p:spTree>
    <p:extLst>
      <p:ext uri="{BB962C8B-B14F-4D97-AF65-F5344CB8AC3E}">
        <p14:creationId xmlns:p14="http://schemas.microsoft.com/office/powerpoint/2010/main" val="1646407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11202536" cy="2215991"/>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 Pack </a:t>
            </a:r>
            <a:r>
              <a:rPr lang="en-GB" sz="2600" b="1" dirty="0" smtClean="0">
                <a:latin typeface="Arial" panose="020B0604020202020204" pitchFamily="34" charset="0"/>
                <a:cs typeface="Arial" panose="020B0604020202020204" pitchFamily="34" charset="0"/>
              </a:rPr>
              <a:t>– Scale drawings</a:t>
            </a:r>
          </a:p>
          <a:p>
            <a:r>
              <a:rPr lang="en-GB" sz="1600" b="1"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Lesson </a:t>
            </a:r>
            <a:r>
              <a:rPr lang="en-GB" sz="2600" dirty="0">
                <a:latin typeface="Arial" panose="020B0604020202020204" pitchFamily="34" charset="0"/>
                <a:cs typeface="Arial" panose="020B0604020202020204" pitchFamily="34" charset="0"/>
              </a:rPr>
              <a:t>1</a:t>
            </a:r>
            <a:r>
              <a:rPr lang="en-GB" sz="2600" dirty="0" smtClean="0">
                <a:latin typeface="Arial" panose="020B0604020202020204" pitchFamily="34" charset="0"/>
                <a:cs typeface="Arial" panose="020B0604020202020204" pitchFamily="34" charset="0"/>
              </a:rPr>
              <a:t> – Maps</a:t>
            </a:r>
          </a:p>
          <a:p>
            <a:endParaRPr lang="en-GB" dirty="0" smtClean="0">
              <a:latin typeface="Arial" panose="020B0604020202020204" pitchFamily="34" charset="0"/>
              <a:cs typeface="Arial" panose="020B0604020202020204" pitchFamily="34" charset="0"/>
            </a:endParaRPr>
          </a:p>
          <a:p>
            <a:r>
              <a:rPr lang="en-GB" sz="2600" b="1" smtClean="0">
                <a:solidFill>
                  <a:srgbClr val="EA5B0C"/>
                </a:solidFill>
                <a:latin typeface="Arial" panose="020B0604020202020204" pitchFamily="34" charset="0"/>
                <a:cs typeface="Arial" panose="020B0604020202020204" pitchFamily="34" charset="0"/>
              </a:rPr>
              <a:t>Cambridge </a:t>
            </a:r>
            <a:r>
              <a:rPr lang="en-GB" sz="2600" b="1">
                <a:solidFill>
                  <a:srgbClr val="EA5B0C"/>
                </a:solidFill>
                <a:latin typeface="Arial" panose="020B0604020202020204" pitchFamily="34" charset="0"/>
                <a:cs typeface="Arial" panose="020B0604020202020204" pitchFamily="34" charset="0"/>
              </a:rPr>
              <a:t>IGCSE™</a:t>
            </a:r>
            <a:endParaRPr lang="en-GB" sz="2600" b="1" baseline="30000" dirty="0" smtClean="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Version 1.0</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077228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303" y="1703437"/>
            <a:ext cx="11516139" cy="1815882"/>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How to use scale factors to produce a scale drawing.</a:t>
            </a:r>
          </a:p>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How to use scales on a map.</a:t>
            </a:r>
          </a:p>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Making links to proportion and conversions when working out distances on a map.</a:t>
            </a:r>
            <a:endParaRPr lang="en-GB" sz="2800" dirty="0">
              <a:latin typeface="Arial" panose="020B0604020202020204" pitchFamily="34" charset="0"/>
              <a:cs typeface="Arial" panose="020B0604020202020204" pitchFamily="34" charset="0"/>
            </a:endParaRP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Lesson objective</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35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000"/>
            <a:lum/>
          </a:blip>
          <a:srcRect/>
          <a:stretch>
            <a:fillRect t="-8000" b="-8000"/>
          </a:stretch>
        </a:blipFill>
        <a:effectLst/>
      </p:bgPr>
    </p:bg>
    <p:spTree>
      <p:nvGrpSpPr>
        <p:cNvPr id="1" name=""/>
        <p:cNvGrpSpPr/>
        <p:nvPr/>
      </p:nvGrpSpPr>
      <p:grpSpPr>
        <a:xfrm>
          <a:off x="0" y="0"/>
          <a:ext cx="0" cy="0"/>
          <a:chOff x="0" y="0"/>
          <a:chExt cx="0" cy="0"/>
        </a:xfrm>
      </p:grpSpPr>
      <p:sp>
        <p:nvSpPr>
          <p:cNvPr id="10" name="Rectangle 9"/>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
        <p:nvSpPr>
          <p:cNvPr id="20" name="TextBox 19"/>
          <p:cNvSpPr txBox="1"/>
          <p:nvPr/>
        </p:nvSpPr>
        <p:spPr>
          <a:xfrm>
            <a:off x="136972" y="1338834"/>
            <a:ext cx="11942440"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Can you think of anywhere you have seen very large items reduced to a small scale or very small items expanded to a larger scale?</a:t>
            </a:r>
          </a:p>
        </p:txBody>
      </p:sp>
      <p:sp>
        <p:nvSpPr>
          <p:cNvPr id="12" name="TextBox 11"/>
          <p:cNvSpPr txBox="1"/>
          <p:nvPr/>
        </p:nvSpPr>
        <p:spPr>
          <a:xfrm>
            <a:off x="981033" y="2607975"/>
            <a:ext cx="1058782" cy="510778"/>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Maps</a:t>
            </a:r>
            <a:endParaRPr lang="en-GB" sz="2400" dirty="0">
              <a:solidFill>
                <a:schemeClr val="tx1"/>
              </a:solidFill>
              <a:latin typeface="Arial" panose="020B0604020202020204" pitchFamily="34" charset="0"/>
              <a:cs typeface="Arial" panose="020B0604020202020204" pitchFamily="34" charset="0"/>
            </a:endParaRPr>
          </a:p>
        </p:txBody>
      </p:sp>
      <p:sp>
        <p:nvSpPr>
          <p:cNvPr id="17" name="TextBox 16"/>
          <p:cNvSpPr txBox="1"/>
          <p:nvPr/>
        </p:nvSpPr>
        <p:spPr>
          <a:xfrm>
            <a:off x="981033" y="3194303"/>
            <a:ext cx="1258074" cy="510778"/>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Murals</a:t>
            </a:r>
            <a:endParaRPr lang="en-GB" sz="2400" dirty="0">
              <a:solidFill>
                <a:schemeClr val="tx1"/>
              </a:solidFill>
              <a:latin typeface="Arial" panose="020B0604020202020204" pitchFamily="34" charset="0"/>
              <a:cs typeface="Arial" panose="020B0604020202020204" pitchFamily="34" charset="0"/>
            </a:endParaRPr>
          </a:p>
        </p:txBody>
      </p:sp>
      <p:sp>
        <p:nvSpPr>
          <p:cNvPr id="18" name="TextBox 17"/>
          <p:cNvSpPr txBox="1"/>
          <p:nvPr/>
        </p:nvSpPr>
        <p:spPr>
          <a:xfrm>
            <a:off x="981033" y="3781044"/>
            <a:ext cx="3619102" cy="510778"/>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Diagrams in textbooks</a:t>
            </a:r>
            <a:endParaRPr lang="en-GB" sz="2400" dirty="0">
              <a:solidFill>
                <a:schemeClr val="tx1"/>
              </a:solidFill>
              <a:latin typeface="Arial" panose="020B0604020202020204" pitchFamily="34" charset="0"/>
              <a:cs typeface="Arial" panose="020B0604020202020204" pitchFamily="34" charset="0"/>
            </a:endParaRPr>
          </a:p>
        </p:txBody>
      </p:sp>
      <p:sp>
        <p:nvSpPr>
          <p:cNvPr id="19" name="TextBox 18"/>
          <p:cNvSpPr txBox="1"/>
          <p:nvPr/>
        </p:nvSpPr>
        <p:spPr>
          <a:xfrm>
            <a:off x="981033" y="4354304"/>
            <a:ext cx="2775041" cy="510778"/>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Architectural plans</a:t>
            </a:r>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00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t="-9000" b="-9000"/>
          </a:stretch>
        </a:blipFill>
        <a:effectLst/>
      </p:bgPr>
    </p:bg>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Maps</a:t>
            </a:r>
            <a:endParaRPr lang="en-GB" sz="2800" b="1" dirty="0">
              <a:latin typeface="Arial" panose="020B0604020202020204" pitchFamily="34" charset="0"/>
              <a:cs typeface="Arial" panose="020B0604020202020204" pitchFamily="34" charset="0"/>
            </a:endParaRPr>
          </a:p>
        </p:txBody>
      </p:sp>
      <p:sp>
        <p:nvSpPr>
          <p:cNvPr id="23" name="TextBox 22"/>
          <p:cNvSpPr txBox="1"/>
          <p:nvPr/>
        </p:nvSpPr>
        <p:spPr>
          <a:xfrm>
            <a:off x="136972" y="1338834"/>
            <a:ext cx="11942440"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A common and very important use of scale drawings is maps. How would you describe what a map is?</a:t>
            </a:r>
          </a:p>
        </p:txBody>
      </p:sp>
      <p:sp>
        <p:nvSpPr>
          <p:cNvPr id="25" name="TextBox 24"/>
          <p:cNvSpPr txBox="1"/>
          <p:nvPr/>
        </p:nvSpPr>
        <p:spPr>
          <a:xfrm>
            <a:off x="1346301" y="2728139"/>
            <a:ext cx="9499398" cy="2553891"/>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A map is a two dimensional scale drawing of what we could think of as an aerial view of the earth around us. Maps are a universal way of conveying information, easily understood by most people, regardless of language or culture. Incorporated in a map is the understanding that it is a “snapshot” </a:t>
            </a:r>
            <a:r>
              <a:rPr lang="en-GB" sz="2400" dirty="0" smtClean="0">
                <a:latin typeface="Arial" panose="020B0604020202020204" pitchFamily="34" charset="0"/>
                <a:cs typeface="Arial" panose="020B0604020202020204" pitchFamily="34" charset="0"/>
              </a:rPr>
              <a:t>of information about the constantly changing world about us.</a:t>
            </a:r>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937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History of maps!</a:t>
            </a:r>
            <a:endParaRPr lang="en-GB" sz="2800" b="1" dirty="0">
              <a:latin typeface="Arial" panose="020B0604020202020204" pitchFamily="34" charset="0"/>
              <a:cs typeface="Arial" panose="020B0604020202020204" pitchFamily="34" charset="0"/>
            </a:endParaRPr>
          </a:p>
        </p:txBody>
      </p:sp>
      <p:sp>
        <p:nvSpPr>
          <p:cNvPr id="13" name="TextBox 12"/>
          <p:cNvSpPr txBox="1"/>
          <p:nvPr/>
        </p:nvSpPr>
        <p:spPr>
          <a:xfrm>
            <a:off x="140677" y="1210235"/>
            <a:ext cx="11922369" cy="5632311"/>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The oldest known maps are preserved on Babylonian clay tablets from about 2300 B.C. During the Medieval period, European maps were dominated by religious views. An example is a map with Jerusalem depicted at the </a:t>
            </a:r>
            <a:r>
              <a:rPr lang="en-GB" sz="2000" dirty="0" smtClean="0">
                <a:latin typeface="Arial" panose="020B0604020202020204" pitchFamily="34" charset="0"/>
                <a:cs typeface="Arial" panose="020B0604020202020204" pitchFamily="34" charset="0"/>
              </a:rPr>
              <a:t>centre </a:t>
            </a:r>
            <a:r>
              <a:rPr lang="en-GB" sz="2000" dirty="0">
                <a:latin typeface="Arial" panose="020B0604020202020204" pitchFamily="34" charset="0"/>
                <a:cs typeface="Arial" panose="020B0604020202020204" pitchFamily="34" charset="0"/>
              </a:rPr>
              <a:t>and east oriented toward the map top. How is this different from the maps we use today? </a:t>
            </a:r>
          </a:p>
          <a:p>
            <a:r>
              <a:rPr lang="en-GB" sz="2000" dirty="0">
                <a:latin typeface="Arial" panose="020B0604020202020204" pitchFamily="34" charset="0"/>
                <a:cs typeface="Arial" panose="020B0604020202020204" pitchFamily="34" charset="0"/>
              </a:rPr>
              <a:t>Today the equator is at the </a:t>
            </a:r>
            <a:r>
              <a:rPr lang="en-GB" sz="2000" dirty="0" smtClean="0">
                <a:latin typeface="Arial" panose="020B0604020202020204" pitchFamily="34" charset="0"/>
                <a:cs typeface="Arial" panose="020B0604020202020204" pitchFamily="34" charset="0"/>
              </a:rPr>
              <a:t>centre </a:t>
            </a:r>
            <a:r>
              <a:rPr lang="en-GB" sz="2000" dirty="0">
                <a:latin typeface="Arial" panose="020B0604020202020204" pitchFamily="34" charset="0"/>
                <a:cs typeface="Arial" panose="020B0604020202020204" pitchFamily="34" charset="0"/>
              </a:rPr>
              <a:t>of a world map and North is orientated towards the top of the map. How would maps have been drawn in this period? </a:t>
            </a:r>
            <a:endParaRPr lang="en-GB" sz="2000" dirty="0" smtClean="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All maps were, drawn and illuminated by hand, which made the distribution of maps extremely limited. The invention of printing made maps much more widely available beginning in the 15th century. During the Age of Exploration in the 15th and 16th centuries map makers responded with navigation charts, which depicted coast lines, islands, rivers, harbours, and features of sailing interest. The first whole-world maps began to appear in the early 16th century, following voyages by Columbus and others to the New World. </a:t>
            </a:r>
            <a:endParaRPr lang="en-GB" sz="2000" dirty="0" smtClean="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Maps became increasingly accurate and factual during the 17th, 18th and 19th centuries with the application of scientific methods. Many countries undertook national mapping programs. Nonetheless, much of the world was poorly known until the widespread use of aerial photography following World War I. Modern cartography is based on a combination of ground observations and remote sensing</a:t>
            </a:r>
            <a:r>
              <a:rPr lang="en-GB" sz="2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93023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dirty="0">
                <a:latin typeface="Arial" panose="020B0604020202020204" pitchFamily="34" charset="0"/>
                <a:cs typeface="Arial" panose="020B0604020202020204" pitchFamily="34" charset="0"/>
              </a:rPr>
              <a:t>Are maps exact representations of the actual world?</a:t>
            </a:r>
            <a:endParaRPr lang="en-GB" sz="2800" b="1" dirty="0">
              <a:latin typeface="Arial" panose="020B0604020202020204" pitchFamily="34" charset="0"/>
              <a:cs typeface="Arial" panose="020B0604020202020204" pitchFamily="34" charset="0"/>
            </a:endParaRPr>
          </a:p>
        </p:txBody>
      </p:sp>
      <p:sp>
        <p:nvSpPr>
          <p:cNvPr id="3" name="Rectangle 2"/>
          <p:cNvSpPr/>
          <p:nvPr/>
        </p:nvSpPr>
        <p:spPr>
          <a:xfrm>
            <a:off x="351691" y="1617785"/>
            <a:ext cx="11500339" cy="2246769"/>
          </a:xfrm>
          <a:prstGeom prst="rect">
            <a:avLst/>
          </a:prstGeom>
        </p:spPr>
        <p:txBody>
          <a:bodyPr wrap="square">
            <a:spAutoFit/>
          </a:bodyPr>
          <a:lstStyle/>
          <a:p>
            <a:pPr marL="457200" indent="-457200">
              <a:buFont typeface="Arial" panose="020B0604020202020204" pitchFamily="34" charset="0"/>
              <a:buChar char="•"/>
            </a:pPr>
            <a:r>
              <a:rPr lang="en-GB" sz="2800" b="1" dirty="0">
                <a:latin typeface="Arial" panose="020B0604020202020204" pitchFamily="34" charset="0"/>
                <a:cs typeface="Arial" panose="020B0604020202020204" pitchFamily="34" charset="0"/>
              </a:rPr>
              <a:t>No never! </a:t>
            </a:r>
            <a:r>
              <a:rPr lang="en-GB" sz="2800" dirty="0">
                <a:latin typeface="Arial" panose="020B0604020202020204" pitchFamily="34" charset="0"/>
                <a:cs typeface="Arial" panose="020B0604020202020204" pitchFamily="34" charset="0"/>
              </a:rPr>
              <a:t>Field measurements are subject to errors. No map can depict all physical, biological, and cultural features for even the smallest area. In these ways, all maps are estimations, generalisations, and interpretations of the ground around us. </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Maps of all kinds are fundamentally important for modern society.</a:t>
            </a:r>
          </a:p>
        </p:txBody>
      </p:sp>
    </p:spTree>
    <p:extLst>
      <p:ext uri="{BB962C8B-B14F-4D97-AF65-F5344CB8AC3E}">
        <p14:creationId xmlns:p14="http://schemas.microsoft.com/office/powerpoint/2010/main" val="290440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dirty="0">
                <a:latin typeface="Arial" panose="020B0604020202020204" pitchFamily="34" charset="0"/>
                <a:cs typeface="Arial" panose="020B0604020202020204" pitchFamily="34" charset="0"/>
              </a:rPr>
              <a:t>The scale of a </a:t>
            </a:r>
            <a:r>
              <a:rPr lang="en-US" sz="2800" b="1" dirty="0" smtClean="0">
                <a:latin typeface="Arial" panose="020B0604020202020204" pitchFamily="34" charset="0"/>
                <a:cs typeface="Arial" panose="020B0604020202020204" pitchFamily="34" charset="0"/>
              </a:rPr>
              <a:t>map</a:t>
            </a:r>
            <a:endParaRPr lang="en-GB" sz="2800" b="1" dirty="0">
              <a:latin typeface="Arial" panose="020B0604020202020204" pitchFamily="34" charset="0"/>
              <a:cs typeface="Arial" panose="020B0604020202020204" pitchFamily="34" charset="0"/>
            </a:endParaRPr>
          </a:p>
        </p:txBody>
      </p:sp>
      <p:sp>
        <p:nvSpPr>
          <p:cNvPr id="3" name="Rectangle 2"/>
          <p:cNvSpPr/>
          <p:nvPr/>
        </p:nvSpPr>
        <p:spPr>
          <a:xfrm>
            <a:off x="351691" y="1617785"/>
            <a:ext cx="11500339" cy="4832092"/>
          </a:xfrm>
          <a:prstGeom prst="rect">
            <a:avLst/>
          </a:prstGeom>
        </p:spPr>
        <p:txBody>
          <a:bodyPr wrap="square">
            <a:spAutoFit/>
          </a:bodyPr>
          <a:lstStyle/>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The scale of a map shows how much you would have to enlarge your map by to get the actual size of the piece of land you are looking </a:t>
            </a:r>
            <a:r>
              <a:rPr lang="en-US" sz="2800" dirty="0" smtClean="0">
                <a:latin typeface="Arial" panose="020B0604020202020204" pitchFamily="34" charset="0"/>
                <a:cs typeface="Arial" panose="020B0604020202020204" pitchFamily="34" charset="0"/>
              </a:rPr>
              <a:t>at</a:t>
            </a:r>
            <a:r>
              <a:rPr lang="en-US" sz="2800" dirty="0">
                <a:latin typeface="Arial" panose="020B0604020202020204" pitchFamily="34" charset="0"/>
                <a:cs typeface="Arial" panose="020B0604020202020204" pitchFamily="34" charset="0"/>
              </a:rPr>
              <a:t>.</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For example, a common scale for a map is 1:25000, which means that every 1cm on the map represents 25000cm on the ground.  </a:t>
            </a:r>
          </a:p>
          <a:p>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Using </a:t>
            </a:r>
            <a:r>
              <a:rPr lang="en-US" sz="2800" dirty="0">
                <a:latin typeface="Arial" panose="020B0604020202020204" pitchFamily="34" charset="0"/>
                <a:cs typeface="Arial" panose="020B0604020202020204" pitchFamily="34" charset="0"/>
              </a:rPr>
              <a:t>this scale how far would 4cm on the map be in </a:t>
            </a:r>
            <a:r>
              <a:rPr lang="en-US" sz="2800" dirty="0" err="1">
                <a:latin typeface="Arial" panose="020B0604020202020204" pitchFamily="34" charset="0"/>
                <a:cs typeface="Arial" panose="020B0604020202020204" pitchFamily="34" charset="0"/>
              </a:rPr>
              <a:t>kilometres</a:t>
            </a:r>
            <a:r>
              <a:rPr lang="en-US" sz="2800" dirty="0">
                <a:latin typeface="Arial" panose="020B0604020202020204" pitchFamily="34" charset="0"/>
                <a:cs typeface="Arial" panose="020B0604020202020204" pitchFamily="34" charset="0"/>
              </a:rPr>
              <a:t> on the ground? </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1 cm on the map is equivalent to 25000cm on the ground</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4 cm on the map is equivalent to 4 × 25000cm = 100000 cm on the ground</a:t>
            </a:r>
          </a:p>
        </p:txBody>
      </p:sp>
    </p:spTree>
    <p:extLst>
      <p:ext uri="{BB962C8B-B14F-4D97-AF65-F5344CB8AC3E}">
        <p14:creationId xmlns:p14="http://schemas.microsoft.com/office/powerpoint/2010/main" val="113414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dirty="0">
                <a:latin typeface="Arial" panose="020B0604020202020204" pitchFamily="34" charset="0"/>
                <a:cs typeface="Arial" panose="020B0604020202020204" pitchFamily="34" charset="0"/>
              </a:rPr>
              <a:t>The scale of a </a:t>
            </a:r>
            <a:r>
              <a:rPr lang="en-US" sz="2800" b="1" dirty="0" smtClean="0">
                <a:latin typeface="Arial" panose="020B0604020202020204" pitchFamily="34" charset="0"/>
                <a:cs typeface="Arial" panose="020B0604020202020204" pitchFamily="34" charset="0"/>
              </a:rPr>
              <a:t>map</a:t>
            </a:r>
            <a:endParaRPr lang="en-GB" sz="2800" b="1" dirty="0">
              <a:latin typeface="Arial" panose="020B0604020202020204" pitchFamily="34" charset="0"/>
              <a:cs typeface="Arial" panose="020B0604020202020204" pitchFamily="34" charset="0"/>
            </a:endParaRPr>
          </a:p>
        </p:txBody>
      </p:sp>
      <p:sp>
        <p:nvSpPr>
          <p:cNvPr id="3" name="Rectangle 2"/>
          <p:cNvSpPr/>
          <p:nvPr/>
        </p:nvSpPr>
        <p:spPr>
          <a:xfrm>
            <a:off x="351691" y="1617785"/>
            <a:ext cx="11500339" cy="2246769"/>
          </a:xfrm>
          <a:prstGeom prst="rect">
            <a:avLst/>
          </a:prstGeom>
        </p:spPr>
        <p:txBody>
          <a:bodyPr wrap="square">
            <a:spAutoFit/>
          </a:bodyPr>
          <a:lstStyle/>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We now need to convert 100000 cm to km. Using the prefix kilo meaning 1000 and </a:t>
            </a:r>
            <a:r>
              <a:rPr lang="en-US" sz="2800" dirty="0" err="1">
                <a:latin typeface="Arial" panose="020B0604020202020204" pitchFamily="34" charset="0"/>
                <a:cs typeface="Arial" panose="020B0604020202020204" pitchFamily="34" charset="0"/>
              </a:rPr>
              <a:t>centi</a:t>
            </a:r>
            <a:r>
              <a:rPr lang="en-US" sz="2800" dirty="0">
                <a:latin typeface="Arial" panose="020B0604020202020204" pitchFamily="34" charset="0"/>
                <a:cs typeface="Arial" panose="020B0604020202020204" pitchFamily="34" charset="0"/>
              </a:rPr>
              <a:t> meaning one hundredth. We know there are 100 </a:t>
            </a:r>
            <a:r>
              <a:rPr lang="en-US" sz="2800" dirty="0" err="1" smtClean="0">
                <a:latin typeface="Arial" panose="020B0604020202020204" pitchFamily="34" charset="0"/>
                <a:cs typeface="Arial" panose="020B0604020202020204" pitchFamily="34" charset="0"/>
              </a:rPr>
              <a:t>centimetres</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in a meter and 1000 meters in a </a:t>
            </a:r>
            <a:r>
              <a:rPr lang="en-US" sz="2800" dirty="0" err="1">
                <a:latin typeface="Arial" panose="020B0604020202020204" pitchFamily="34" charset="0"/>
                <a:cs typeface="Arial" panose="020B0604020202020204" pitchFamily="34" charset="0"/>
              </a:rPr>
              <a:t>kilometre</a:t>
            </a:r>
            <a:r>
              <a:rPr lang="en-US" sz="28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We know that there will be fewer </a:t>
            </a:r>
            <a:r>
              <a:rPr lang="en-US" sz="2800" dirty="0" err="1" smtClean="0">
                <a:latin typeface="Arial" panose="020B0604020202020204" pitchFamily="34" charset="0"/>
                <a:cs typeface="Arial" panose="020B0604020202020204" pitchFamily="34" charset="0"/>
              </a:rPr>
              <a:t>metres</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than centimeters and fewer </a:t>
            </a:r>
            <a:r>
              <a:rPr lang="en-US" sz="2800" dirty="0" err="1">
                <a:latin typeface="Arial" panose="020B0604020202020204" pitchFamily="34" charset="0"/>
                <a:cs typeface="Arial" panose="020B0604020202020204" pitchFamily="34" charset="0"/>
              </a:rPr>
              <a:t>kilometres</a:t>
            </a:r>
            <a:r>
              <a:rPr lang="en-US" sz="2800" dirty="0">
                <a:latin typeface="Arial" panose="020B0604020202020204" pitchFamily="34" charset="0"/>
                <a:cs typeface="Arial" panose="020B0604020202020204" pitchFamily="34" charset="0"/>
              </a:rPr>
              <a:t> than </a:t>
            </a:r>
            <a:r>
              <a:rPr lang="en-US" sz="2800" dirty="0" err="1" smtClean="0">
                <a:latin typeface="Arial" panose="020B0604020202020204" pitchFamily="34" charset="0"/>
                <a:cs typeface="Arial" panose="020B0604020202020204" pitchFamily="34" charset="0"/>
              </a:rPr>
              <a:t>metres</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50144DF-7FBE-4A55-BEDA-A280E3DCFACD}"/>
              </a:ext>
            </a:extLst>
          </p:cNvPr>
          <p:cNvSpPr/>
          <p:nvPr/>
        </p:nvSpPr>
        <p:spPr>
          <a:xfrm>
            <a:off x="3518165" y="4345842"/>
            <a:ext cx="1292934" cy="56426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Arial"/>
                <a:ea typeface="MS PGothic"/>
                <a:cs typeface="+mn-cs"/>
              </a:rPr>
              <a:t>100000</a:t>
            </a:r>
          </a:p>
        </p:txBody>
      </p:sp>
      <p:sp>
        <p:nvSpPr>
          <p:cNvPr id="5" name="Arrow: Right 6">
            <a:extLst>
              <a:ext uri="{FF2B5EF4-FFF2-40B4-BE49-F238E27FC236}">
                <a16:creationId xmlns:a16="http://schemas.microsoft.com/office/drawing/2014/main" id="{8A062A2E-754E-4D2F-8F4A-D394AD5C25E2}"/>
              </a:ext>
            </a:extLst>
          </p:cNvPr>
          <p:cNvSpPr/>
          <p:nvPr/>
        </p:nvSpPr>
        <p:spPr>
          <a:xfrm>
            <a:off x="5222631" y="4390726"/>
            <a:ext cx="2919046" cy="477457"/>
          </a:xfrm>
          <a:prstGeom prst="rightArrow">
            <a:avLst/>
          </a:prstGeom>
          <a:solidFill>
            <a:schemeClr val="accent2"/>
          </a:solidFill>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S PGothic"/>
              <a:cs typeface="+mn-cs"/>
            </a:endParaRPr>
          </a:p>
        </p:txBody>
      </p:sp>
      <p:sp>
        <p:nvSpPr>
          <p:cNvPr id="6" name="TextBox 5">
            <a:extLst>
              <a:ext uri="{FF2B5EF4-FFF2-40B4-BE49-F238E27FC236}">
                <a16:creationId xmlns:a16="http://schemas.microsoft.com/office/drawing/2014/main" id="{47CC2819-1032-4894-91FF-D7C1985A1ED0}"/>
              </a:ext>
            </a:extLst>
          </p:cNvPr>
          <p:cNvSpPr txBox="1"/>
          <p:nvPr/>
        </p:nvSpPr>
        <p:spPr>
          <a:xfrm>
            <a:off x="5470773" y="4849170"/>
            <a:ext cx="231493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rgbClr val="595959"/>
                </a:solidFill>
                <a:effectLst/>
                <a:uLnTx/>
                <a:uFillTx/>
                <a:latin typeface="Arial" panose="020B0604020202020204" pitchFamily="34" charset="0"/>
                <a:ea typeface="ＭＳ Ｐゴシック" panose="020B0600070205080204" pitchFamily="34" charset="-128"/>
                <a:cs typeface="+mn-cs"/>
              </a:rPr>
              <a:t>Divide by 100</a:t>
            </a:r>
          </a:p>
        </p:txBody>
      </p:sp>
      <p:sp>
        <p:nvSpPr>
          <p:cNvPr id="7" name="TextBox 6">
            <a:extLst>
              <a:ext uri="{FF2B5EF4-FFF2-40B4-BE49-F238E27FC236}">
                <a16:creationId xmlns:a16="http://schemas.microsoft.com/office/drawing/2014/main" id="{E455C4DE-FE6C-45FB-9D87-94DCDA5AE42B}"/>
              </a:ext>
            </a:extLst>
          </p:cNvPr>
          <p:cNvSpPr txBox="1"/>
          <p:nvPr/>
        </p:nvSpPr>
        <p:spPr>
          <a:xfrm>
            <a:off x="3292032" y="3864554"/>
            <a:ext cx="6449846" cy="461665"/>
          </a:xfrm>
          <a:prstGeom prst="rect">
            <a:avLst/>
          </a:prstGeom>
          <a:noFill/>
        </p:spPr>
        <p:txBody>
          <a:bodyPr wrap="square" rtlCol="0">
            <a:spAutoFit/>
          </a:bodyPr>
          <a:lstStyle/>
          <a:p>
            <a:r>
              <a:rPr lang="en-GB" sz="2400" b="1" dirty="0" smtClean="0">
                <a:latin typeface="Arial" panose="020B0604020202020204" pitchFamily="34" charset="0"/>
                <a:cs typeface="Arial" panose="020B0604020202020204" pitchFamily="34" charset="0"/>
              </a:rPr>
              <a:t>Centimetres                                       Metres</a:t>
            </a:r>
            <a:endParaRPr lang="en-GB" sz="2400" b="1"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BE399796-8D3B-4FB4-B998-3ADC65055C50}"/>
              </a:ext>
            </a:extLst>
          </p:cNvPr>
          <p:cNvSpPr/>
          <p:nvPr/>
        </p:nvSpPr>
        <p:spPr>
          <a:xfrm>
            <a:off x="8508557" y="4350692"/>
            <a:ext cx="881628" cy="59693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Arial"/>
                <a:ea typeface="MS PGothic"/>
                <a:cs typeface="+mn-cs"/>
              </a:rPr>
              <a:t>1000</a:t>
            </a:r>
          </a:p>
        </p:txBody>
      </p:sp>
      <p:sp>
        <p:nvSpPr>
          <p:cNvPr id="9" name="TextBox 8">
            <a:extLst>
              <a:ext uri="{FF2B5EF4-FFF2-40B4-BE49-F238E27FC236}">
                <a16:creationId xmlns:a16="http://schemas.microsoft.com/office/drawing/2014/main" id="{0325933A-8117-4B52-9F28-821AB24A2529}"/>
              </a:ext>
            </a:extLst>
          </p:cNvPr>
          <p:cNvSpPr txBox="1"/>
          <p:nvPr/>
        </p:nvSpPr>
        <p:spPr>
          <a:xfrm>
            <a:off x="3292032" y="5442534"/>
            <a:ext cx="6719640" cy="461665"/>
          </a:xfrm>
          <a:prstGeom prst="rect">
            <a:avLst/>
          </a:prstGeom>
          <a:noFill/>
        </p:spPr>
        <p:txBody>
          <a:bodyPr wrap="square" rtlCol="0">
            <a:spAutoFit/>
          </a:bodyPr>
          <a:lstStyle/>
          <a:p>
            <a:r>
              <a:rPr lang="en-GB" sz="2400" b="1" dirty="0" smtClean="0">
                <a:latin typeface="Arial" panose="020B0604020202020204" pitchFamily="34" charset="0"/>
                <a:cs typeface="Arial" panose="020B0604020202020204" pitchFamily="34" charset="0"/>
              </a:rPr>
              <a:t>Metres                                            Kilometres </a:t>
            </a:r>
            <a:endParaRPr lang="en-GB" sz="2400" b="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C59AFAEF-EC1C-4FB4-AAD7-7526B6830B7D}"/>
              </a:ext>
            </a:extLst>
          </p:cNvPr>
          <p:cNvSpPr/>
          <p:nvPr/>
        </p:nvSpPr>
        <p:spPr>
          <a:xfrm>
            <a:off x="3518165" y="5966702"/>
            <a:ext cx="1009436" cy="59693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Arial"/>
                <a:ea typeface="MS PGothic"/>
                <a:cs typeface="+mn-cs"/>
              </a:rPr>
              <a:t>1000</a:t>
            </a:r>
          </a:p>
        </p:txBody>
      </p:sp>
      <p:sp>
        <p:nvSpPr>
          <p:cNvPr id="11" name="Arrow: Right 11">
            <a:extLst>
              <a:ext uri="{FF2B5EF4-FFF2-40B4-BE49-F238E27FC236}">
                <a16:creationId xmlns:a16="http://schemas.microsoft.com/office/drawing/2014/main" id="{D981F723-AC4B-4305-8E45-02BEA2DD28A8}"/>
              </a:ext>
            </a:extLst>
          </p:cNvPr>
          <p:cNvSpPr/>
          <p:nvPr/>
        </p:nvSpPr>
        <p:spPr>
          <a:xfrm>
            <a:off x="5222631" y="6035789"/>
            <a:ext cx="2919046" cy="477457"/>
          </a:xfrm>
          <a:prstGeom prst="rightArrow">
            <a:avLst/>
          </a:prstGeom>
          <a:solidFill>
            <a:schemeClr val="accent2"/>
          </a:solidFill>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S PGothic"/>
              <a:cs typeface="+mn-cs"/>
            </a:endParaRPr>
          </a:p>
        </p:txBody>
      </p:sp>
      <p:sp>
        <p:nvSpPr>
          <p:cNvPr id="13" name="TextBox 12">
            <a:extLst>
              <a:ext uri="{FF2B5EF4-FFF2-40B4-BE49-F238E27FC236}">
                <a16:creationId xmlns:a16="http://schemas.microsoft.com/office/drawing/2014/main" id="{4D1EEA2A-C07A-4ACE-B741-E2C583F37408}"/>
              </a:ext>
            </a:extLst>
          </p:cNvPr>
          <p:cNvSpPr txBox="1"/>
          <p:nvPr/>
        </p:nvSpPr>
        <p:spPr>
          <a:xfrm>
            <a:off x="5524685" y="6412074"/>
            <a:ext cx="231493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rgbClr val="595959"/>
                </a:solidFill>
                <a:effectLst/>
                <a:uLnTx/>
                <a:uFillTx/>
                <a:latin typeface="Arial" panose="020B0604020202020204" pitchFamily="34" charset="0"/>
                <a:ea typeface="ＭＳ Ｐゴシック" panose="020B0600070205080204" pitchFamily="34" charset="-128"/>
                <a:cs typeface="+mn-cs"/>
              </a:rPr>
              <a:t>Divide by 1000</a:t>
            </a:r>
          </a:p>
        </p:txBody>
      </p:sp>
      <p:sp>
        <p:nvSpPr>
          <p:cNvPr id="14" name="Rectangle 13">
            <a:extLst>
              <a:ext uri="{FF2B5EF4-FFF2-40B4-BE49-F238E27FC236}">
                <a16:creationId xmlns:a16="http://schemas.microsoft.com/office/drawing/2014/main" id="{29E5DBAC-B265-4AD9-95FB-BA02D6F6478B}"/>
              </a:ext>
            </a:extLst>
          </p:cNvPr>
          <p:cNvSpPr/>
          <p:nvPr/>
        </p:nvSpPr>
        <p:spPr>
          <a:xfrm>
            <a:off x="8508557" y="5976049"/>
            <a:ext cx="896210" cy="59693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Arial"/>
                <a:ea typeface="MS PGothic"/>
                <a:cs typeface="+mn-cs"/>
              </a:rPr>
              <a:t>1</a:t>
            </a:r>
          </a:p>
        </p:txBody>
      </p:sp>
    </p:spTree>
    <p:extLst>
      <p:ext uri="{BB962C8B-B14F-4D97-AF65-F5344CB8AC3E}">
        <p14:creationId xmlns:p14="http://schemas.microsoft.com/office/powerpoint/2010/main" val="260071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1"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down)">
                                      <p:cBhvr>
                                        <p:cTn id="24" dur="500"/>
                                        <p:tgtEl>
                                          <p:spTgt spid="11"/>
                                        </p:tgtEl>
                                      </p:cBhvr>
                                    </p:animEffect>
                                  </p:childTnLst>
                                </p:cTn>
                              </p:par>
                            </p:childTnLst>
                          </p:cTn>
                        </p:par>
                        <p:par>
                          <p:cTn id="25" fill="hold">
                            <p:stCondLst>
                              <p:cond delay="500"/>
                            </p:stCondLst>
                            <p:childTnLst>
                              <p:par>
                                <p:cTn id="26" presetID="22" presetClass="entr" presetSubtype="4"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animBg="1"/>
      <p:bldP spid="9" grpId="0"/>
      <p:bldP spid="10" grpId="0" animBg="1"/>
      <p:bldP spid="11" grpId="0" animBg="1"/>
      <p:bldP spid="13" grpId="0"/>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t="-9000" b="-9000"/>
          </a:stretch>
        </a:blipFill>
        <a:effectLst/>
      </p:bgPr>
    </p:bg>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Maps</a:t>
            </a:r>
            <a:endParaRPr lang="en-GB" sz="2800" b="1" dirty="0">
              <a:latin typeface="Arial" panose="020B0604020202020204" pitchFamily="34" charset="0"/>
              <a:cs typeface="Arial" panose="020B0604020202020204" pitchFamily="34" charset="0"/>
            </a:endParaRPr>
          </a:p>
        </p:txBody>
      </p:sp>
      <p:sp>
        <p:nvSpPr>
          <p:cNvPr id="5" name="Rectangle 4"/>
          <p:cNvSpPr/>
          <p:nvPr/>
        </p:nvSpPr>
        <p:spPr>
          <a:xfrm>
            <a:off x="351691" y="1617785"/>
            <a:ext cx="11500339" cy="1815882"/>
          </a:xfrm>
          <a:prstGeom prst="rect">
            <a:avLst/>
          </a:prstGeom>
        </p:spPr>
        <p:txBody>
          <a:bodyPr wrap="square">
            <a:spAutoFit/>
          </a:bodyPr>
          <a:lstStyle/>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So on a scale of 1:25000 4cm on the map is equivalent to 1km on the </a:t>
            </a:r>
            <a:r>
              <a:rPr lang="en-US" sz="2800" dirty="0" smtClean="0">
                <a:latin typeface="Arial" panose="020B0604020202020204" pitchFamily="34" charset="0"/>
                <a:cs typeface="Arial" panose="020B0604020202020204" pitchFamily="34" charset="0"/>
              </a:rPr>
              <a:t>ground</a:t>
            </a: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To make it even easier, the grid lines on a 1:25000 map are exactly 4cm apart, so every square is 1km by 1km.</a:t>
            </a:r>
          </a:p>
        </p:txBody>
      </p:sp>
    </p:spTree>
    <p:extLst>
      <p:ext uri="{BB962C8B-B14F-4D97-AF65-F5344CB8AC3E}">
        <p14:creationId xmlns:p14="http://schemas.microsoft.com/office/powerpoint/2010/main" val="2612547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7517</TotalTime>
  <Words>1032</Words>
  <Application>Microsoft Office PowerPoint</Application>
  <PresentationFormat>Widescreen</PresentationFormat>
  <Paragraphs>69</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MS PGothic</vt:lpstr>
      <vt:lpstr>MS PGothic</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Carr Hill High School &amp; Sixth Form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L Potts</dc:creator>
  <cp:lastModifiedBy>Liz Duncombe</cp:lastModifiedBy>
  <cp:revision>180</cp:revision>
  <cp:lastPrinted>2017-09-28T18:06:59Z</cp:lastPrinted>
  <dcterms:created xsi:type="dcterms:W3CDTF">2016-05-16T13:35:50Z</dcterms:created>
  <dcterms:modified xsi:type="dcterms:W3CDTF">2019-07-18T14:49:09Z</dcterms:modified>
</cp:coreProperties>
</file>